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7"/>
  </p:notesMasterIdLst>
  <p:sldIdLst>
    <p:sldId id="257" r:id="rId2"/>
    <p:sldId id="309" r:id="rId3"/>
    <p:sldId id="258" r:id="rId4"/>
    <p:sldId id="290" r:id="rId5"/>
    <p:sldId id="291" r:id="rId6"/>
    <p:sldId id="259" r:id="rId7"/>
    <p:sldId id="267" r:id="rId8"/>
    <p:sldId id="310" r:id="rId9"/>
    <p:sldId id="311" r:id="rId10"/>
    <p:sldId id="270" r:id="rId11"/>
    <p:sldId id="274" r:id="rId12"/>
    <p:sldId id="271" r:id="rId13"/>
    <p:sldId id="297" r:id="rId14"/>
    <p:sldId id="277" r:id="rId15"/>
    <p:sldId id="278" r:id="rId16"/>
    <p:sldId id="279" r:id="rId17"/>
    <p:sldId id="298" r:id="rId18"/>
    <p:sldId id="280" r:id="rId19"/>
    <p:sldId id="299" r:id="rId20"/>
    <p:sldId id="281" r:id="rId21"/>
    <p:sldId id="300" r:id="rId22"/>
    <p:sldId id="312" r:id="rId23"/>
    <p:sldId id="286" r:id="rId24"/>
    <p:sldId id="287" r:id="rId25"/>
    <p:sldId id="288" r:id="rId26"/>
  </p:sldIdLst>
  <p:sldSz cx="12192000" cy="6858000"/>
  <p:notesSz cx="6858000" cy="9144000"/>
  <p:embeddedFontLst>
    <p:embeddedFont>
      <p:font typeface="#9Slide05 SVNStandly" panose="020B0604020202020204" charset="0"/>
      <p:regular r:id="rId28"/>
    </p:embeddedFont>
    <p:embeddedFont>
      <p:font typeface="Calibri Light" panose="020F0302020204030204" pitchFamily="34" charset="0"/>
      <p:regular r:id="rId29"/>
      <p:italic r:id="rId30"/>
    </p:embeddedFont>
    <p:embeddedFont>
      <p:font typeface="Calibri" panose="020F0502020204030204" pitchFamily="34" charset="0"/>
      <p:regular r:id="rId31"/>
      <p:bold r:id="rId32"/>
      <p:italic r:id="rId33"/>
      <p:boldItalic r:id="rId34"/>
    </p:embeddedFont>
    <p:embeddedFont>
      <p:font typeface="微软雅黑" panose="020B0503020204020204" pitchFamily="34" charset="-122"/>
      <p:regular r:id="rId35"/>
      <p:bold r:id="rId36"/>
    </p:embeddedFont>
    <p:embeddedFont>
      <p:font typeface="Cambria" panose="02040503050406030204" pitchFamily="18" charset="0"/>
      <p:regular r:id="rId37"/>
      <p:bold r:id="rId38"/>
      <p:italic r:id="rId39"/>
      <p:boldItalic r:id="rId40"/>
    </p:embeddedFont>
    <p:embeddedFont>
      <p:font typeface="#9Slide07 Marbelia Regular" panose="020B0604020202020204" charset="0"/>
      <p:regular r:id="rId41"/>
    </p:embeddedFont>
    <p:embeddedFont>
      <p:font typeface="SVN-Internation"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9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44" autoAdjust="0"/>
    <p:restoredTop sz="94660"/>
  </p:normalViewPr>
  <p:slideViewPr>
    <p:cSldViewPr snapToGrid="0">
      <p:cViewPr varScale="1">
        <p:scale>
          <a:sx n="71" d="100"/>
          <a:sy n="71" d="100"/>
        </p:scale>
        <p:origin x="546"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886"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A8D75-D077-4A84-9B07-3CE190D7C316}"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D896B-1062-4E92-AA34-EBBD08C792F8}" type="slidenum">
              <a:rPr lang="en-US" smtClean="0"/>
              <a:t>‹#›</a:t>
            </a:fld>
            <a:endParaRPr lang="en-US"/>
          </a:p>
        </p:txBody>
      </p:sp>
    </p:spTree>
    <p:extLst>
      <p:ext uri="{BB962C8B-B14F-4D97-AF65-F5344CB8AC3E}">
        <p14:creationId xmlns:p14="http://schemas.microsoft.com/office/powerpoint/2010/main" val="64783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FDE5A-4F0E-4A97-97A2-B644821C77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866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167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2333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619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15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1598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629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8560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9224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2264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051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16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2193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28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329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2426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20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070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03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249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5994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9392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614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06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4793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755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0745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8383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4366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7297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3367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192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458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129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737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2464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05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6921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7711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800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878688" y="-1313549"/>
            <a:ext cx="1033541" cy="1066399"/>
          </a:xfrm>
          <a:prstGeom prst="rect">
            <a:avLst/>
          </a:prstGeom>
        </p:spPr>
      </p:pic>
    </p:spTree>
    <p:extLst>
      <p:ext uri="{BB962C8B-B14F-4D97-AF65-F5344CB8AC3E}">
        <p14:creationId xmlns:p14="http://schemas.microsoft.com/office/powerpoint/2010/main" val="4254376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3.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3.xml"/><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3" name="Picture 22"/>
          <p:cNvPicPr>
            <a:picLocks noChangeAspect="1"/>
          </p:cNvPicPr>
          <p:nvPr/>
        </p:nvPicPr>
        <p:blipFill rotWithShape="1">
          <a:blip r:embed="rId4"/>
          <a:srcRect r="19818" b="39869"/>
          <a:stretch/>
        </p:blipFill>
        <p:spPr>
          <a:xfrm>
            <a:off x="734634" y="1031708"/>
            <a:ext cx="2262674" cy="1314449"/>
          </a:xfrm>
          <a:prstGeom prst="rect">
            <a:avLst/>
          </a:prstGeom>
        </p:spPr>
      </p:pic>
      <p:pic>
        <p:nvPicPr>
          <p:cNvPr id="24" name="Picture 23"/>
          <p:cNvPicPr>
            <a:picLocks noChangeAspect="1"/>
          </p:cNvPicPr>
          <p:nvPr/>
        </p:nvPicPr>
        <p:blipFill rotWithShape="1">
          <a:blip r:embed="rId5"/>
          <a:srcRect r="9246" b="36800"/>
          <a:stretch/>
        </p:blipFill>
        <p:spPr>
          <a:xfrm rot="472681">
            <a:off x="3238316" y="234196"/>
            <a:ext cx="2074829" cy="882336"/>
          </a:xfrm>
          <a:prstGeom prst="homePlate">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1689" y="3294005"/>
            <a:ext cx="3429000" cy="3429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80" y="3187467"/>
            <a:ext cx="3752829" cy="375282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7383" y="1688932"/>
            <a:ext cx="6035563" cy="3633531"/>
          </a:xfrm>
          <a:prstGeom prst="rect">
            <a:avLst/>
          </a:prstGeom>
        </p:spPr>
      </p:pic>
    </p:spTree>
    <p:extLst>
      <p:ext uri="{BB962C8B-B14F-4D97-AF65-F5344CB8AC3E}">
        <p14:creationId xmlns:p14="http://schemas.microsoft.com/office/powerpoint/2010/main" val="11575623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3"/>
                                        </p:tgtEl>
                                        <p:attrNameLst>
                                          <p:attrName>r</p:attrName>
                                        </p:attrNameLst>
                                      </p:cBhvr>
                                    </p:animRot>
                                    <p:animRot by="-240000">
                                      <p:cBhvr>
                                        <p:cTn id="10" dur="200" fill="hold">
                                          <p:stCondLst>
                                            <p:cond delay="200"/>
                                          </p:stCondLst>
                                        </p:cTn>
                                        <p:tgtEl>
                                          <p:spTgt spid="23"/>
                                        </p:tgtEl>
                                        <p:attrNameLst>
                                          <p:attrName>r</p:attrName>
                                        </p:attrNameLst>
                                      </p:cBhvr>
                                    </p:animRot>
                                    <p:animRot by="240000">
                                      <p:cBhvr>
                                        <p:cTn id="11" dur="200" fill="hold">
                                          <p:stCondLst>
                                            <p:cond delay="400"/>
                                          </p:stCondLst>
                                        </p:cTn>
                                        <p:tgtEl>
                                          <p:spTgt spid="23"/>
                                        </p:tgtEl>
                                        <p:attrNameLst>
                                          <p:attrName>r</p:attrName>
                                        </p:attrNameLst>
                                      </p:cBhvr>
                                    </p:animRot>
                                    <p:animRot by="-240000">
                                      <p:cBhvr>
                                        <p:cTn id="12" dur="200" fill="hold">
                                          <p:stCondLst>
                                            <p:cond delay="600"/>
                                          </p:stCondLst>
                                        </p:cTn>
                                        <p:tgtEl>
                                          <p:spTgt spid="23"/>
                                        </p:tgtEl>
                                        <p:attrNameLst>
                                          <p:attrName>r</p:attrName>
                                        </p:attrNameLst>
                                      </p:cBhvr>
                                    </p:animRot>
                                    <p:animRot by="120000">
                                      <p:cBhvr>
                                        <p:cTn id="13" dur="200" fill="hold">
                                          <p:stCondLst>
                                            <p:cond delay="800"/>
                                          </p:stCondLst>
                                        </p:cTn>
                                        <p:tgtEl>
                                          <p:spTgt spid="2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94426"/>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p:cNvGrpSpPr/>
          <p:nvPr/>
        </p:nvGrpSpPr>
        <p:grpSpPr>
          <a:xfrm>
            <a:off x="192023" y="136350"/>
            <a:ext cx="3471173" cy="784448"/>
            <a:chOff x="-1" y="0"/>
            <a:chExt cx="3471173" cy="784448"/>
          </a:xfrm>
        </p:grpSpPr>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6980" y="0"/>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vi-VN" sz="4400" b="0"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từ khó</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3" name="Group 22"/>
          <p:cNvGrpSpPr/>
          <p:nvPr/>
        </p:nvGrpSpPr>
        <p:grpSpPr>
          <a:xfrm>
            <a:off x="1997155" y="1723965"/>
            <a:ext cx="2948033" cy="1705030"/>
            <a:chOff x="1095330" y="1585913"/>
            <a:chExt cx="2948033" cy="1705030"/>
          </a:xfrm>
        </p:grpSpPr>
        <p:sp>
          <p:nvSpPr>
            <p:cNvPr id="22" name="Oval 21"/>
            <p:cNvSpPr/>
            <p:nvPr/>
          </p:nvSpPr>
          <p:spPr>
            <a:xfrm>
              <a:off x="1095330" y="158591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19" name="Rectangle 18"/>
            <p:cNvSpPr/>
            <p:nvPr/>
          </p:nvSpPr>
          <p:spPr>
            <a:xfrm>
              <a:off x="1333024" y="1891200"/>
              <a:ext cx="2282997"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nét</a:t>
              </a:r>
              <a:r>
                <a:rPr kumimoji="0" lang="vi-VN" sz="7200" b="0" i="0" u="none" strike="noStrike" kern="1200" cap="none" spc="0" normalizeH="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 đứt</a:t>
              </a:r>
              <a:endParaRPr kumimoji="0" lang="en-GB"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5" name="Group 34"/>
          <p:cNvGrpSpPr/>
          <p:nvPr/>
        </p:nvGrpSpPr>
        <p:grpSpPr>
          <a:xfrm rot="421974">
            <a:off x="6397970" y="1485159"/>
            <a:ext cx="3817252" cy="1705030"/>
            <a:chOff x="7825306" y="3960136"/>
            <a:chExt cx="3817252" cy="1705030"/>
          </a:xfrm>
        </p:grpSpPr>
        <p:sp>
          <p:nvSpPr>
            <p:cNvPr id="33" name="Oval 21"/>
            <p:cNvSpPr/>
            <p:nvPr/>
          </p:nvSpPr>
          <p:spPr>
            <a:xfrm rot="20667638">
              <a:off x="7825306" y="3960136"/>
              <a:ext cx="3817252"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1">
                <a:lumMod val="60000"/>
                <a:lumOff val="40000"/>
              </a:schemeClr>
            </a:solid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1" name="Rectangle 30"/>
            <p:cNvSpPr/>
            <p:nvPr/>
          </p:nvSpPr>
          <p:spPr>
            <a:xfrm rot="20545014">
              <a:off x="8475505" y="4337202"/>
              <a:ext cx="265810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9Slide07 Marbelia Regular" panose="02000500000000000000" pitchFamily="2" charset="0"/>
                  <a:ea typeface="Cambria" panose="02040503050406030204" pitchFamily="18" charset="0"/>
                </a:rPr>
                <a:t>v</a:t>
              </a:r>
              <a:r>
                <a:rPr kumimoji="0" lang="vi-VN"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Cambria" panose="02040503050406030204" pitchFamily="18" charset="0"/>
                  <a:cs typeface="+mn-cs"/>
                </a:rPr>
                <a:t>ui sướng</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8" name="Group 37"/>
          <p:cNvGrpSpPr/>
          <p:nvPr/>
        </p:nvGrpSpPr>
        <p:grpSpPr>
          <a:xfrm>
            <a:off x="1352584" y="4017749"/>
            <a:ext cx="3929959" cy="1705030"/>
            <a:chOff x="699191" y="3769096"/>
            <a:chExt cx="3929959" cy="1705030"/>
          </a:xfrm>
        </p:grpSpPr>
        <p:sp>
          <p:nvSpPr>
            <p:cNvPr id="26" name="Oval 21"/>
            <p:cNvSpPr/>
            <p:nvPr/>
          </p:nvSpPr>
          <p:spPr>
            <a:xfrm>
              <a:off x="699191" y="3769096"/>
              <a:ext cx="3929959"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7AC5C8"/>
            </a:solidFill>
            <a:ln w="317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6" name="Rectangle 35"/>
            <p:cNvSpPr/>
            <p:nvPr/>
          </p:nvSpPr>
          <p:spPr>
            <a:xfrm>
              <a:off x="1432054" y="4169618"/>
              <a:ext cx="233108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9Slide07 Marbelia Regular" panose="02000500000000000000" pitchFamily="2" charset="0"/>
                  <a:ea typeface="Cambria" panose="02040503050406030204" pitchFamily="18" charset="0"/>
                </a:rPr>
                <a:t>t</a:t>
              </a:r>
              <a:r>
                <a:rPr kumimoji="0" lang="vi-VN"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Cambria" panose="02040503050406030204" pitchFamily="18" charset="0"/>
                  <a:cs typeface="+mn-cs"/>
                </a:rPr>
                <a:t>rang trí</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9" name="Group 38"/>
          <p:cNvGrpSpPr/>
          <p:nvPr/>
        </p:nvGrpSpPr>
        <p:grpSpPr>
          <a:xfrm>
            <a:off x="6635125" y="4146774"/>
            <a:ext cx="2954136" cy="1711714"/>
            <a:chOff x="4742825" y="4026280"/>
            <a:chExt cx="2954136" cy="1711714"/>
          </a:xfrm>
        </p:grpSpPr>
        <p:sp>
          <p:nvSpPr>
            <p:cNvPr id="32" name="Oval 21"/>
            <p:cNvSpPr/>
            <p:nvPr/>
          </p:nvSpPr>
          <p:spPr>
            <a:xfrm>
              <a:off x="4742825" y="4026280"/>
              <a:ext cx="2954136" cy="1711714"/>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7" name="Rectangle 36"/>
            <p:cNvSpPr/>
            <p:nvPr/>
          </p:nvSpPr>
          <p:spPr>
            <a:xfrm>
              <a:off x="5639080" y="4379125"/>
              <a:ext cx="1239442"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600" dirty="0">
                  <a:solidFill>
                    <a:prstClr val="black"/>
                  </a:solidFill>
                  <a:latin typeface="#9Slide07 Marbelia Regular" panose="02000500000000000000" pitchFamily="2" charset="0"/>
                </a:rPr>
                <a:t>mép</a:t>
              </a:r>
              <a:endParaRPr kumimoji="0" lang="en-GB" sz="66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pic>
        <p:nvPicPr>
          <p:cNvPr id="3" name="Picture 2">
            <a:extLst>
              <a:ext uri="{FF2B5EF4-FFF2-40B4-BE49-F238E27FC236}">
                <a16:creationId xmlns:a16="http://schemas.microsoft.com/office/drawing/2014/main" id="{CFBCAB45-230B-D95D-970F-CD600402E5C1}"/>
              </a:ext>
            </a:extLst>
          </p:cNvPr>
          <p:cNvPicPr>
            <a:picLocks noChangeAspect="1"/>
          </p:cNvPicPr>
          <p:nvPr/>
        </p:nvPicPr>
        <p:blipFill>
          <a:blip r:embed="rId3"/>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95516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80">
                                          <p:stCondLst>
                                            <p:cond delay="0"/>
                                          </p:stCondLst>
                                        </p:cTn>
                                        <p:tgtEl>
                                          <p:spTgt spid="35"/>
                                        </p:tgtEl>
                                      </p:cBhvr>
                                    </p:animEffect>
                                    <p:anim calcmode="lin" valueType="num">
                                      <p:cBhvr>
                                        <p:cTn id="3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38" dur="26">
                                          <p:stCondLst>
                                            <p:cond delay="650"/>
                                          </p:stCondLst>
                                        </p:cTn>
                                        <p:tgtEl>
                                          <p:spTgt spid="35"/>
                                        </p:tgtEl>
                                      </p:cBhvr>
                                      <p:to x="100000" y="60000"/>
                                    </p:animScale>
                                    <p:animScale>
                                      <p:cBhvr>
                                        <p:cTn id="39" dur="166" decel="50000">
                                          <p:stCondLst>
                                            <p:cond delay="676"/>
                                          </p:stCondLst>
                                        </p:cTn>
                                        <p:tgtEl>
                                          <p:spTgt spid="35"/>
                                        </p:tgtEl>
                                      </p:cBhvr>
                                      <p:to x="100000" y="100000"/>
                                    </p:animScale>
                                    <p:animScale>
                                      <p:cBhvr>
                                        <p:cTn id="40" dur="26">
                                          <p:stCondLst>
                                            <p:cond delay="1312"/>
                                          </p:stCondLst>
                                        </p:cTn>
                                        <p:tgtEl>
                                          <p:spTgt spid="35"/>
                                        </p:tgtEl>
                                      </p:cBhvr>
                                      <p:to x="100000" y="80000"/>
                                    </p:animScale>
                                    <p:animScale>
                                      <p:cBhvr>
                                        <p:cTn id="41" dur="166" decel="50000">
                                          <p:stCondLst>
                                            <p:cond delay="1338"/>
                                          </p:stCondLst>
                                        </p:cTn>
                                        <p:tgtEl>
                                          <p:spTgt spid="35"/>
                                        </p:tgtEl>
                                      </p:cBhvr>
                                      <p:to x="100000" y="100000"/>
                                    </p:animScale>
                                    <p:animScale>
                                      <p:cBhvr>
                                        <p:cTn id="42" dur="26">
                                          <p:stCondLst>
                                            <p:cond delay="1642"/>
                                          </p:stCondLst>
                                        </p:cTn>
                                        <p:tgtEl>
                                          <p:spTgt spid="35"/>
                                        </p:tgtEl>
                                      </p:cBhvr>
                                      <p:to x="100000" y="90000"/>
                                    </p:animScale>
                                    <p:animScale>
                                      <p:cBhvr>
                                        <p:cTn id="43" dur="166" decel="50000">
                                          <p:stCondLst>
                                            <p:cond delay="1668"/>
                                          </p:stCondLst>
                                        </p:cTn>
                                        <p:tgtEl>
                                          <p:spTgt spid="35"/>
                                        </p:tgtEl>
                                      </p:cBhvr>
                                      <p:to x="100000" y="100000"/>
                                    </p:animScale>
                                    <p:animScale>
                                      <p:cBhvr>
                                        <p:cTn id="44" dur="26">
                                          <p:stCondLst>
                                            <p:cond delay="1808"/>
                                          </p:stCondLst>
                                        </p:cTn>
                                        <p:tgtEl>
                                          <p:spTgt spid="35"/>
                                        </p:tgtEl>
                                      </p:cBhvr>
                                      <p:to x="100000" y="95000"/>
                                    </p:animScale>
                                    <p:animScale>
                                      <p:cBhvr>
                                        <p:cTn id="45" dur="166" decel="50000">
                                          <p:stCondLst>
                                            <p:cond delay="1834"/>
                                          </p:stCondLst>
                                        </p:cTn>
                                        <p:tgtEl>
                                          <p:spTgt spid="35"/>
                                        </p:tgtEl>
                                      </p:cBhvr>
                                      <p:to x="100000" y="100000"/>
                                    </p:animScale>
                                  </p:childTnLst>
                                </p:cTn>
                              </p:par>
                            </p:childTnLst>
                          </p:cTn>
                        </p:par>
                        <p:par>
                          <p:cTn id="46" fill="hold">
                            <p:stCondLst>
                              <p:cond delay="2000"/>
                            </p:stCondLst>
                            <p:childTnLst>
                              <p:par>
                                <p:cTn id="47" presetID="32" presetClass="emph" presetSubtype="0" fill="hold" nodeType="afterEffect">
                                  <p:stCondLst>
                                    <p:cond delay="0"/>
                                  </p:stCondLst>
                                  <p:childTnLst>
                                    <p:animRot by="120000">
                                      <p:cBhvr>
                                        <p:cTn id="48" dur="100" fill="hold">
                                          <p:stCondLst>
                                            <p:cond delay="0"/>
                                          </p:stCondLst>
                                        </p:cTn>
                                        <p:tgtEl>
                                          <p:spTgt spid="35"/>
                                        </p:tgtEl>
                                        <p:attrNameLst>
                                          <p:attrName>r</p:attrName>
                                        </p:attrNameLst>
                                      </p:cBhvr>
                                    </p:animRot>
                                    <p:animRot by="-240000">
                                      <p:cBhvr>
                                        <p:cTn id="49" dur="200" fill="hold">
                                          <p:stCondLst>
                                            <p:cond delay="200"/>
                                          </p:stCondLst>
                                        </p:cTn>
                                        <p:tgtEl>
                                          <p:spTgt spid="35"/>
                                        </p:tgtEl>
                                        <p:attrNameLst>
                                          <p:attrName>r</p:attrName>
                                        </p:attrNameLst>
                                      </p:cBhvr>
                                    </p:animRot>
                                    <p:animRot by="240000">
                                      <p:cBhvr>
                                        <p:cTn id="50" dur="200" fill="hold">
                                          <p:stCondLst>
                                            <p:cond delay="400"/>
                                          </p:stCondLst>
                                        </p:cTn>
                                        <p:tgtEl>
                                          <p:spTgt spid="35"/>
                                        </p:tgtEl>
                                        <p:attrNameLst>
                                          <p:attrName>r</p:attrName>
                                        </p:attrNameLst>
                                      </p:cBhvr>
                                    </p:animRot>
                                    <p:animRot by="-240000">
                                      <p:cBhvr>
                                        <p:cTn id="51" dur="200" fill="hold">
                                          <p:stCondLst>
                                            <p:cond delay="600"/>
                                          </p:stCondLst>
                                        </p:cTn>
                                        <p:tgtEl>
                                          <p:spTgt spid="35"/>
                                        </p:tgtEl>
                                        <p:attrNameLst>
                                          <p:attrName>r</p:attrName>
                                        </p:attrNameLst>
                                      </p:cBhvr>
                                    </p:animRot>
                                    <p:animRot by="120000">
                                      <p:cBhvr>
                                        <p:cTn id="52" dur="200" fill="hold">
                                          <p:stCondLst>
                                            <p:cond delay="800"/>
                                          </p:stCondLst>
                                        </p:cTn>
                                        <p:tgtEl>
                                          <p:spTgt spid="35"/>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par>
                          <p:cTn id="71" fill="hold">
                            <p:stCondLst>
                              <p:cond delay="2000"/>
                            </p:stCondLst>
                            <p:childTnLst>
                              <p:par>
                                <p:cTn id="72" presetID="32" presetClass="emph" presetSubtype="0" fill="hold" nodeType="afterEffect">
                                  <p:stCondLst>
                                    <p:cond delay="0"/>
                                  </p:stCondLst>
                                  <p:childTnLst>
                                    <p:animRot by="120000">
                                      <p:cBhvr>
                                        <p:cTn id="73" dur="100" fill="hold">
                                          <p:stCondLst>
                                            <p:cond delay="0"/>
                                          </p:stCondLst>
                                        </p:cTn>
                                        <p:tgtEl>
                                          <p:spTgt spid="38"/>
                                        </p:tgtEl>
                                        <p:attrNameLst>
                                          <p:attrName>r</p:attrName>
                                        </p:attrNameLst>
                                      </p:cBhvr>
                                    </p:animRot>
                                    <p:animRot by="-240000">
                                      <p:cBhvr>
                                        <p:cTn id="74" dur="200" fill="hold">
                                          <p:stCondLst>
                                            <p:cond delay="200"/>
                                          </p:stCondLst>
                                        </p:cTn>
                                        <p:tgtEl>
                                          <p:spTgt spid="38"/>
                                        </p:tgtEl>
                                        <p:attrNameLst>
                                          <p:attrName>r</p:attrName>
                                        </p:attrNameLst>
                                      </p:cBhvr>
                                    </p:animRot>
                                    <p:animRot by="240000">
                                      <p:cBhvr>
                                        <p:cTn id="75" dur="200" fill="hold">
                                          <p:stCondLst>
                                            <p:cond delay="400"/>
                                          </p:stCondLst>
                                        </p:cTn>
                                        <p:tgtEl>
                                          <p:spTgt spid="38"/>
                                        </p:tgtEl>
                                        <p:attrNameLst>
                                          <p:attrName>r</p:attrName>
                                        </p:attrNameLst>
                                      </p:cBhvr>
                                    </p:animRot>
                                    <p:animRot by="-240000">
                                      <p:cBhvr>
                                        <p:cTn id="76" dur="200" fill="hold">
                                          <p:stCondLst>
                                            <p:cond delay="600"/>
                                          </p:stCondLst>
                                        </p:cTn>
                                        <p:tgtEl>
                                          <p:spTgt spid="38"/>
                                        </p:tgtEl>
                                        <p:attrNameLst>
                                          <p:attrName>r</p:attrName>
                                        </p:attrNameLst>
                                      </p:cBhvr>
                                    </p:animRot>
                                    <p:animRot by="120000">
                                      <p:cBhvr>
                                        <p:cTn id="77" dur="200" fill="hold">
                                          <p:stCondLst>
                                            <p:cond delay="800"/>
                                          </p:stCondLst>
                                        </p:cTn>
                                        <p:tgtEl>
                                          <p:spTgt spid="38"/>
                                        </p:tgtEl>
                                        <p:attrNameLst>
                                          <p:attrName>r</p:attrName>
                                        </p:attrNameLst>
                                      </p:cBhvr>
                                    </p:animRot>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ipe(down)">
                                      <p:cBhvr>
                                        <p:cTn id="82" dur="580">
                                          <p:stCondLst>
                                            <p:cond delay="0"/>
                                          </p:stCondLst>
                                        </p:cTn>
                                        <p:tgtEl>
                                          <p:spTgt spid="39"/>
                                        </p:tgtEl>
                                      </p:cBhvr>
                                    </p:animEffect>
                                    <p:anim calcmode="lin" valueType="num">
                                      <p:cBhvr>
                                        <p:cTn id="83"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88" dur="26">
                                          <p:stCondLst>
                                            <p:cond delay="650"/>
                                          </p:stCondLst>
                                        </p:cTn>
                                        <p:tgtEl>
                                          <p:spTgt spid="39"/>
                                        </p:tgtEl>
                                      </p:cBhvr>
                                      <p:to x="100000" y="60000"/>
                                    </p:animScale>
                                    <p:animScale>
                                      <p:cBhvr>
                                        <p:cTn id="89" dur="166" decel="50000">
                                          <p:stCondLst>
                                            <p:cond delay="676"/>
                                          </p:stCondLst>
                                        </p:cTn>
                                        <p:tgtEl>
                                          <p:spTgt spid="39"/>
                                        </p:tgtEl>
                                      </p:cBhvr>
                                      <p:to x="100000" y="100000"/>
                                    </p:animScale>
                                    <p:animScale>
                                      <p:cBhvr>
                                        <p:cTn id="90" dur="26">
                                          <p:stCondLst>
                                            <p:cond delay="1312"/>
                                          </p:stCondLst>
                                        </p:cTn>
                                        <p:tgtEl>
                                          <p:spTgt spid="39"/>
                                        </p:tgtEl>
                                      </p:cBhvr>
                                      <p:to x="100000" y="80000"/>
                                    </p:animScale>
                                    <p:animScale>
                                      <p:cBhvr>
                                        <p:cTn id="91" dur="166" decel="50000">
                                          <p:stCondLst>
                                            <p:cond delay="1338"/>
                                          </p:stCondLst>
                                        </p:cTn>
                                        <p:tgtEl>
                                          <p:spTgt spid="39"/>
                                        </p:tgtEl>
                                      </p:cBhvr>
                                      <p:to x="100000" y="100000"/>
                                    </p:animScale>
                                    <p:animScale>
                                      <p:cBhvr>
                                        <p:cTn id="92" dur="26">
                                          <p:stCondLst>
                                            <p:cond delay="1642"/>
                                          </p:stCondLst>
                                        </p:cTn>
                                        <p:tgtEl>
                                          <p:spTgt spid="39"/>
                                        </p:tgtEl>
                                      </p:cBhvr>
                                      <p:to x="100000" y="90000"/>
                                    </p:animScale>
                                    <p:animScale>
                                      <p:cBhvr>
                                        <p:cTn id="93" dur="166" decel="50000">
                                          <p:stCondLst>
                                            <p:cond delay="1668"/>
                                          </p:stCondLst>
                                        </p:cTn>
                                        <p:tgtEl>
                                          <p:spTgt spid="39"/>
                                        </p:tgtEl>
                                      </p:cBhvr>
                                      <p:to x="100000" y="100000"/>
                                    </p:animScale>
                                    <p:animScale>
                                      <p:cBhvr>
                                        <p:cTn id="94" dur="26">
                                          <p:stCondLst>
                                            <p:cond delay="1808"/>
                                          </p:stCondLst>
                                        </p:cTn>
                                        <p:tgtEl>
                                          <p:spTgt spid="39"/>
                                        </p:tgtEl>
                                      </p:cBhvr>
                                      <p:to x="100000" y="95000"/>
                                    </p:animScale>
                                    <p:animScale>
                                      <p:cBhvr>
                                        <p:cTn id="95" dur="166" decel="50000">
                                          <p:stCondLst>
                                            <p:cond delay="1834"/>
                                          </p:stCondLst>
                                        </p:cTn>
                                        <p:tgtEl>
                                          <p:spTgt spid="39"/>
                                        </p:tgtEl>
                                      </p:cBhvr>
                                      <p:to x="100000" y="100000"/>
                                    </p:animScale>
                                  </p:childTnLst>
                                </p:cTn>
                              </p:par>
                            </p:childTnLst>
                          </p:cTn>
                        </p:par>
                        <p:par>
                          <p:cTn id="96" fill="hold">
                            <p:stCondLst>
                              <p:cond delay="2000"/>
                            </p:stCondLst>
                            <p:childTnLst>
                              <p:par>
                                <p:cTn id="97" presetID="32" presetClass="emph" presetSubtype="0" fill="hold" nodeType="afterEffect">
                                  <p:stCondLst>
                                    <p:cond delay="0"/>
                                  </p:stCondLst>
                                  <p:childTnLst>
                                    <p:animRot by="120000">
                                      <p:cBhvr>
                                        <p:cTn id="98" dur="100" fill="hold">
                                          <p:stCondLst>
                                            <p:cond delay="0"/>
                                          </p:stCondLst>
                                        </p:cTn>
                                        <p:tgtEl>
                                          <p:spTgt spid="39"/>
                                        </p:tgtEl>
                                        <p:attrNameLst>
                                          <p:attrName>r</p:attrName>
                                        </p:attrNameLst>
                                      </p:cBhvr>
                                    </p:animRot>
                                    <p:animRot by="-240000">
                                      <p:cBhvr>
                                        <p:cTn id="99" dur="200" fill="hold">
                                          <p:stCondLst>
                                            <p:cond delay="200"/>
                                          </p:stCondLst>
                                        </p:cTn>
                                        <p:tgtEl>
                                          <p:spTgt spid="39"/>
                                        </p:tgtEl>
                                        <p:attrNameLst>
                                          <p:attrName>r</p:attrName>
                                        </p:attrNameLst>
                                      </p:cBhvr>
                                    </p:animRot>
                                    <p:animRot by="240000">
                                      <p:cBhvr>
                                        <p:cTn id="100" dur="200" fill="hold">
                                          <p:stCondLst>
                                            <p:cond delay="400"/>
                                          </p:stCondLst>
                                        </p:cTn>
                                        <p:tgtEl>
                                          <p:spTgt spid="39"/>
                                        </p:tgtEl>
                                        <p:attrNameLst>
                                          <p:attrName>r</p:attrName>
                                        </p:attrNameLst>
                                      </p:cBhvr>
                                    </p:animRot>
                                    <p:animRot by="-240000">
                                      <p:cBhvr>
                                        <p:cTn id="101" dur="200" fill="hold">
                                          <p:stCondLst>
                                            <p:cond delay="600"/>
                                          </p:stCondLst>
                                        </p:cTn>
                                        <p:tgtEl>
                                          <p:spTgt spid="39"/>
                                        </p:tgtEl>
                                        <p:attrNameLst>
                                          <p:attrName>r</p:attrName>
                                        </p:attrNameLst>
                                      </p:cBhvr>
                                    </p:animRot>
                                    <p:animRot by="120000">
                                      <p:cBhvr>
                                        <p:cTn id="102" dur="200" fill="hold">
                                          <p:stCondLst>
                                            <p:cond delay="80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2" y="0"/>
            <a:ext cx="5283202"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TextBox 14"/>
          <p:cNvSpPr txBox="1"/>
          <p:nvPr/>
        </p:nvSpPr>
        <p:spPr>
          <a:xfrm>
            <a:off x="296165" y="54662"/>
            <a:ext cx="45549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câu</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dài</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204003" y="1375897"/>
            <a:ext cx="11895880" cy="4462795"/>
            <a:chOff x="204003" y="1375897"/>
            <a:chExt cx="11895880" cy="4462795"/>
          </a:xfrm>
        </p:grpSpPr>
        <p:sp>
          <p:nvSpPr>
            <p:cNvPr id="23"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 name="Rectangle 2"/>
            <p:cNvSpPr/>
            <p:nvPr/>
          </p:nvSpPr>
          <p:spPr>
            <a:xfrm>
              <a:off x="1214794" y="2160744"/>
              <a:ext cx="10052099" cy="1446550"/>
            </a:xfrm>
            <a:prstGeom prst="rect">
              <a:avLst/>
            </a:prstGeom>
          </p:spPr>
          <p:txBody>
            <a:bodyPr wrap="square">
              <a:spAutoFit/>
            </a:bodyPr>
            <a:lstStyle/>
            <a:p>
              <a:pPr lvl="0" algn="just">
                <a:defRPr/>
              </a:pPr>
              <a:r>
                <a:rPr lang="en-US" sz="4400" i="1" dirty="0" err="1">
                  <a:latin typeface="Cambria" panose="02040503050406030204" pitchFamily="18" charset="0"/>
                  <a:ea typeface="Cambria" panose="02040503050406030204" pitchFamily="18" charset="0"/>
                </a:rPr>
                <a:t>Dùng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hồ</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dán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hai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mép</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của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mỗi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hình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chữ</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nhật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để</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tạo</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đầu</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thỏ</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và</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thân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thỏ</a:t>
              </a:r>
              <a:r>
                <a:rPr lang="vi-VN" sz="4400" i="1" dirty="0">
                  <a:latin typeface="Cambria" panose="02040503050406030204" pitchFamily="18" charset="0"/>
                  <a:ea typeface="Cambria" panose="02040503050406030204" pitchFamily="18" charset="0"/>
                </a:rPr>
                <a:t>.//</a:t>
              </a:r>
              <a:endParaRPr kumimoji="0" lang="en-GB"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1214794" y="3925767"/>
            <a:ext cx="10626528" cy="1446550"/>
          </a:xfrm>
          <a:prstGeom prst="rect">
            <a:avLst/>
          </a:prstGeom>
        </p:spPr>
        <p:txBody>
          <a:bodyPr wrap="square">
            <a:spAutoFit/>
          </a:bodyPr>
          <a:lstStyle/>
          <a:p>
            <a:pPr lvl="0" algn="just" defTabSz="531813">
              <a:defRPr/>
            </a:pPr>
            <a:r>
              <a:rPr lang="vi-VN" sz="4400" i="1" dirty="0">
                <a:latin typeface="Cambria" panose="02040503050406030204" pitchFamily="18" charset="0"/>
                <a:ea typeface="Cambria" panose="02040503050406030204" pitchFamily="18" charset="0"/>
              </a:rPr>
              <a:t>Vậy là Hà đã có một chú thỏ đáng yêu bằng giấy/ để tặng Hoa/trong ngày sinh nhật. //</a:t>
            </a:r>
          </a:p>
        </p:txBody>
      </p:sp>
      <p:pic>
        <p:nvPicPr>
          <p:cNvPr id="8" name="Picture 7">
            <a:extLst>
              <a:ext uri="{FF2B5EF4-FFF2-40B4-BE49-F238E27FC236}">
                <a16:creationId xmlns:a16="http://schemas.microsoft.com/office/drawing/2014/main" id="{99A03FA2-7BD4-D855-995D-DD43FC646756}"/>
              </a:ext>
            </a:extLst>
          </p:cNvPr>
          <p:cNvPicPr>
            <a:picLocks noChangeAspect="1"/>
          </p:cNvPicPr>
          <p:nvPr/>
        </p:nvPicPr>
        <p:blipFill>
          <a:blip r:embed="rId3"/>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0556790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57133"/>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102186" y="-24958"/>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Giải</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nghĩa</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1" name="Group 20"/>
          <p:cNvGrpSpPr/>
          <p:nvPr/>
        </p:nvGrpSpPr>
        <p:grpSpPr>
          <a:xfrm>
            <a:off x="1463572" y="1279329"/>
            <a:ext cx="6365049" cy="4751947"/>
            <a:chOff x="1647507" y="1434469"/>
            <a:chExt cx="6253211" cy="4751947"/>
          </a:xfrm>
        </p:grpSpPr>
        <p:grpSp>
          <p:nvGrpSpPr>
            <p:cNvPr id="23" name="Group 22"/>
            <p:cNvGrpSpPr/>
            <p:nvPr/>
          </p:nvGrpSpPr>
          <p:grpSpPr>
            <a:xfrm>
              <a:off x="3339069" y="1434469"/>
              <a:ext cx="2870089" cy="1396795"/>
              <a:chOff x="3687942" y="1736716"/>
              <a:chExt cx="2948033" cy="1705030"/>
            </a:xfrm>
          </p:grpSpPr>
          <p:sp>
            <p:nvSpPr>
              <p:cNvPr id="22" name="Oval 21"/>
              <p:cNvSpPr/>
              <p:nvPr/>
            </p:nvSpPr>
            <p:spPr>
              <a:xfrm>
                <a:off x="3687942" y="1736716"/>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Rectangle 18"/>
              <p:cNvSpPr/>
              <p:nvPr/>
            </p:nvSpPr>
            <p:spPr>
              <a:xfrm>
                <a:off x="4611850" y="1969334"/>
                <a:ext cx="1100216" cy="12397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Cambria" panose="02040503050406030204" pitchFamily="18" charset="0"/>
                    <a:ea typeface="Cambria" panose="02040503050406030204" pitchFamily="18" charset="0"/>
                  </a:rPr>
                  <a:t>Đế</a:t>
                </a:r>
                <a:endParaRPr kumimoji="0" lang="en-GB"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Rounded Rectangle 11"/>
            <p:cNvSpPr/>
            <p:nvPr/>
          </p:nvSpPr>
          <p:spPr>
            <a:xfrm>
              <a:off x="1647507" y="3111473"/>
              <a:ext cx="6253211" cy="3074943"/>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Bộ phận</a:t>
              </a:r>
              <a:r>
                <a:rPr kumimoji="0" lang="vi-V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gắn liền với thân dưới của vật, giữ cho vật đứng vững</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056" name="Picture 8" descr="[Giá đỡ] Chân đế để bàn kẹp điện thoại tiện dụng dùng livestream, quay video và giải trí - Giá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796" l="10000" r="90000"/>
                    </a14:imgEffect>
                  </a14:imgLayer>
                </a14:imgProps>
              </a:ext>
              <a:ext uri="{28A0092B-C50C-407E-A947-70E740481C1C}">
                <a14:useLocalDpi xmlns:a14="http://schemas.microsoft.com/office/drawing/2010/main" val="0"/>
              </a:ext>
            </a:extLst>
          </a:blip>
          <a:srcRect/>
          <a:stretch>
            <a:fillRect/>
          </a:stretch>
        </p:blipFill>
        <p:spPr bwMode="auto">
          <a:xfrm>
            <a:off x="6535170" y="359762"/>
            <a:ext cx="6449514" cy="64495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887121-EE6A-0E32-88BF-C5F2A88C9E13}"/>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3235340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462013" y="760396"/>
            <a:ext cx="11290433" cy="4610501"/>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Box 16"/>
          <p:cNvSpPr txBox="1">
            <a:spLocks noChangeArrowheads="1"/>
          </p:cNvSpPr>
          <p:nvPr/>
        </p:nvSpPr>
        <p:spPr bwMode="auto">
          <a:xfrm>
            <a:off x="444846" y="603958"/>
            <a:ext cx="11182472" cy="5386090"/>
          </a:xfrm>
          <a:prstGeom prst="rect">
            <a:avLst/>
          </a:prstGeom>
          <a:noFill/>
          <a:ln>
            <a:noFill/>
          </a:ln>
          <a:effectLst>
            <a:outerShdw blurRad="355600" dir="9540000" algn="ctr" rotWithShape="0">
              <a:srgbClr val="000000">
                <a:alpha val="82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4400" dirty="0">
                <a:solidFill>
                  <a:schemeClr val="accent1">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Thi đọc</a:t>
            </a:r>
            <a:endParaRPr kumimoji="0" lang="zh-CN" altLang="en-US" sz="34400" b="0" i="0" u="none" strike="noStrike" kern="1200" cap="none" spc="0" normalizeH="0" baseline="0" noProof="0" dirty="0">
              <a:ln>
                <a:noFill/>
              </a:ln>
              <a:solidFill>
                <a:schemeClr val="accent1">
                  <a:lumMod val="50000"/>
                </a:schemeClr>
              </a:solidFill>
              <a:effectLst/>
              <a:uLnTx/>
              <a:uFillTx/>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endParaRPr>
          </a:p>
        </p:txBody>
      </p:sp>
      <p:pic>
        <p:nvPicPr>
          <p:cNvPr id="2" name="Picture 1">
            <a:extLst>
              <a:ext uri="{FF2B5EF4-FFF2-40B4-BE49-F238E27FC236}">
                <a16:creationId xmlns:a16="http://schemas.microsoft.com/office/drawing/2014/main" id="{F3C6D168-2688-DBAF-216A-8B02FE67DE50}"/>
              </a:ext>
            </a:extLst>
          </p:cNvPr>
          <p:cNvPicPr>
            <a:picLocks noChangeAspect="1"/>
          </p:cNvPicPr>
          <p:nvPr/>
        </p:nvPicPr>
        <p:blipFill>
          <a:blip r:embed="rId3"/>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049623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2489903" y="1843902"/>
              <a:ext cx="7212193" cy="3170195"/>
            </a:xfrm>
            <a:prstGeom prst="rect">
              <a:avLst/>
            </a:prstGeom>
          </p:spPr>
        </p:pic>
      </p:grpSp>
      <p:pic>
        <p:nvPicPr>
          <p:cNvPr id="5" name="Picture 4">
            <a:extLst>
              <a:ext uri="{FF2B5EF4-FFF2-40B4-BE49-F238E27FC236}">
                <a16:creationId xmlns:a16="http://schemas.microsoft.com/office/drawing/2014/main" id="{6BB59FBB-C6DC-AA50-7A24-31C0E4C49EAC}"/>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5150353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7789 0.88264 L -4.79167E-6 -1.11111E-6 " pathEditMode="relative" rAng="0" ptsTypes="AA">
                                      <p:cBhvr>
                                        <p:cTn id="6" dur="2000" fill="hold"/>
                                        <p:tgtEl>
                                          <p:spTgt spid="2"/>
                                        </p:tgtEl>
                                        <p:attrNameLst>
                                          <p:attrName>ppt_x</p:attrName>
                                          <p:attrName>ppt_y</p:attrName>
                                        </p:attrNameLst>
                                      </p:cBhvr>
                                      <p:rCtr x="39010" y="-4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556734" y="1410504"/>
            <a:ext cx="10929277"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C00000"/>
                </a:solidFill>
                <a:effectLst/>
                <a:uLnTx/>
                <a:uFillTx/>
                <a:latin typeface="UTM Avo" panose="02040603050506020204" pitchFamily="18" charset="0"/>
                <a:ea typeface="Times New Roman" panose="02020603050405020304" pitchFamily="18" charset="0"/>
                <a:cs typeface="+mn-cs"/>
              </a:rPr>
              <a:t>Câu</a:t>
            </a:r>
            <a:r>
              <a:rPr kumimoji="0" lang="en-US" sz="30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 1: </a:t>
            </a:r>
            <a:r>
              <a:rPr kumimoji="0" lang="vi-VN" sz="30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Dựa</a:t>
            </a:r>
            <a:r>
              <a:rPr kumimoji="0" lang="vi-VN" sz="3000" b="0" i="0" u="none" strike="noStrike" kern="1200" cap="none" spc="0" normalizeH="0" noProof="0" dirty="0">
                <a:ln>
                  <a:noFill/>
                </a:ln>
                <a:solidFill>
                  <a:srgbClr val="C00000"/>
                </a:solidFill>
                <a:effectLst/>
                <a:uLnTx/>
                <a:uFillTx/>
                <a:latin typeface="UTM Avo" panose="02040603050506020204" pitchFamily="18" charset="0"/>
                <a:ea typeface="Times New Roman" panose="02020603050405020304" pitchFamily="18" charset="0"/>
                <a:cs typeface="+mn-cs"/>
              </a:rPr>
              <a:t> vào bài đọc, cho biết cần chuẩn bị những đồ vật nào dưới đây khi làm con thỏ bằng giấy.</a:t>
            </a:r>
            <a:endParaRPr kumimoji="0" lang="en-GB" sz="3000" b="0" i="0" u="none" strike="noStrike" kern="1200" cap="none" spc="0" normalizeH="0" baseline="0" noProof="0" dirty="0">
              <a:ln>
                <a:noFill/>
              </a:ln>
              <a:solidFill>
                <a:srgbClr val="C00000"/>
              </a:solidFill>
              <a:effectLst/>
              <a:uLnTx/>
              <a:uFillTx/>
              <a:latin typeface="UTM Avo" panose="02040603050506020204" pitchFamily="18" charset="0"/>
              <a:cs typeface="+mn-cs"/>
            </a:endParaRPr>
          </a:p>
        </p:txBody>
      </p:sp>
      <p:sp>
        <p:nvSpPr>
          <p:cNvPr id="7" name="Oval 6"/>
          <p:cNvSpPr/>
          <p:nvPr/>
        </p:nvSpPr>
        <p:spPr>
          <a:xfrm>
            <a:off x="901168" y="274589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7030A0"/>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rPr>
              <a:t>Băng</a:t>
            </a:r>
            <a:r>
              <a:rPr kumimoji="0" lang="vi-VN" sz="3200" b="0" i="0" u="none" strike="noStrike" kern="1200" cap="none" spc="0" normalizeH="0" noProof="0" dirty="0">
                <a:ln>
                  <a:noFill/>
                </a:ln>
                <a:solidFill>
                  <a:schemeClr val="bg1"/>
                </a:solidFill>
                <a:effectLst/>
                <a:uLnTx/>
                <a:uFillTx/>
                <a:latin typeface="UTM Avo" panose="02040603050506020204" pitchFamily="18" charset="0"/>
                <a:ea typeface="+mn-ea"/>
                <a:cs typeface="+mn-cs"/>
              </a:rPr>
              <a:t> dính</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23" name="Oval 6"/>
          <p:cNvSpPr/>
          <p:nvPr/>
        </p:nvSpPr>
        <p:spPr>
          <a:xfrm>
            <a:off x="5673069" y="264253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Hồ dán</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22" name="Oval 6"/>
          <p:cNvSpPr/>
          <p:nvPr/>
        </p:nvSpPr>
        <p:spPr>
          <a:xfrm>
            <a:off x="3565137" y="259324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rPr>
              <a:t>Bút</a:t>
            </a:r>
            <a:r>
              <a:rPr kumimoji="0" lang="vi-VN" sz="3200" b="0" i="0" u="none" strike="noStrike" kern="1200" cap="none" spc="0" normalizeH="0" noProof="0" dirty="0">
                <a:ln>
                  <a:noFill/>
                </a:ln>
                <a:solidFill>
                  <a:schemeClr val="bg1"/>
                </a:solidFill>
                <a:effectLst/>
                <a:uLnTx/>
                <a:uFillTx/>
                <a:latin typeface="UTM Avo" panose="02040603050506020204" pitchFamily="18" charset="0"/>
                <a:ea typeface="+mn-ea"/>
                <a:cs typeface="+mn-cs"/>
              </a:rPr>
              <a:t> chì</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40" name="Oval 6"/>
          <p:cNvSpPr/>
          <p:nvPr/>
        </p:nvSpPr>
        <p:spPr>
          <a:xfrm>
            <a:off x="8462792" y="251494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kéo</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1" name="Oval 6"/>
          <p:cNvSpPr/>
          <p:nvPr/>
        </p:nvSpPr>
        <p:spPr>
          <a:xfrm>
            <a:off x="1746296" y="471071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Giấy trắng</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2" name="Oval 6"/>
          <p:cNvSpPr/>
          <p:nvPr/>
        </p:nvSpPr>
        <p:spPr>
          <a:xfrm>
            <a:off x="6518197" y="460735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Giấy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3" name="Oval 6"/>
          <p:cNvSpPr/>
          <p:nvPr/>
        </p:nvSpPr>
        <p:spPr>
          <a:xfrm>
            <a:off x="4410265" y="455806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Bút</a:t>
            </a:r>
            <a:r>
              <a:rPr kumimoji="0" lang="vi-VN" sz="3200" b="0" i="0" u="none" strike="noStrike" kern="1200" cap="none" spc="0" normalizeH="0" noProof="0" dirty="0">
                <a:ln>
                  <a:noFill/>
                </a:ln>
                <a:solidFill>
                  <a:schemeClr val="tx1"/>
                </a:solidFill>
                <a:effectLst/>
                <a:uLnTx/>
                <a:uFillTx/>
                <a:latin typeface="UTM Avo" panose="02040603050506020204" pitchFamily="18" charset="0"/>
                <a:ea typeface="+mn-ea"/>
                <a:cs typeface="+mn-cs"/>
              </a:rPr>
              <a:t>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4" name="Oval 6"/>
          <p:cNvSpPr/>
          <p:nvPr/>
        </p:nvSpPr>
        <p:spPr>
          <a:xfrm>
            <a:off x="9307920" y="447976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Kim chỉ</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pic>
        <p:nvPicPr>
          <p:cNvPr id="20" name="Picture 19"/>
          <p:cNvPicPr>
            <a:picLocks noChangeAspect="1"/>
          </p:cNvPicPr>
          <p:nvPr/>
        </p:nvPicPr>
        <p:blipFill>
          <a:blip r:embed="rId4"/>
          <a:stretch>
            <a:fillRect/>
          </a:stretch>
        </p:blipFill>
        <p:spPr>
          <a:xfrm>
            <a:off x="3487284" y="25720"/>
            <a:ext cx="5206435" cy="963251"/>
          </a:xfrm>
          <a:prstGeom prst="rect">
            <a:avLst/>
          </a:prstGeom>
        </p:spPr>
      </p:pic>
      <p:pic>
        <p:nvPicPr>
          <p:cNvPr id="8" name="Picture 7">
            <a:extLst>
              <a:ext uri="{FF2B5EF4-FFF2-40B4-BE49-F238E27FC236}">
                <a16:creationId xmlns:a16="http://schemas.microsoft.com/office/drawing/2014/main" id="{2C30C471-8E98-48A8-FE85-E59387DD76E7}"/>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710791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arn(inVertical)">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grpId="1" nodeType="clickEffect">
                                  <p:stCondLst>
                                    <p:cond delay="0"/>
                                  </p:stCondLst>
                                  <p:childTnLst>
                                    <p:anim calcmode="lin" valueType="num">
                                      <p:cBhvr>
                                        <p:cTn id="40" dur="500"/>
                                        <p:tgtEl>
                                          <p:spTgt spid="7"/>
                                        </p:tgtEl>
                                        <p:attrNameLst>
                                          <p:attrName>ppt_w</p:attrName>
                                        </p:attrNameLst>
                                      </p:cBhvr>
                                      <p:tavLst>
                                        <p:tav tm="0">
                                          <p:val>
                                            <p:strVal val="ppt_w"/>
                                          </p:val>
                                        </p:tav>
                                        <p:tav tm="100000">
                                          <p:val>
                                            <p:fltVal val="0"/>
                                          </p:val>
                                        </p:tav>
                                      </p:tavLst>
                                    </p:anim>
                                    <p:anim calcmode="lin" valueType="num">
                                      <p:cBhvr>
                                        <p:cTn id="41" dur="500"/>
                                        <p:tgtEl>
                                          <p:spTgt spid="7"/>
                                        </p:tgtEl>
                                        <p:attrNameLst>
                                          <p:attrName>ppt_h</p:attrName>
                                        </p:attrNameLst>
                                      </p:cBhvr>
                                      <p:tavLst>
                                        <p:tav tm="0">
                                          <p:val>
                                            <p:strVal val="ppt_h"/>
                                          </p:val>
                                        </p:tav>
                                        <p:tav tm="100000">
                                          <p:val>
                                            <p:fltVal val="0"/>
                                          </p:val>
                                        </p:tav>
                                      </p:tavLst>
                                    </p:anim>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44"/>
                                        </p:tgtEl>
                                        <p:attrNameLst>
                                          <p:attrName>ppt_w</p:attrName>
                                        </p:attrNameLst>
                                      </p:cBhvr>
                                      <p:tavLst>
                                        <p:tav tm="0">
                                          <p:val>
                                            <p:strVal val="ppt_w"/>
                                          </p:val>
                                        </p:tav>
                                        <p:tav tm="100000">
                                          <p:val>
                                            <p:fltVal val="0"/>
                                          </p:val>
                                        </p:tav>
                                      </p:tavLst>
                                    </p:anim>
                                    <p:anim calcmode="lin" valueType="num">
                                      <p:cBhvr>
                                        <p:cTn id="46" dur="500"/>
                                        <p:tgtEl>
                                          <p:spTgt spid="44"/>
                                        </p:tgtEl>
                                        <p:attrNameLst>
                                          <p:attrName>ppt_h</p:attrName>
                                        </p:attrNameLst>
                                      </p:cBhvr>
                                      <p:tavLst>
                                        <p:tav tm="0">
                                          <p:val>
                                            <p:strVal val="ppt_h"/>
                                          </p:val>
                                        </p:tav>
                                        <p:tav tm="100000">
                                          <p:val>
                                            <p:fltVal val="0"/>
                                          </p:val>
                                        </p:tav>
                                      </p:tavLst>
                                    </p:anim>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repeatCount="2000" fill="hold" grpId="1" nodeType="clickEffect">
                                  <p:stCondLst>
                                    <p:cond delay="0"/>
                                  </p:stCondLst>
                                  <p:childTnLst>
                                    <p:animEffect transition="out" filter="fade">
                                      <p:cBhvr>
                                        <p:cTn id="52" dur="500" tmFilter="0, 0; .2, .5; .8, .5; 1, 0"/>
                                        <p:tgtEl>
                                          <p:spTgt spid="22"/>
                                        </p:tgtEl>
                                      </p:cBhvr>
                                    </p:animEffect>
                                    <p:animScale>
                                      <p:cBhvr>
                                        <p:cTn id="53" dur="250" autoRev="1" fill="hold"/>
                                        <p:tgtEl>
                                          <p:spTgt spid="22"/>
                                        </p:tgtEl>
                                      </p:cBhvr>
                                      <p:by x="105000" y="105000"/>
                                    </p:animScale>
                                  </p:childTnLst>
                                </p:cTn>
                              </p:par>
                              <p:par>
                                <p:cTn id="54" presetID="26" presetClass="emph" presetSubtype="0" repeatCount="2000" fill="hold" grpId="1" nodeType="withEffect">
                                  <p:stCondLst>
                                    <p:cond delay="0"/>
                                  </p:stCondLst>
                                  <p:childTnLst>
                                    <p:animEffect transition="out" filter="fade">
                                      <p:cBhvr>
                                        <p:cTn id="55" dur="500" tmFilter="0, 0; .2, .5; .8, .5; 1, 0"/>
                                        <p:tgtEl>
                                          <p:spTgt spid="23"/>
                                        </p:tgtEl>
                                      </p:cBhvr>
                                    </p:animEffect>
                                    <p:animScale>
                                      <p:cBhvr>
                                        <p:cTn id="56" dur="250" autoRev="1" fill="hold"/>
                                        <p:tgtEl>
                                          <p:spTgt spid="23"/>
                                        </p:tgtEl>
                                      </p:cBhvr>
                                      <p:by x="105000" y="105000"/>
                                    </p:animScale>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40"/>
                                        </p:tgtEl>
                                      </p:cBhvr>
                                    </p:animEffect>
                                    <p:animScale>
                                      <p:cBhvr>
                                        <p:cTn id="59" dur="250" autoRev="1" fill="hold"/>
                                        <p:tgtEl>
                                          <p:spTgt spid="40"/>
                                        </p:tgtEl>
                                      </p:cBhvr>
                                      <p:by x="105000" y="105000"/>
                                    </p:animScale>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41"/>
                                        </p:tgtEl>
                                      </p:cBhvr>
                                    </p:animEffect>
                                    <p:animScale>
                                      <p:cBhvr>
                                        <p:cTn id="62" dur="250" autoRev="1" fill="hold"/>
                                        <p:tgtEl>
                                          <p:spTgt spid="41"/>
                                        </p:tgtEl>
                                      </p:cBhvr>
                                      <p:by x="105000" y="105000"/>
                                    </p:animScale>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43"/>
                                        </p:tgtEl>
                                      </p:cBhvr>
                                    </p:animEffect>
                                    <p:animScale>
                                      <p:cBhvr>
                                        <p:cTn id="65" dur="250" autoRev="1" fill="hold"/>
                                        <p:tgtEl>
                                          <p:spTgt spid="43"/>
                                        </p:tgtEl>
                                      </p:cBhvr>
                                      <p:by x="105000" y="105000"/>
                                    </p:animScale>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42"/>
                                        </p:tgtEl>
                                      </p:cBhvr>
                                    </p:animEffect>
                                    <p:animScale>
                                      <p:cBhvr>
                                        <p:cTn id="68"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7" grpId="1" animBg="1"/>
      <p:bldP spid="23" grpId="0" animBg="1"/>
      <p:bldP spid="23" grpId="1" animBg="1"/>
      <p:bldP spid="22" grpId="0" animBg="1"/>
      <p:bldP spid="22"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766185" y="1941935"/>
            <a:ext cx="1122614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2: </a:t>
            </a:r>
            <a:r>
              <a:rPr lang="vi-VN" sz="3600" dirty="0">
                <a:solidFill>
                  <a:srgbClr val="C00000"/>
                </a:solidFill>
                <a:latin typeface="Cambria" panose="02040503050406030204" pitchFamily="18" charset="0"/>
                <a:ea typeface="Cambria" panose="02040503050406030204" pitchFamily="18" charset="0"/>
              </a:rPr>
              <a:t>Để làm được thỏ con bằng giấy, cần phải thực hiện những bước nào? Nêu hoạt động chính mỗi bước</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933135" y="3244334"/>
            <a:ext cx="32573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a:t>
            </a:r>
            <a:endParaRPr kumimoji="0" lang="en-GB" sz="16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endParaRPr>
          </a:p>
        </p:txBody>
      </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p:cNvPicPr>
            <a:picLocks noChangeAspect="1"/>
          </p:cNvPicPr>
          <p:nvPr/>
        </p:nvPicPr>
        <p:blipFill>
          <a:blip r:embed="rId3"/>
          <a:stretch>
            <a:fillRect/>
          </a:stretch>
        </p:blipFill>
        <p:spPr>
          <a:xfrm>
            <a:off x="3487283" y="101970"/>
            <a:ext cx="5206435" cy="963251"/>
          </a:xfrm>
          <a:prstGeom prst="rect">
            <a:avLst/>
          </a:prstGeom>
        </p:spPr>
      </p:pic>
      <p:pic>
        <p:nvPicPr>
          <p:cNvPr id="8" name="Picture 7">
            <a:extLst>
              <a:ext uri="{FF2B5EF4-FFF2-40B4-BE49-F238E27FC236}">
                <a16:creationId xmlns:a16="http://schemas.microsoft.com/office/drawing/2014/main" id="{E562DB23-C6E9-B80D-4D13-C6BA6EB00264}"/>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539794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5941150" y="3244334"/>
            <a:ext cx="30970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1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3221236" y="5410544"/>
            <a:ext cx="8959767" cy="1000520"/>
            <a:chOff x="4138351" y="3592528"/>
            <a:chExt cx="3332661" cy="1673136"/>
          </a:xfrm>
        </p:grpSpPr>
        <p:sp>
          <p:nvSpPr>
            <p:cNvPr id="26"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4354299" y="3971885"/>
              <a:ext cx="3116713" cy="977900"/>
            </a:xfrm>
            <a:prstGeom prst="rect">
              <a:avLst/>
            </a:prstGeom>
          </p:spPr>
          <p:txBody>
            <a:bodyPr wrap="square">
              <a:spAutoFit/>
            </a:bodyPr>
            <a:lstStyle/>
            <a:p>
              <a:pPr lvl="0" algn="just">
                <a:defRPr/>
              </a:pPr>
              <a:r>
                <a:rPr lang="vi-VN" sz="3200" dirty="0">
                  <a:latin typeface="Cambria" panose="02040503050406030204" pitchFamily="18" charset="0"/>
                  <a:ea typeface="Cambria" panose="02040503050406030204" pitchFamily="18" charset="0"/>
                </a:rPr>
                <a:t>Dùng bút màu vẽ trang trí cho thỏ.</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9" name="Group 28"/>
          <p:cNvGrpSpPr/>
          <p:nvPr/>
        </p:nvGrpSpPr>
        <p:grpSpPr>
          <a:xfrm>
            <a:off x="3221236" y="1002459"/>
            <a:ext cx="8742962" cy="2836864"/>
            <a:chOff x="7182857" y="2165142"/>
            <a:chExt cx="4305351" cy="3990298"/>
          </a:xfrm>
        </p:grpSpPr>
        <p:sp>
          <p:nvSpPr>
            <p:cNvPr id="30" name="Rectangle 29"/>
            <p:cNvSpPr/>
            <p:nvPr/>
          </p:nvSpPr>
          <p:spPr>
            <a:xfrm>
              <a:off x="7551444" y="2418322"/>
              <a:ext cx="3784961" cy="3593192"/>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rPr>
                <a:t>+ Cắt hai hình chữ nhật từ 2 tờ giấy trắng để làm đầu thỏ, thân thỏ. </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a:t>
              </a:r>
            </a:p>
            <a:p>
              <a:r>
                <a:rPr lang="vi-VN" sz="3200" dirty="0">
                  <a:latin typeface="Cambria" panose="02040503050406030204" pitchFamily="18" charset="0"/>
                  <a:ea typeface="Cambria" panose="02040503050406030204" pitchFamily="18" charset="0"/>
                </a:rPr>
                <a:t>+ Cắt đế từ giấy màu. </a:t>
              </a:r>
            </a:p>
          </p:txBody>
        </p:sp>
        <p:sp>
          <p:nvSpPr>
            <p:cNvPr id="31" name="Rounded Rectangle 24"/>
            <p:cNvSpPr/>
            <p:nvPr/>
          </p:nvSpPr>
          <p:spPr>
            <a:xfrm>
              <a:off x="7182857" y="2165142"/>
              <a:ext cx="4305351" cy="3990298"/>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Oval 6"/>
          <p:cNvSpPr/>
          <p:nvPr/>
        </p:nvSpPr>
        <p:spPr>
          <a:xfrm>
            <a:off x="359371" y="1147017"/>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1:  Cắt</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Oval 6"/>
          <p:cNvSpPr/>
          <p:nvPr/>
        </p:nvSpPr>
        <p:spPr>
          <a:xfrm>
            <a:off x="344627" y="3918494"/>
            <a:ext cx="2861868" cy="1164563"/>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2: Dán</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3" name="Group 42"/>
          <p:cNvGrpSpPr/>
          <p:nvPr/>
        </p:nvGrpSpPr>
        <p:grpSpPr>
          <a:xfrm>
            <a:off x="3373636" y="4031294"/>
            <a:ext cx="8742963" cy="1233725"/>
            <a:chOff x="4138351" y="3592528"/>
            <a:chExt cx="3252019" cy="1673136"/>
          </a:xfrm>
        </p:grpSpPr>
        <p:sp>
          <p:nvSpPr>
            <p:cNvPr id="44"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Rectangle 44"/>
            <p:cNvSpPr/>
            <p:nvPr/>
          </p:nvSpPr>
          <p:spPr>
            <a:xfrm>
              <a:off x="4206004" y="3803321"/>
              <a:ext cx="3116713" cy="1460887"/>
            </a:xfrm>
            <a:prstGeom prst="rect">
              <a:avLst/>
            </a:prstGeom>
          </p:spPr>
          <p:txBody>
            <a:bodyPr wrap="square">
              <a:spAutoFit/>
            </a:bodyPr>
            <a:lstStyle/>
            <a:p>
              <a:pPr lvl="0" algn="just">
                <a:defRPr/>
              </a:pPr>
              <a:r>
                <a:rPr lang="en-US" sz="3200" dirty="0" err="1">
                  <a:latin typeface="Cambria" panose="02040503050406030204" pitchFamily="18" charset="0"/>
                  <a:ea typeface="Cambria" panose="02040503050406030204" pitchFamily="18" charset="0"/>
                </a:rPr>
                <a:t>Dùng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mẩu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a:t>
              </a:r>
              <a:r>
                <a:rPr lang="en-US" sz="3200" dirty="0">
                  <a:latin typeface="Cambria" panose="02040503050406030204" pitchFamily="18" charset="0"/>
                  <a:ea typeface="Cambria" panose="02040503050406030204" pitchFamily="18" charset="0"/>
                </a:rPr>
                <a:t>. </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6" name="Oval 6"/>
          <p:cNvSpPr/>
          <p:nvPr/>
        </p:nvSpPr>
        <p:spPr>
          <a:xfrm>
            <a:off x="447363" y="5426671"/>
            <a:ext cx="2861868" cy="100622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3: Vẽ</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8" name="Picture 27"/>
          <p:cNvPicPr>
            <a:picLocks noChangeAspect="1"/>
          </p:cNvPicPr>
          <p:nvPr/>
        </p:nvPicPr>
        <p:blipFill>
          <a:blip r:embed="rId3"/>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39495CEC-1D1F-5276-73C7-9F154E641119}"/>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054041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332497" y="1227554"/>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415764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kumimoji="0" lang="vi-VN" sz="3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ước 1. Cắt</a:t>
            </a:r>
          </a:p>
          <a:p>
            <a:r>
              <a:rPr lang="vi-VN" sz="3200" dirty="0">
                <a:latin typeface="Cambria" panose="02040503050406030204" pitchFamily="18" charset="0"/>
                <a:ea typeface="Cambria" panose="02040503050406030204" pitchFamily="18" charset="0"/>
              </a:rPr>
              <a:t>- Cắt hai hình chữ nhật từ 2 tờ giấy trắng để làm đầu thỏ, thần thỏ.</a:t>
            </a:r>
          </a:p>
          <a:p>
            <a:r>
              <a:rPr lang="vi-VN" sz="3200" dirty="0">
                <a:latin typeface="Cambria" panose="02040503050406030204" pitchFamily="18" charset="0"/>
                <a:ea typeface="Cambria" panose="02040503050406030204" pitchFamily="18" charset="0"/>
              </a:rPr>
              <a:t>+ Hình thứ nhất: rộng 10 cm, dài 25 cm.</a:t>
            </a:r>
          </a:p>
          <a:p>
            <a:r>
              <a:rPr lang="vi-VN" sz="3200" dirty="0">
                <a:latin typeface="Cambria" panose="02040503050406030204" pitchFamily="18" charset="0"/>
                <a:ea typeface="Cambria" panose="02040503050406030204" pitchFamily="18" charset="0"/>
              </a:rPr>
              <a:t>+ Hình thứ hai: rộng 15 cm, dài 25 cm.</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(như hình bên).</a:t>
            </a:r>
          </a:p>
          <a:p>
            <a:r>
              <a:rPr lang="vi-VN" sz="3200" dirty="0">
                <a:latin typeface="Cambria" panose="02040503050406030204" pitchFamily="18" charset="0"/>
                <a:ea typeface="Cambria" panose="02040503050406030204" pitchFamily="18" charset="0"/>
              </a:rPr>
              <a:t>- Cắt đế từ giấy màu</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611B0652-D628-5AE7-E601-CAA83B690BFB}"/>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225243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873760" y="1227554"/>
            <a:ext cx="1075413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2988098"/>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lang="vi-VN" sz="3600" dirty="0">
                <a:latin typeface="Cambria" panose="02040503050406030204" pitchFamily="18" charset="0"/>
                <a:ea typeface="Cambria" panose="02040503050406030204" pitchFamily="18" charset="0"/>
              </a:rPr>
              <a:t>- Bước 2: Dán: </a:t>
            </a:r>
          </a:p>
          <a:p>
            <a:r>
              <a:rPr lang="vi-VN" sz="3600" dirty="0">
                <a:latin typeface="Cambria" panose="02040503050406030204" pitchFamily="18" charset="0"/>
                <a:ea typeface="Cambria" panose="02040503050406030204" pitchFamily="18" charset="0"/>
              </a:rPr>
              <a:t>+ Dùng hồ dán hai mép của mỗi hình chữ nhật để tạo thành đầu thỏ và thân thỏ.</a:t>
            </a:r>
          </a:p>
          <a:p>
            <a:r>
              <a:rPr lang="vi-VN" sz="3600" dirty="0">
                <a:latin typeface="Cambria" panose="02040503050406030204" pitchFamily="18" charset="0"/>
                <a:ea typeface="Cambria" panose="02040503050406030204" pitchFamily="18" charset="0"/>
              </a:rPr>
              <a:t>+ Dán tai thỏ, đầu thỏ, thân thỏ với nhau, sau đó dán lên đế.</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34C280BD-FBDC-5F6C-BF8D-4D56EC4C978F}"/>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42755213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8148C-F165-E8C5-8DB2-954274CF6C57}"/>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2A799DC-88DE-5137-9EA0-CE528E4AB203}"/>
              </a:ext>
            </a:extLst>
          </p:cNvPr>
          <p:cNvPicPr>
            <a:picLocks noChangeAspect="1"/>
          </p:cNvPicPr>
          <p:nvPr/>
        </p:nvPicPr>
        <p:blipFill>
          <a:blip r:embed="rId3"/>
          <a:stretch>
            <a:fillRect/>
          </a:stretch>
        </p:blipFill>
        <p:spPr>
          <a:xfrm>
            <a:off x="2694130" y="200332"/>
            <a:ext cx="6956139" cy="1694835"/>
          </a:xfrm>
          <a:prstGeom prst="rect">
            <a:avLst/>
          </a:prstGeom>
        </p:spPr>
      </p:pic>
      <p:sp>
        <p:nvSpPr>
          <p:cNvPr id="8" name="TextBox 7">
            <a:extLst>
              <a:ext uri="{FF2B5EF4-FFF2-40B4-BE49-F238E27FC236}">
                <a16:creationId xmlns:a16="http://schemas.microsoft.com/office/drawing/2014/main" id="{273740A7-D89F-C8C5-B822-9BD3B15A3A99}"/>
              </a:ext>
            </a:extLst>
          </p:cNvPr>
          <p:cNvSpPr txBox="1"/>
          <p:nvPr/>
        </p:nvSpPr>
        <p:spPr>
          <a:xfrm>
            <a:off x="800100" y="2314575"/>
            <a:ext cx="10772775" cy="3677289"/>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Đọc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đúng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từ</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ngữ</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câu</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đoạn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và</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toàn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bộ</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bài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đọc</a:t>
            </a:r>
            <a:r>
              <a:rPr lang="en-US" sz="2800" dirty="0">
                <a:effectLst/>
                <a:ea typeface="Calibri" panose="020F0502020204030204" pitchFamily="34" charset="0"/>
                <a:cs typeface="Times New Roman" panose="02020603050405020304" pitchFamily="18" charset="0"/>
              </a:rPr>
              <a:t> </a:t>
            </a:r>
            <a:r>
              <a:rPr lang="en-US" sz="2800" i="1" dirty="0" err="1">
                <a:effectLst/>
                <a:ea typeface="Calibri" panose="020F0502020204030204" pitchFamily="34" charset="0"/>
                <a:cs typeface="Times New Roman" panose="02020603050405020304" pitchFamily="18" charset="0"/>
              </a:rPr>
              <a:t>Làm</a:t>
            </a:r>
            <a:r>
              <a:rPr lang="en-US" sz="2800" i="1" dirty="0">
                <a:effectLst/>
                <a:ea typeface="Calibri" panose="020F0502020204030204" pitchFamily="34" charset="0"/>
                <a:cs typeface="Times New Roman" panose="02020603050405020304" pitchFamily="18" charset="0"/>
              </a:rPr>
              <a:t> </a:t>
            </a:r>
            <a:r>
              <a:rPr lang="en-US" sz="2800" i="1" dirty="0" err="1">
                <a:effectLst/>
                <a:ea typeface="Calibri" panose="020F0502020204030204" pitchFamily="34" charset="0"/>
                <a:cs typeface="Times New Roman" panose="02020603050405020304" pitchFamily="18" charset="0"/>
              </a:rPr>
              <a:t>thỏ</a:t>
            </a:r>
            <a:r>
              <a:rPr lang="en-US" sz="2800" i="1" dirty="0">
                <a:effectLst/>
                <a:ea typeface="Calibri" panose="020F0502020204030204" pitchFamily="34" charset="0"/>
                <a:cs typeface="Times New Roman" panose="02020603050405020304" pitchFamily="18" charset="0"/>
              </a:rPr>
              <a:t> con </a:t>
            </a:r>
            <a:r>
              <a:rPr lang="en-US" sz="2800" i="1" dirty="0" err="1">
                <a:effectLst/>
                <a:ea typeface="Calibri" panose="020F0502020204030204" pitchFamily="34" charset="0"/>
                <a:cs typeface="Times New Roman" panose="02020603050405020304" pitchFamily="18" charset="0"/>
              </a:rPr>
              <a:t>bằng</a:t>
            </a:r>
            <a:r>
              <a:rPr lang="en-US" sz="2800" i="1" dirty="0">
                <a:effectLst/>
                <a:ea typeface="Calibri" panose="020F0502020204030204" pitchFamily="34" charset="0"/>
                <a:cs typeface="Times New Roman" panose="02020603050405020304" pitchFamily="18" charset="0"/>
              </a:rPr>
              <a:t> </a:t>
            </a:r>
            <a:r>
              <a:rPr lang="en-US" sz="2800" i="1" dirty="0" err="1">
                <a:effectLst/>
                <a:ea typeface="Calibri" panose="020F0502020204030204" pitchFamily="34" charset="0"/>
                <a:cs typeface="Times New Roman" panose="02020603050405020304" pitchFamily="18" charset="0"/>
              </a:rPr>
              <a:t>giấy</a:t>
            </a:r>
            <a:r>
              <a:rPr lang="en-US" sz="2800" dirty="0">
                <a:effectLst/>
                <a:ea typeface="Calibri" panose="020F0502020204030204" pitchFamily="34" charset="0"/>
                <a:cs typeface="Times New Roman" panose="02020603050405020304" pitchFamily="18" charset="0"/>
              </a:rPr>
              <a:t> . </a:t>
            </a:r>
            <a:r>
              <a:rPr lang="en-US" sz="2800" dirty="0" err="1">
                <a:effectLst/>
                <a:ea typeface="Calibri" panose="020F0502020204030204" pitchFamily="34" charset="0"/>
                <a:cs typeface="Times New Roman" panose="02020603050405020304" pitchFamily="18" charset="0"/>
              </a:rPr>
              <a:t>Biết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ngắt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nghỉ</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câu</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phù</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hợp</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sau</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dấu</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chấm</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dấu</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phẩy</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nhấn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giọng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vào</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những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từ</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ngữ</a:t>
            </a:r>
            <a:r>
              <a:rPr lang="en-US" sz="2800" dirty="0">
                <a:effectLst/>
                <a:ea typeface="Calibri" panose="020F0502020204030204" pitchFamily="34" charset="0"/>
                <a:cs typeface="Times New Roman" panose="02020603050405020304" pitchFamily="18" charset="0"/>
              </a:rPr>
              <a:t>, chi </a:t>
            </a:r>
            <a:r>
              <a:rPr lang="en-US" sz="2800" dirty="0" err="1">
                <a:effectLst/>
                <a:ea typeface="Calibri" panose="020F0502020204030204" pitchFamily="34" charset="0"/>
                <a:cs typeface="Times New Roman" panose="02020603050405020304" pitchFamily="18" charset="0"/>
              </a:rPr>
              <a:t>tiết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quan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trọng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trong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văn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bản</a:t>
            </a:r>
            <a:r>
              <a:rPr lang="en-US" sz="2800" dirty="0">
                <a:effectLst/>
                <a:ea typeface="Calibri" panose="020F0502020204030204" pitchFamily="34" charset="0"/>
                <a:cs typeface="Times New Roman" panose="020206030504050203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Nhận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biết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được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thông</a:t>
            </a:r>
            <a:r>
              <a:rPr lang="en-US" sz="2800" dirty="0">
                <a:effectLst/>
                <a:ea typeface="Calibri" panose="020F0502020204030204" pitchFamily="34" charset="0"/>
                <a:cs typeface="Times New Roman" panose="02020603050405020304" pitchFamily="18" charset="0"/>
              </a:rPr>
              <a:t> tin </a:t>
            </a:r>
            <a:r>
              <a:rPr lang="en-US" sz="2800" dirty="0" err="1">
                <a:effectLst/>
                <a:ea typeface="Calibri" panose="020F0502020204030204" pitchFamily="34" charset="0"/>
                <a:cs typeface="Times New Roman" panose="02020603050405020304" pitchFamily="18" charset="0"/>
              </a:rPr>
              <a:t>quan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trọng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trong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bài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đọc</a:t>
            </a:r>
            <a:r>
              <a:rPr lang="en-US" sz="2800" dirty="0">
                <a:effectLst/>
                <a:ea typeface="Calibri" panose="020F0502020204030204" pitchFamily="34" charset="0"/>
                <a:cs typeface="Times New Roman" panose="02020603050405020304" pitchFamily="18" charset="0"/>
              </a:rPr>
              <a:t> </a:t>
            </a:r>
            <a:r>
              <a:rPr lang="en-US" sz="2800" i="1" dirty="0" err="1">
                <a:effectLst/>
                <a:ea typeface="Calibri" panose="020F0502020204030204" pitchFamily="34" charset="0"/>
                <a:cs typeface="Times New Roman" panose="02020603050405020304" pitchFamily="18" charset="0"/>
              </a:rPr>
              <a:t>Làm</a:t>
            </a:r>
            <a:r>
              <a:rPr lang="en-US" sz="2800" i="1" dirty="0">
                <a:effectLst/>
                <a:ea typeface="Calibri" panose="020F0502020204030204" pitchFamily="34" charset="0"/>
                <a:cs typeface="Times New Roman" panose="02020603050405020304" pitchFamily="18" charset="0"/>
              </a:rPr>
              <a:t> </a:t>
            </a:r>
            <a:r>
              <a:rPr lang="en-US" sz="2800" i="1" dirty="0" err="1">
                <a:effectLst/>
                <a:ea typeface="Calibri" panose="020F0502020204030204" pitchFamily="34" charset="0"/>
                <a:cs typeface="Times New Roman" panose="02020603050405020304" pitchFamily="18" charset="0"/>
              </a:rPr>
              <a:t>thỏ</a:t>
            </a:r>
            <a:r>
              <a:rPr lang="en-US" sz="2800" i="1" dirty="0">
                <a:effectLst/>
                <a:ea typeface="Calibri" panose="020F0502020204030204" pitchFamily="34" charset="0"/>
                <a:cs typeface="Times New Roman" panose="02020603050405020304" pitchFamily="18" charset="0"/>
              </a:rPr>
              <a:t> con </a:t>
            </a:r>
            <a:r>
              <a:rPr lang="en-US" sz="2800" i="1" dirty="0" err="1">
                <a:effectLst/>
                <a:ea typeface="Calibri" panose="020F0502020204030204" pitchFamily="34" charset="0"/>
                <a:cs typeface="Times New Roman" panose="02020603050405020304" pitchFamily="18" charset="0"/>
              </a:rPr>
              <a:t>bằng</a:t>
            </a:r>
            <a:r>
              <a:rPr lang="en-US" sz="2800" i="1" dirty="0">
                <a:effectLst/>
                <a:ea typeface="Calibri" panose="020F0502020204030204" pitchFamily="34" charset="0"/>
                <a:cs typeface="Times New Roman" panose="02020603050405020304" pitchFamily="18" charset="0"/>
              </a:rPr>
              <a:t> </a:t>
            </a:r>
            <a:r>
              <a:rPr lang="en-US" sz="2800" i="1" dirty="0" err="1">
                <a:effectLst/>
                <a:ea typeface="Calibri" panose="020F0502020204030204" pitchFamily="34" charset="0"/>
                <a:cs typeface="Times New Roman" panose="02020603050405020304" pitchFamily="18" charset="0"/>
              </a:rPr>
              <a:t>giấy</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dụng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cụ</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vật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liệu</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các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bước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làm</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thỏ</a:t>
            </a:r>
            <a:r>
              <a:rPr lang="en-US" sz="2800" dirty="0">
                <a:effectLst/>
                <a:ea typeface="Calibri" panose="020F0502020204030204" pitchFamily="34" charset="0"/>
                <a:cs typeface="Times New Roman" panose="02020603050405020304" pitchFamily="18" charset="0"/>
              </a:rPr>
              <a:t> con </a:t>
            </a:r>
            <a:r>
              <a:rPr lang="en-US" sz="2800" dirty="0" err="1">
                <a:effectLst/>
                <a:ea typeface="Calibri" panose="020F0502020204030204" pitchFamily="34" charset="0"/>
                <a:cs typeface="Times New Roman" panose="02020603050405020304" pitchFamily="18" charset="0"/>
              </a:rPr>
              <a:t>bằng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giấy</a:t>
            </a:r>
            <a:r>
              <a:rPr lang="en-US" sz="2800" dirty="0">
                <a:effectLst/>
                <a:ea typeface="Calibri" panose="020F0502020204030204" pitchFamily="34" charset="0"/>
                <a:cs typeface="Times New Roman" panose="02020603050405020304" pitchFamily="18" charset="0"/>
              </a:rPr>
              <a:t>, …). </a:t>
            </a:r>
          </a:p>
          <a:p>
            <a:pPr marL="342900" marR="0" indent="-342900" algn="just">
              <a:lnSpc>
                <a:spcPct val="120000"/>
              </a:lnSpc>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Hiểu</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nội</a:t>
            </a:r>
            <a:r>
              <a:rPr lang="en-US" sz="2800" dirty="0">
                <a:effectLst/>
                <a:ea typeface="Calibri" panose="020F0502020204030204" pitchFamily="34" charset="0"/>
                <a:cs typeface="Times New Roman" panose="02020603050405020304" pitchFamily="18" charset="0"/>
              </a:rPr>
              <a:t> dung </a:t>
            </a:r>
            <a:r>
              <a:rPr lang="en-US" sz="2800" dirty="0" err="1">
                <a:effectLst/>
                <a:ea typeface="Calibri" panose="020F0502020204030204" pitchFamily="34" charset="0"/>
                <a:cs typeface="Times New Roman" panose="02020603050405020304" pitchFamily="18" charset="0"/>
              </a:rPr>
              <a:t>khái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quát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của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bài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đọc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Những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hướng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dẫn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cụ</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thể</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để</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làm</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thỏ</a:t>
            </a:r>
            <a:r>
              <a:rPr lang="en-US" sz="2800" dirty="0">
                <a:effectLst/>
                <a:ea typeface="Calibri" panose="020F0502020204030204" pitchFamily="34" charset="0"/>
                <a:cs typeface="Times New Roman" panose="02020603050405020304" pitchFamily="18" charset="0"/>
              </a:rPr>
              <a:t> con </a:t>
            </a:r>
            <a:r>
              <a:rPr lang="en-US" sz="2800" dirty="0" err="1">
                <a:effectLst/>
                <a:ea typeface="Calibri" panose="020F0502020204030204" pitchFamily="34" charset="0"/>
                <a:cs typeface="Times New Roman" panose="02020603050405020304" pitchFamily="18" charset="0"/>
              </a:rPr>
              <a:t>bằng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giấy</a:t>
            </a:r>
            <a:r>
              <a:rPr lang="en-US" sz="2800" dirty="0">
                <a:effectLst/>
                <a:ea typeface="Calibri" panose="020F050202020403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A588FA27-9D2E-304F-6396-A6D7609B6B1D}"/>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88866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1485373" y="1222402"/>
            <a:ext cx="9487428"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30" name="Rectangle 8"/>
          <p:cNvSpPr/>
          <p:nvPr/>
        </p:nvSpPr>
        <p:spPr>
          <a:xfrm>
            <a:off x="1485373" y="2487834"/>
            <a:ext cx="10128185" cy="2680321"/>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4000" dirty="0">
                <a:latin typeface="Cambria" panose="02040503050406030204" pitchFamily="18" charset="0"/>
                <a:ea typeface="Cambria" panose="02040503050406030204" pitchFamily="18" charset="0"/>
              </a:rPr>
              <a:t>Gợi ý: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thỏ</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bằng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nguyên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liệu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gì</a:t>
            </a:r>
            <a:r>
              <a:rPr lang="en-US" sz="4000" dirty="0">
                <a:latin typeface="Cambria" panose="02040503050406030204" pitchFamily="18" charset="0"/>
                <a:ea typeface="Cambria" panose="02040503050406030204" pitchFamily="18" charset="0"/>
              </a:rPr>
              <a:t>?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ra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sao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nào</a:t>
            </a:r>
            <a:r>
              <a:rPr lang="en-US" sz="4000" dirty="0">
                <a:latin typeface="Cambria" panose="02040503050406030204" pitchFamily="18" charset="0"/>
                <a:ea typeface="Cambria" panose="02040503050406030204" pitchFamily="18" charset="0"/>
              </a:rPr>
              <a:t>?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thỏ</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bằng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giấy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gồm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gì</a:t>
            </a:r>
            <a:r>
              <a:rPr lang="en-US" sz="4000" dirty="0">
                <a:latin typeface="Cambria" panose="02040503050406030204" pitchFamily="18" charset="0"/>
                <a:ea typeface="Cambria" panose="02040503050406030204" pitchFamily="18" charset="0"/>
              </a:rPr>
              <a:t>?</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7F403177-FB23-2ED1-67EE-38CBAB750381}"/>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920495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553422" y="1222402"/>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2" name="Group 21"/>
          <p:cNvGrpSpPr/>
          <p:nvPr/>
        </p:nvGrpSpPr>
        <p:grpSpPr>
          <a:xfrm>
            <a:off x="674248" y="2556831"/>
            <a:ext cx="11174569" cy="3713438"/>
            <a:chOff x="556734" y="4196948"/>
            <a:chExt cx="3514801" cy="2102640"/>
          </a:xfrm>
        </p:grpSpPr>
        <p:sp>
          <p:nvSpPr>
            <p:cNvPr id="23" name="Rectangle 8"/>
            <p:cNvSpPr/>
            <p:nvPr/>
          </p:nvSpPr>
          <p:spPr>
            <a:xfrm>
              <a:off x="736174" y="4437499"/>
              <a:ext cx="3185676" cy="179649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2400" dirty="0">
                  <a:latin typeface="Cambria" panose="02040503050406030204" pitchFamily="18" charset="0"/>
                  <a:ea typeface="Cambria" panose="02040503050406030204" pitchFamily="18" charset="0"/>
                </a:rPr>
                <a:t>	Chú thỏ con trong bài đọc được làm từ giấy và được trang trí bằng bút chì và bút màu. Đầu thỏ được cắt thành hình chữ nhật với chiều dài là 25 cm và chiều rộng là 10 cm. Thân thỏ được cắt thành hình chữ nhật có chiều rộng là 15 cm và chiều dài là 25 cm. Phần tai của thỏ con được cắt và gấp theo nét đứt của tờ giấy trắng. Đế của thỏ con được làm bằng giấy màu. Sau khi cắt, thỏ con sẽ được dán lần lượt các hình theo thứ tự từ đầu xuống thân và cuối cùng là đế. Thỏ con thêm phần xinh xắn không thể thiếu bước tranh trí bằng bút chì và bút màu.</a:t>
              </a:r>
              <a:endParaRPr kumimoji="0" lang="nl-NL" sz="96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Picture 14"/>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23FF75EE-9E92-670D-0AE9-12E0C20F1379}"/>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2552913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411948" y="2463895"/>
            <a:ext cx="5503474" cy="4772998"/>
          </a:xfrm>
          <a:prstGeom prst="rect">
            <a:avLst/>
          </a:prstGeom>
        </p:spPr>
      </p:pic>
      <p:sp>
        <p:nvSpPr>
          <p:cNvPr id="11" name="Oval 21"/>
          <p:cNvSpPr/>
          <p:nvPr/>
        </p:nvSpPr>
        <p:spPr>
          <a:xfrm>
            <a:off x="3283787" y="467937"/>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UTM Avo" panose="02040603050506020204" pitchFamily="18" charset="0"/>
                <a:ea typeface="+mn-ea"/>
                <a:cs typeface="+mn-cs"/>
              </a:rPr>
              <a:t>NỘI</a:t>
            </a:r>
            <a:r>
              <a:rPr kumimoji="0" lang="en-US" sz="5400" b="1" i="0" u="none" strike="noStrike" kern="1200" cap="none" spc="0" normalizeH="0" noProof="0" dirty="0" smtClean="0">
                <a:ln>
                  <a:noFill/>
                </a:ln>
                <a:solidFill>
                  <a:srgbClr val="FF0000"/>
                </a:solidFill>
                <a:effectLst/>
                <a:uLnTx/>
                <a:uFillTx/>
                <a:latin typeface="UTM Avo" panose="02040603050506020204" pitchFamily="18" charset="0"/>
                <a:ea typeface="+mn-ea"/>
                <a:cs typeface="+mn-cs"/>
              </a:rPr>
              <a:t> DUNG</a:t>
            </a:r>
            <a:endParaRPr kumimoji="0" lang="en-GB" sz="54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pic>
        <p:nvPicPr>
          <p:cNvPr id="8" name="Picture 7">
            <a:extLst>
              <a:ext uri="{FF2B5EF4-FFF2-40B4-BE49-F238E27FC236}">
                <a16:creationId xmlns:a16="http://schemas.microsoft.com/office/drawing/2014/main" id="{F471ED9A-65E6-4A03-EA95-4FE8B91A7B2F}"/>
              </a:ext>
            </a:extLst>
          </p:cNvPr>
          <p:cNvPicPr>
            <a:picLocks noChangeAspect="1"/>
          </p:cNvPicPr>
          <p:nvPr/>
        </p:nvPicPr>
        <p:blipFill>
          <a:blip r:embed="rId5"/>
          <a:stretch>
            <a:fillRect/>
          </a:stretch>
        </p:blipFill>
        <p:spPr>
          <a:xfrm>
            <a:off x="-2628226" y="-1650823"/>
            <a:ext cx="1949799" cy="1650823"/>
          </a:xfrm>
          <a:prstGeom prst="rect">
            <a:avLst/>
          </a:prstGeom>
        </p:spPr>
      </p:pic>
      <p:sp>
        <p:nvSpPr>
          <p:cNvPr id="14" name="Oval 6"/>
          <p:cNvSpPr/>
          <p:nvPr/>
        </p:nvSpPr>
        <p:spPr>
          <a:xfrm>
            <a:off x="3283787" y="2426516"/>
            <a:ext cx="8162363" cy="3804219"/>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chemeClr val="tx1"/>
                </a:solidFill>
                <a:effectLst/>
                <a:uLnTx/>
                <a:uFillTx/>
                <a:latin typeface="UTM Avo" panose="02040603050506020204" pitchFamily="18" charset="0"/>
                <a:ea typeface="+mn-ea"/>
                <a:cs typeface="+mn-cs"/>
              </a:rPr>
              <a:t>Những</a:t>
            </a:r>
            <a:r>
              <a:rPr kumimoji="0" lang="en-US" sz="4400" b="1" i="0" u="none" strike="noStrike" kern="120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4400" b="1" i="0" u="none" strike="noStrike" kern="1200" cap="none" spc="0" normalizeH="0" noProof="0" dirty="0" err="1" smtClean="0">
                <a:ln>
                  <a:noFill/>
                </a:ln>
                <a:solidFill>
                  <a:schemeClr val="tx1"/>
                </a:solidFill>
                <a:effectLst/>
                <a:uLnTx/>
                <a:uFillTx/>
                <a:latin typeface="UTM Avo" panose="02040603050506020204" pitchFamily="18" charset="0"/>
                <a:ea typeface="+mn-ea"/>
                <a:cs typeface="+mn-cs"/>
              </a:rPr>
              <a:t>hướng</a:t>
            </a:r>
            <a:r>
              <a:rPr kumimoji="0" lang="en-US" sz="4400" b="1" i="0" u="none" strike="noStrike" kern="120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4400" b="1" i="0" u="none" strike="noStrike" kern="1200" cap="none" spc="0" normalizeH="0" noProof="0" dirty="0" err="1" smtClean="0">
                <a:ln>
                  <a:noFill/>
                </a:ln>
                <a:solidFill>
                  <a:schemeClr val="tx1"/>
                </a:solidFill>
                <a:effectLst/>
                <a:uLnTx/>
                <a:uFillTx/>
                <a:latin typeface="UTM Avo" panose="02040603050506020204" pitchFamily="18" charset="0"/>
                <a:ea typeface="+mn-ea"/>
                <a:cs typeface="+mn-cs"/>
              </a:rPr>
              <a:t>dẫn</a:t>
            </a:r>
            <a:r>
              <a:rPr kumimoji="0" lang="en-US" sz="4400" b="1" i="0" u="none" strike="noStrike" kern="120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4400" b="1" i="0" u="none" strike="noStrike" kern="1200" cap="none" spc="0" normalizeH="0" noProof="0" dirty="0" err="1" smtClean="0">
                <a:ln>
                  <a:noFill/>
                </a:ln>
                <a:solidFill>
                  <a:schemeClr val="tx1"/>
                </a:solidFill>
                <a:effectLst/>
                <a:uLnTx/>
                <a:uFillTx/>
                <a:latin typeface="UTM Avo" panose="02040603050506020204" pitchFamily="18" charset="0"/>
                <a:ea typeface="+mn-ea"/>
                <a:cs typeface="+mn-cs"/>
              </a:rPr>
              <a:t>cụ</a:t>
            </a:r>
            <a:r>
              <a:rPr kumimoji="0" lang="en-US" sz="4400" b="1" i="0" u="none" strike="noStrike" kern="120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4400" b="1" i="0" u="none" strike="noStrike" kern="1200" cap="none" spc="0" normalizeH="0" noProof="0" dirty="0" err="1" smtClean="0">
                <a:ln>
                  <a:noFill/>
                </a:ln>
                <a:solidFill>
                  <a:schemeClr val="tx1"/>
                </a:solidFill>
                <a:effectLst/>
                <a:uLnTx/>
                <a:uFillTx/>
                <a:latin typeface="UTM Avo" panose="02040603050506020204" pitchFamily="18" charset="0"/>
                <a:ea typeface="+mn-ea"/>
                <a:cs typeface="+mn-cs"/>
              </a:rPr>
              <a:t>thể</a:t>
            </a:r>
            <a:r>
              <a:rPr kumimoji="0" lang="en-US" sz="4400" b="1" i="0" u="none" strike="noStrike" kern="120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4400" b="1" i="0" u="none" strike="noStrike" kern="1200" cap="none" spc="0" normalizeH="0" noProof="0" dirty="0" err="1" smtClean="0">
                <a:ln>
                  <a:noFill/>
                </a:ln>
                <a:solidFill>
                  <a:schemeClr val="tx1"/>
                </a:solidFill>
                <a:effectLst/>
                <a:uLnTx/>
                <a:uFillTx/>
                <a:latin typeface="UTM Avo" panose="02040603050506020204" pitchFamily="18" charset="0"/>
                <a:ea typeface="+mn-ea"/>
                <a:cs typeface="+mn-cs"/>
              </a:rPr>
              <a:t>để</a:t>
            </a:r>
            <a:r>
              <a:rPr kumimoji="0" lang="en-US" sz="4400" b="1" i="0" u="none" strike="noStrike" kern="120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4400" b="1" i="0" u="none" strike="noStrike" kern="1200" cap="none" spc="0" normalizeH="0" noProof="0" dirty="0" err="1" smtClean="0">
                <a:ln>
                  <a:noFill/>
                </a:ln>
                <a:solidFill>
                  <a:schemeClr val="tx1"/>
                </a:solidFill>
                <a:effectLst/>
                <a:uLnTx/>
                <a:uFillTx/>
                <a:latin typeface="UTM Avo" panose="02040603050506020204" pitchFamily="18" charset="0"/>
                <a:ea typeface="+mn-ea"/>
                <a:cs typeface="+mn-cs"/>
              </a:rPr>
              <a:t>làm</a:t>
            </a:r>
            <a:r>
              <a:rPr kumimoji="0" lang="en-US" sz="4400" b="1" i="0" u="none" strike="noStrike" kern="1200" cap="none" spc="0" normalizeH="0" noProof="0" dirty="0" smtClean="0">
                <a:ln>
                  <a:noFill/>
                </a:ln>
                <a:solidFill>
                  <a:schemeClr val="tx1"/>
                </a:solidFill>
                <a:effectLst/>
                <a:uLnTx/>
                <a:uFillTx/>
                <a:latin typeface="UTM Avo" panose="02040603050506020204" pitchFamily="18" charset="0"/>
                <a:ea typeface="+mn-ea"/>
                <a:cs typeface="+mn-cs"/>
              </a:rPr>
              <a:t> con </a:t>
            </a:r>
            <a:r>
              <a:rPr kumimoji="0" lang="en-US" sz="4400" b="1" i="0" u="none" strike="noStrike" kern="1200" cap="none" spc="0" normalizeH="0" noProof="0" dirty="0" err="1" smtClean="0">
                <a:ln>
                  <a:noFill/>
                </a:ln>
                <a:solidFill>
                  <a:schemeClr val="tx1"/>
                </a:solidFill>
                <a:effectLst/>
                <a:uLnTx/>
                <a:uFillTx/>
                <a:latin typeface="UTM Avo" panose="02040603050506020204" pitchFamily="18" charset="0"/>
                <a:ea typeface="+mn-ea"/>
                <a:cs typeface="+mn-cs"/>
              </a:rPr>
              <a:t>thỏ</a:t>
            </a:r>
            <a:r>
              <a:rPr kumimoji="0" lang="en-US" sz="4400" b="1" i="0" u="none" strike="noStrike" kern="120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4400" b="1" i="0" u="none" strike="noStrike" kern="1200" cap="none" spc="0" normalizeH="0" noProof="0" dirty="0" err="1" smtClean="0">
                <a:ln>
                  <a:noFill/>
                </a:ln>
                <a:solidFill>
                  <a:schemeClr val="tx1"/>
                </a:solidFill>
                <a:effectLst/>
                <a:uLnTx/>
                <a:uFillTx/>
                <a:latin typeface="UTM Avo" panose="02040603050506020204" pitchFamily="18" charset="0"/>
                <a:ea typeface="+mn-ea"/>
                <a:cs typeface="+mn-cs"/>
              </a:rPr>
              <a:t>bằng</a:t>
            </a:r>
            <a:r>
              <a:rPr kumimoji="0" lang="en-US" sz="4400" b="1" i="0" u="none" strike="noStrike" kern="120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4400" b="1" i="0" u="none" strike="noStrike" kern="1200" cap="none" spc="0" normalizeH="0" noProof="0" dirty="0" err="1" smtClean="0">
                <a:ln>
                  <a:noFill/>
                </a:ln>
                <a:solidFill>
                  <a:schemeClr val="tx1"/>
                </a:solidFill>
                <a:effectLst/>
                <a:uLnTx/>
                <a:uFillTx/>
                <a:latin typeface="UTM Avo" panose="02040603050506020204" pitchFamily="18" charset="0"/>
                <a:ea typeface="+mn-ea"/>
                <a:cs typeface="+mn-cs"/>
              </a:rPr>
              <a:t>giấy</a:t>
            </a:r>
            <a:endParaRPr kumimoji="0" lang="en-GB" sz="4400" b="1"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9476806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6" presetClass="emph" presetSubtype="0" repeatCount="2000" fill="hold" grpId="1" nodeType="withEffect">
                                  <p:stCondLst>
                                    <p:cond delay="0"/>
                                  </p:stCondLst>
                                  <p:childTnLst>
                                    <p:animEffect transition="out" filter="fade">
                                      <p:cBhvr>
                                        <p:cTn id="9" dur="500" tmFilter="0, 0; .2, .5; .8, .5; 1, 0"/>
                                        <p:tgtEl>
                                          <p:spTgt spid="14"/>
                                        </p:tgtEl>
                                      </p:cBhvr>
                                    </p:animEffect>
                                    <p:animScale>
                                      <p:cBhvr>
                                        <p:cTn id="1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l="32775" r="29935"/>
            <a:stretch/>
          </p:blipFill>
          <p:spPr>
            <a:xfrm>
              <a:off x="2046087" y="2317775"/>
              <a:ext cx="8864117" cy="2108149"/>
            </a:xfrm>
            <a:prstGeom prst="rect">
              <a:avLst/>
            </a:prstGeom>
          </p:spPr>
        </p:pic>
      </p:grpSp>
      <p:pic>
        <p:nvPicPr>
          <p:cNvPr id="5" name="Picture 4">
            <a:extLst>
              <a:ext uri="{FF2B5EF4-FFF2-40B4-BE49-F238E27FC236}">
                <a16:creationId xmlns:a16="http://schemas.microsoft.com/office/drawing/2014/main" id="{1552D8CE-7468-BD92-6242-6ADC345F0C96}"/>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8416746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414 0.83727 L 2.91667E-6 4.07407E-6 " pathEditMode="relative" rAng="0" ptsTypes="AA">
                                      <p:cBhvr>
                                        <p:cTn id="6" dur="2000" fill="hold"/>
                                        <p:tgtEl>
                                          <p:spTgt spid="2"/>
                                        </p:tgtEl>
                                        <p:attrNameLst>
                                          <p:attrName>ppt_x</p:attrName>
                                          <p:attrName>ppt_y</p:attrName>
                                        </p:attrNameLst>
                                      </p:cBhvr>
                                      <p:rCtr x="36888" y="-4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p:cNvSpPr/>
          <p:nvPr/>
        </p:nvSpPr>
        <p:spPr>
          <a:xfrm>
            <a:off x="4786964" y="1959357"/>
            <a:ext cx="6452536" cy="3295875"/>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algn="just"/>
            <a:r>
              <a:rPr lang="nl-NL" sz="4000"/>
              <a:t>Hãy chia sẻ cách làm những đồ chơi khác, cách sử dụng đồ chơi và ý thức giữ gìn bảo vệ đồ chơi của mình, trân trọng những đồ vật mình tự làm ra.</a:t>
            </a:r>
            <a:endParaRPr lang="en-US" sz="4000"/>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3" name="Picture 2">
            <a:extLst>
              <a:ext uri="{FF2B5EF4-FFF2-40B4-BE49-F238E27FC236}">
                <a16:creationId xmlns:a16="http://schemas.microsoft.com/office/drawing/2014/main" id="{22FDD8A8-D883-3F4E-F03A-9211ACB5980C}"/>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230469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7" name="Picture 6"/>
          <p:cNvPicPr>
            <a:picLocks noChangeAspect="1"/>
          </p:cNvPicPr>
          <p:nvPr/>
        </p:nvPicPr>
        <p:blipFill>
          <a:blip r:embed="rId5"/>
          <a:stretch>
            <a:fillRect/>
          </a:stretch>
        </p:blipFill>
        <p:spPr>
          <a:xfrm>
            <a:off x="5711167" y="668699"/>
            <a:ext cx="3304318" cy="1335140"/>
          </a:xfrm>
          <a:prstGeom prst="rect">
            <a:avLst/>
          </a:prstGeom>
        </p:spPr>
      </p:pic>
      <p:sp>
        <p:nvSpPr>
          <p:cNvPr id="11" name="Oval 21"/>
          <p:cNvSpPr/>
          <p:nvPr/>
        </p:nvSpPr>
        <p:spPr>
          <a:xfrm>
            <a:off x="4540436" y="226341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Luyện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lại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Làm</a:t>
            </a:r>
            <a:r>
              <a:rPr kumimoji="0" lang="vi-VN" sz="2800" b="0" i="0" u="none" strike="noStrike" kern="1200" cap="none" spc="0" normalizeH="0" noProof="0" dirty="0">
                <a:ln>
                  <a:noFill/>
                </a:ln>
                <a:solidFill>
                  <a:prstClr val="black"/>
                </a:solidFill>
                <a:effectLst/>
                <a:uLnTx/>
                <a:uFillTx/>
                <a:latin typeface="UTM Avo" panose="02040603050506020204" pitchFamily="18" charset="0"/>
                <a:ea typeface="+mn-ea"/>
                <a:cs typeface="+mn-cs"/>
              </a:rPr>
              <a:t> con thỏ bằng giấy</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trả</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lời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2" name="Oval 21"/>
          <p:cNvSpPr/>
          <p:nvPr/>
        </p:nvSpPr>
        <p:spPr>
          <a:xfrm>
            <a:off x="4540435" y="378999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Chia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sẻ</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với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người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thân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cách</a:t>
            </a:r>
            <a:r>
              <a:rPr kumimoji="0" lang="vi-VN" sz="2800" b="0" i="0" u="none" strike="noStrike" kern="1200" cap="none" spc="0" normalizeH="0" noProof="0" dirty="0">
                <a:ln>
                  <a:noFill/>
                </a:ln>
                <a:solidFill>
                  <a:prstClr val="black"/>
                </a:solidFill>
                <a:effectLst/>
                <a:uLnTx/>
                <a:uFillTx/>
                <a:latin typeface="UTM Avo" panose="02040603050506020204" pitchFamily="18" charset="0"/>
                <a:ea typeface="+mn-ea"/>
                <a:cs typeface="+mn-cs"/>
              </a:rPr>
              <a:t> làm đồ chơi của em</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3" name="Oval 21"/>
          <p:cNvSpPr/>
          <p:nvPr/>
        </p:nvSpPr>
        <p:spPr>
          <a:xfrm>
            <a:off x="4540434" y="5353858"/>
            <a:ext cx="7346763" cy="1029019"/>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352425"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Chuẩn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bị</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8" name="Picture 7">
            <a:extLst>
              <a:ext uri="{FF2B5EF4-FFF2-40B4-BE49-F238E27FC236}">
                <a16:creationId xmlns:a16="http://schemas.microsoft.com/office/drawing/2014/main" id="{F471ED9A-65E6-4A03-EA95-4FE8B91A7B2F}"/>
              </a:ext>
            </a:extLst>
          </p:cNvPr>
          <p:cNvPicPr>
            <a:picLocks noChangeAspect="1"/>
          </p:cNvPicPr>
          <p:nvPr/>
        </p:nvPicPr>
        <p:blipFill>
          <a:blip r:embed="rId6"/>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7572134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108687" y="1600200"/>
            <a:ext cx="10169887" cy="3615830"/>
          </a:xfrm>
          <a:prstGeom prst="rect">
            <a:avLst/>
          </a:prstGeom>
        </p:spPr>
      </p:pic>
      <p:pic>
        <p:nvPicPr>
          <p:cNvPr id="2" name="Picture 1">
            <a:extLst>
              <a:ext uri="{FF2B5EF4-FFF2-40B4-BE49-F238E27FC236}">
                <a16:creationId xmlns:a16="http://schemas.microsoft.com/office/drawing/2014/main" id="{3A7AE875-24A7-9835-41D6-F42F9C6CA8B6}"/>
              </a:ext>
            </a:extLst>
          </p:cNvPr>
          <p:cNvPicPr>
            <a:picLocks noChangeAspect="1"/>
          </p:cNvPicPr>
          <p:nvPr/>
        </p:nvPicPr>
        <p:blipFill>
          <a:blip r:embed="rId4"/>
          <a:stretch>
            <a:fillRect/>
          </a:stretch>
        </p:blipFill>
        <p:spPr>
          <a:xfrm>
            <a:off x="-2628226" y="-1591829"/>
            <a:ext cx="1949799" cy="1650823"/>
          </a:xfrm>
          <a:prstGeom prst="rect">
            <a:avLst/>
          </a:prstGeom>
        </p:spPr>
      </p:pic>
    </p:spTree>
    <p:extLst>
      <p:ext uri="{BB962C8B-B14F-4D97-AF65-F5344CB8AC3E}">
        <p14:creationId xmlns:p14="http://schemas.microsoft.com/office/powerpoint/2010/main" val="6011138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56 -0.67245 L -2.08333E-7 -7.40741E-7 " pathEditMode="relative" rAng="0" ptsTypes="AA">
                                      <p:cBhvr>
                                        <p:cTn id="6" dur="2000" fill="hold"/>
                                        <p:tgtEl>
                                          <p:spTgt spid="10"/>
                                        </p:tgtEl>
                                        <p:attrNameLst>
                                          <p:attrName>ppt_x</p:attrName>
                                          <p:attrName>ppt_y</p:attrName>
                                        </p:attrNameLst>
                                      </p:cBhvr>
                                      <p:rCtr x="-195" y="3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a:solidFill>
                  <a:srgbClr val="4472C4">
                    <a:lumMod val="50000"/>
                  </a:srgbClr>
                </a:solidFill>
                <a:latin typeface="Cambria" panose="02040503050406030204" pitchFamily="18" charset="0"/>
                <a:ea typeface="Cambria" panose="02040503050406030204" pitchFamily="18" charset="0"/>
              </a:rPr>
              <a:t>Trong bữa tiệc sinh nhật có những gì làm em chú ý?</a:t>
            </a:r>
            <a:endParaRPr kumimoji="0" lang="en-GB" sz="5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2802EB4-095A-14A5-DFED-22F359FAC763}"/>
              </a:ext>
            </a:extLst>
          </p:cNvPr>
          <p:cNvPicPr>
            <a:picLocks noChangeAspect="1"/>
          </p:cNvPicPr>
          <p:nvPr/>
        </p:nvPicPr>
        <p:blipFill>
          <a:blip r:embed="rId4"/>
          <a:stretch>
            <a:fillRect/>
          </a:stretch>
        </p:blipFill>
        <p:spPr>
          <a:xfrm>
            <a:off x="-2687219" y="-1562333"/>
            <a:ext cx="1979296" cy="1814745"/>
          </a:xfrm>
          <a:prstGeom prst="rect">
            <a:avLst/>
          </a:prstGeom>
        </p:spPr>
      </p:pic>
    </p:spTree>
    <p:extLst>
      <p:ext uri="{BB962C8B-B14F-4D97-AF65-F5344CB8AC3E}">
        <p14:creationId xmlns:p14="http://schemas.microsoft.com/office/powerpoint/2010/main" val="32092725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srgbClr val="4472C4">
                    <a:lumMod val="50000"/>
                  </a:srgbClr>
                </a:solidFill>
                <a:latin typeface="Cambria" panose="02040503050406030204" pitchFamily="18" charset="0"/>
                <a:ea typeface="Cambria" panose="02040503050406030204" pitchFamily="18" charset="0"/>
              </a:rPr>
              <a:t>Bạn nhỏ đang tặng gì </a:t>
            </a:r>
            <a:endParaRPr lang="en-US" sz="6000" dirty="0">
              <a:solidFill>
                <a:srgbClr val="4472C4">
                  <a:lumMod val="50000"/>
                </a:srgbClr>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srgbClr val="4472C4">
                    <a:lumMod val="50000"/>
                  </a:srgbClr>
                </a:solidFill>
                <a:latin typeface="Cambria" panose="02040503050406030204" pitchFamily="18" charset="0"/>
                <a:ea typeface="Cambria" panose="02040503050406030204" pitchFamily="18" charset="0"/>
              </a:rPr>
              <a:t>cho bạn mình?</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AD555134-FED5-9A78-11AF-EEED2DF7C612}"/>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062342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195262" y="2771774"/>
            <a:ext cx="4197231" cy="3314701"/>
          </a:xfrm>
          <a:prstGeom prst="rect">
            <a:avLst/>
          </a:prstGeom>
        </p:spPr>
      </p:pic>
      <p:sp>
        <p:nvSpPr>
          <p:cNvPr id="8" name="Rounded Rectangle 7"/>
          <p:cNvSpPr/>
          <p:nvPr/>
        </p:nvSpPr>
        <p:spPr>
          <a:xfrm>
            <a:off x="3728028" y="1177637"/>
            <a:ext cx="7765991" cy="380047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Em biết</a:t>
            </a:r>
            <a:r>
              <a:rPr kumimoji="0" lang="vi-VN" sz="60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làm những đồ chơi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Chia sẻ với bạn cách làm một đồ chơi.</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3326667-9778-CEE3-09D3-FA8AC0FF4B5D}"/>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1031375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875E-6 -4.81481E-6 " pathEditMode="relative" rAng="0" ptsTypes="AA">
                                      <p:cBhvr>
                                        <p:cTn id="6"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276525" y="1865240"/>
              <a:ext cx="7638950" cy="3127519"/>
            </a:xfrm>
            <a:prstGeom prst="rect">
              <a:avLst/>
            </a:prstGeom>
          </p:spPr>
        </p:pic>
      </p:grpSp>
      <p:pic>
        <p:nvPicPr>
          <p:cNvPr id="5" name="Picture 4">
            <a:extLst>
              <a:ext uri="{FF2B5EF4-FFF2-40B4-BE49-F238E27FC236}">
                <a16:creationId xmlns:a16="http://schemas.microsoft.com/office/drawing/2014/main" id="{853DDFEA-EFE3-F99C-E42D-B0EF321BE8ED}"/>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8862443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0.7789 -0.81436 L -2.5E-6 -1.11111E-6 " pathEditMode="relative" rAng="0" ptsTypes="AA">
                                      <p:cBhvr>
                                        <p:cTn id="6" dur="2000" fill="hold"/>
                                        <p:tgtEl>
                                          <p:spTgt spid="3"/>
                                        </p:tgtEl>
                                        <p:attrNameLst>
                                          <p:attrName>ppt_x</p:attrName>
                                          <p:attrName>ppt_y</p:attrName>
                                        </p:attrNameLst>
                                      </p:cBhvr>
                                      <p:rCtr x="39245" y="4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6C222E-5AAC-66EF-74A4-4F0BE616AA49}"/>
              </a:ext>
            </a:extLst>
          </p:cNvPr>
          <p:cNvSpPr txBox="1"/>
          <p:nvPr/>
        </p:nvSpPr>
        <p:spPr>
          <a:xfrm>
            <a:off x="1533837" y="1138656"/>
            <a:ext cx="4562163" cy="2670512"/>
          </a:xfrm>
          <a:prstGeom prst="cloud">
            <a:avLst/>
          </a:prstGeom>
          <a:solidFill>
            <a:srgbClr val="F094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effectLst/>
                <a:uLnTx/>
                <a:uFillTx/>
                <a:latin typeface="SVN-Internation" panose="02040603050506020204" pitchFamily="18" charset="0"/>
                <a:ea typeface="+mn-ea"/>
                <a:cs typeface="+mn-cs"/>
              </a:rPr>
              <a:t>Bài</a:t>
            </a:r>
            <a:r>
              <a:rPr kumimoji="0" lang="en-GB" sz="3600" b="0" i="0" u="none" strike="noStrike" kern="1200" cap="none" spc="0" normalizeH="0" baseline="0" noProof="0" dirty="0">
                <a:ln>
                  <a:noFill/>
                </a:ln>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effectLst/>
                <a:uLnTx/>
                <a:uFillTx/>
                <a:latin typeface="SVN-Internation" panose="02040603050506020204" pitchFamily="18" charset="0"/>
                <a:ea typeface="+mn-ea"/>
                <a:cs typeface="+mn-cs"/>
              </a:rPr>
              <a:t>đọc</a:t>
            </a:r>
            <a:r>
              <a:rPr kumimoji="0" lang="en-GB" sz="3600" b="0" i="0" u="none" strike="noStrike" kern="1200" cap="none" spc="0" normalizeH="0" baseline="0" noProof="0" dirty="0">
                <a:ln>
                  <a:noFill/>
                </a:ln>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effectLst/>
                <a:uLnTx/>
                <a:uFillTx/>
                <a:latin typeface="SVN-Internation" panose="02040603050506020204" pitchFamily="18" charset="0"/>
                <a:ea typeface="+mn-ea"/>
                <a:cs typeface="+mn-cs"/>
              </a:rPr>
              <a:t>được</a:t>
            </a:r>
            <a:r>
              <a:rPr kumimoji="0" lang="en-GB" sz="3600" b="0" i="0" u="none" strike="noStrike" kern="1200" cap="none" spc="0" normalizeH="0" baseline="0" noProof="0" dirty="0">
                <a:ln>
                  <a:noFill/>
                </a:ln>
                <a:effectLst/>
                <a:uLnTx/>
                <a:uFillTx/>
                <a:latin typeface="SVN-Internation" panose="02040603050506020204" pitchFamily="18" charset="0"/>
                <a:ea typeface="+mn-ea"/>
                <a:cs typeface="+mn-cs"/>
              </a:rPr>
              <a:t> chia </a:t>
            </a:r>
            <a:r>
              <a:rPr kumimoji="0" lang="en-GB" sz="3600" b="0" i="0" u="none" strike="noStrike" kern="1200" cap="none" spc="0" normalizeH="0" baseline="0" noProof="0" dirty="0" err="1">
                <a:ln>
                  <a:noFill/>
                </a:ln>
                <a:effectLst/>
                <a:uLnTx/>
                <a:uFillTx/>
                <a:latin typeface="SVN-Internation" panose="02040603050506020204" pitchFamily="18" charset="0"/>
                <a:ea typeface="+mn-ea"/>
                <a:cs typeface="+mn-cs"/>
              </a:rPr>
              <a:t>thành</a:t>
            </a:r>
            <a:r>
              <a:rPr kumimoji="0" lang="en-GB" sz="3600" b="0" i="0" u="none" strike="noStrike" kern="1200" cap="none" spc="0" normalizeH="0" baseline="0" noProof="0" dirty="0">
                <a:ln>
                  <a:noFill/>
                </a:ln>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effectLst/>
                <a:uLnTx/>
                <a:uFillTx/>
                <a:latin typeface="SVN-Internation" panose="02040603050506020204" pitchFamily="18" charset="0"/>
                <a:ea typeface="+mn-ea"/>
                <a:cs typeface="+mn-cs"/>
              </a:rPr>
              <a:t>mấy</a:t>
            </a:r>
            <a:r>
              <a:rPr kumimoji="0" lang="en-GB" sz="3600" b="0" i="0" u="none" strike="noStrike" kern="1200" cap="none" spc="0" normalizeH="0" baseline="0" noProof="0" dirty="0">
                <a:ln>
                  <a:noFill/>
                </a:ln>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effectLst/>
                <a:uLnTx/>
                <a:uFillTx/>
                <a:latin typeface="SVN-Internation" panose="02040603050506020204" pitchFamily="18" charset="0"/>
                <a:ea typeface="+mn-ea"/>
                <a:cs typeface="+mn-cs"/>
              </a:rPr>
              <a:t>đoạn</a:t>
            </a:r>
            <a:r>
              <a:rPr kumimoji="0" lang="en-GB" sz="3600" b="0" i="0" u="none" strike="noStrike" kern="1200" cap="none" spc="0" normalizeH="0" baseline="0" noProof="0" dirty="0">
                <a:ln>
                  <a:noFill/>
                </a:ln>
                <a:effectLst/>
                <a:uLnTx/>
                <a:uFillTx/>
                <a:latin typeface="SVN-Internation" panose="02040603050506020204" pitchFamily="18" charset="0"/>
                <a:ea typeface="+mn-ea"/>
                <a:cs typeface="+mn-cs"/>
              </a:rPr>
              <a:t>?</a:t>
            </a:r>
          </a:p>
        </p:txBody>
      </p:sp>
      <p:sp>
        <p:nvSpPr>
          <p:cNvPr id="5" name="Rounded Rectangle 11">
            <a:extLst>
              <a:ext uri="{FF2B5EF4-FFF2-40B4-BE49-F238E27FC236}">
                <a16:creationId xmlns:a16="http://schemas.microsoft.com/office/drawing/2014/main" id="{812D35F9-1D62-C656-4396-2B9B9F25F52A}"/>
              </a:ext>
            </a:extLst>
          </p:cNvPr>
          <p:cNvSpPr/>
          <p:nvPr/>
        </p:nvSpPr>
        <p:spPr>
          <a:xfrm>
            <a:off x="832198" y="592080"/>
            <a:ext cx="9030257" cy="788680"/>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Đoạn 1: Từ đầu đến </a:t>
            </a: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cách sau:</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ounded Rectangle 11">
            <a:extLst>
              <a:ext uri="{FF2B5EF4-FFF2-40B4-BE49-F238E27FC236}">
                <a16:creationId xmlns:a16="http://schemas.microsoft.com/office/drawing/2014/main" id="{3B23EAC0-D699-ACFA-61A7-F879C4A553EB}"/>
              </a:ext>
            </a:extLst>
          </p:cNvPr>
          <p:cNvSpPr/>
          <p:nvPr/>
        </p:nvSpPr>
        <p:spPr>
          <a:xfrm>
            <a:off x="832197" y="1507818"/>
            <a:ext cx="9030257" cy="788680"/>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Đoạn 2: Tiếp</a:t>
            </a:r>
            <a:r>
              <a:rPr kumimoji="0" lang="en-US" sz="44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đến </a:t>
            </a: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giấy</a:t>
            </a:r>
            <a:r>
              <a:rPr kumimoji="0" lang="en-US" sz="44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màu.</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ounded Rectangle 11">
            <a:extLst>
              <a:ext uri="{FF2B5EF4-FFF2-40B4-BE49-F238E27FC236}">
                <a16:creationId xmlns:a16="http://schemas.microsoft.com/office/drawing/2014/main" id="{99B2AE28-9D3F-260B-99B2-6FB1A46D460C}"/>
              </a:ext>
            </a:extLst>
          </p:cNvPr>
          <p:cNvSpPr/>
          <p:nvPr/>
        </p:nvSpPr>
        <p:spPr>
          <a:xfrm>
            <a:off x="832197" y="2473912"/>
            <a:ext cx="9030257" cy="673635"/>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Đoạn 3: Tiếp</a:t>
            </a:r>
            <a:r>
              <a:rPr kumimoji="0" lang="en-US" sz="44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đến </a:t>
            </a: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4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hình bên.</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ounded Rectangle 11">
            <a:extLst>
              <a:ext uri="{FF2B5EF4-FFF2-40B4-BE49-F238E27FC236}">
                <a16:creationId xmlns:a16="http://schemas.microsoft.com/office/drawing/2014/main" id="{C27FFB57-9380-EBB4-0BED-5BE495F6B44A}"/>
              </a:ext>
            </a:extLst>
          </p:cNvPr>
          <p:cNvSpPr/>
          <p:nvPr/>
        </p:nvSpPr>
        <p:spPr>
          <a:xfrm>
            <a:off x="879231" y="3324961"/>
            <a:ext cx="9030257" cy="755457"/>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Đoạn 4: Tiếp</a:t>
            </a:r>
            <a:r>
              <a:rPr kumimoji="0" lang="en-US" sz="44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đến </a:t>
            </a: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dán</a:t>
            </a:r>
            <a:r>
              <a:rPr kumimoji="0" lang="en-US" sz="44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l</a:t>
            </a:r>
            <a:r>
              <a:rPr lang="en-GB" sz="4400" b="1" noProof="0">
                <a:solidFill>
                  <a:prstClr val="black"/>
                </a:solidFill>
                <a:latin typeface="Cambria" panose="02040503050406030204" pitchFamily="18" charset="0"/>
                <a:ea typeface="Cambria" panose="02040503050406030204" pitchFamily="18" charset="0"/>
              </a:rPr>
              <a:t>ên đế.</a:t>
            </a:r>
            <a:endParaRPr kumimoji="0" lang="en-US" sz="44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ounded Rectangle 11">
            <a:extLst>
              <a:ext uri="{FF2B5EF4-FFF2-40B4-BE49-F238E27FC236}">
                <a16:creationId xmlns:a16="http://schemas.microsoft.com/office/drawing/2014/main" id="{52E04216-0CD8-C68C-6339-6EC5A95CC769}"/>
              </a:ext>
            </a:extLst>
          </p:cNvPr>
          <p:cNvSpPr/>
          <p:nvPr/>
        </p:nvSpPr>
        <p:spPr>
          <a:xfrm>
            <a:off x="879231" y="4240699"/>
            <a:ext cx="9030257" cy="755457"/>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Đoạn 5: Tiếp</a:t>
            </a:r>
            <a:r>
              <a:rPr kumimoji="0" lang="en-US" sz="44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đến </a:t>
            </a:r>
            <a:r>
              <a:rPr lang="en-US" sz="4400" b="1" noProof="0">
                <a:solidFill>
                  <a:prstClr val="black"/>
                </a:solidFill>
                <a:latin typeface="Cambria" panose="02040503050406030204" pitchFamily="18" charset="0"/>
                <a:ea typeface="Cambria" panose="02040503050406030204" pitchFamily="18" charset="0"/>
              </a:rPr>
              <a:t>ở thân thỏ.</a:t>
            </a:r>
            <a:endParaRPr kumimoji="0" lang="en-US" sz="44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ounded Rectangle 11">
            <a:extLst>
              <a:ext uri="{FF2B5EF4-FFF2-40B4-BE49-F238E27FC236}">
                <a16:creationId xmlns:a16="http://schemas.microsoft.com/office/drawing/2014/main" id="{F8526030-5FEB-CE5A-505D-7C8F848E63B1}"/>
              </a:ext>
            </a:extLst>
          </p:cNvPr>
          <p:cNvSpPr/>
          <p:nvPr/>
        </p:nvSpPr>
        <p:spPr>
          <a:xfrm>
            <a:off x="879231" y="5151707"/>
            <a:ext cx="9030257" cy="755457"/>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Đoạn 6: Còn</a:t>
            </a:r>
            <a:r>
              <a:rPr kumimoji="0" lang="en-US" sz="44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lại</a:t>
            </a:r>
            <a:endParaRPr kumimoji="0" lang="en-US" sz="44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478676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62013" y="760396"/>
            <a:ext cx="11290433" cy="4610501"/>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Box 16"/>
          <p:cNvSpPr txBox="1">
            <a:spLocks noChangeArrowheads="1"/>
          </p:cNvSpPr>
          <p:nvPr/>
        </p:nvSpPr>
        <p:spPr bwMode="auto">
          <a:xfrm>
            <a:off x="439554" y="1823158"/>
            <a:ext cx="11182472" cy="2215991"/>
          </a:xfrm>
          <a:prstGeom prst="rect">
            <a:avLst/>
          </a:prstGeom>
          <a:noFill/>
          <a:ln>
            <a:noFill/>
          </a:ln>
          <a:effectLst>
            <a:outerShdw blurRad="355600" dir="9540000" algn="ctr" rotWithShape="0">
              <a:srgbClr val="000000">
                <a:alpha val="82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3800" noProof="0">
                <a:solidFill>
                  <a:schemeClr val="accent1">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Đọc nối tiếp đoạn</a:t>
            </a:r>
            <a:endParaRPr kumimoji="0" lang="zh-CN" altLang="en-US" sz="13800" b="0" i="0" u="none" strike="noStrike" kern="1200" cap="none" spc="0" normalizeH="0" baseline="0" noProof="0" dirty="0">
              <a:ln>
                <a:noFill/>
              </a:ln>
              <a:solidFill>
                <a:schemeClr val="accent1">
                  <a:lumMod val="50000"/>
                </a:schemeClr>
              </a:solidFill>
              <a:effectLst/>
              <a:uLnTx/>
              <a:uFillTx/>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endParaRPr>
          </a:p>
        </p:txBody>
      </p:sp>
      <p:pic>
        <p:nvPicPr>
          <p:cNvPr id="2" name="Picture 1">
            <a:extLst>
              <a:ext uri="{FF2B5EF4-FFF2-40B4-BE49-F238E27FC236}">
                <a16:creationId xmlns:a16="http://schemas.microsoft.com/office/drawing/2014/main" id="{F3C6D168-2688-DBAF-216A-8B02FE67DE50}"/>
              </a:ext>
            </a:extLst>
          </p:cNvPr>
          <p:cNvPicPr>
            <a:picLocks noChangeAspect="1"/>
          </p:cNvPicPr>
          <p:nvPr/>
        </p:nvPicPr>
        <p:blipFill>
          <a:blip r:embed="rId2"/>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6135081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688</Words>
  <Application>Microsoft Office PowerPoint</Application>
  <PresentationFormat>Widescreen</PresentationFormat>
  <Paragraphs>75</Paragraphs>
  <Slides>25</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#9Slide05 SVNStandly</vt:lpstr>
      <vt:lpstr>Calibri Light</vt:lpstr>
      <vt:lpstr>Times New Roman</vt:lpstr>
      <vt:lpstr>Wingdings</vt:lpstr>
      <vt:lpstr>Calibri</vt:lpstr>
      <vt:lpstr>字魂17号-萌趣果冻体</vt:lpstr>
      <vt:lpstr>微软雅黑</vt:lpstr>
      <vt:lpstr>Arial</vt:lpstr>
      <vt:lpstr>Cambria</vt:lpstr>
      <vt:lpstr>#9Slide07 Marbelia Regular</vt:lpstr>
      <vt:lpstr>UTM Avo</vt:lpstr>
      <vt:lpstr>SVN-Internation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35</cp:revision>
  <dcterms:created xsi:type="dcterms:W3CDTF">2023-10-09T14:32:31Z</dcterms:created>
  <dcterms:modified xsi:type="dcterms:W3CDTF">2024-11-21T02:36:32Z</dcterms:modified>
</cp:coreProperties>
</file>