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1" r:id="rId3"/>
    <p:sldId id="308" r:id="rId4"/>
    <p:sldId id="272" r:id="rId5"/>
    <p:sldId id="273" r:id="rId6"/>
    <p:sldId id="275" r:id="rId7"/>
    <p:sldId id="309" r:id="rId8"/>
    <p:sldId id="310" r:id="rId9"/>
    <p:sldId id="311" r:id="rId10"/>
    <p:sldId id="312" r:id="rId11"/>
    <p:sldId id="313" r:id="rId12"/>
    <p:sldId id="319" r:id="rId13"/>
    <p:sldId id="292" r:id="rId14"/>
    <p:sldId id="31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EFA"/>
    <a:srgbClr val="DCEAB1"/>
    <a:srgbClr val="FFDF99"/>
    <a:srgbClr val="A7D19D"/>
    <a:srgbClr val="F6A9A5"/>
    <a:srgbClr val="F7935C"/>
    <a:srgbClr val="078F99"/>
    <a:srgbClr val="B7E5A5"/>
    <a:srgbClr val="035174"/>
    <a:srgbClr val="46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8" autoAdjust="0"/>
    <p:restoredTop sz="94660"/>
  </p:normalViewPr>
  <p:slideViewPr>
    <p:cSldViewPr snapToGrid="0">
      <p:cViewPr varScale="1">
        <p:scale>
          <a:sx n="71" d="100"/>
          <a:sy n="71" d="100"/>
        </p:scale>
        <p:origin x="696"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7433F-BBD2-42B1-9ECB-B15A7CC2A8B5}"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F332-9C2F-40F1-9EEA-FE644548683B}" type="slidenum">
              <a:rPr lang="en-US" smtClean="0"/>
              <a:t>‹#›</a:t>
            </a:fld>
            <a:endParaRPr lang="en-US"/>
          </a:p>
        </p:txBody>
      </p:sp>
    </p:spTree>
    <p:extLst>
      <p:ext uri="{BB962C8B-B14F-4D97-AF65-F5344CB8AC3E}">
        <p14:creationId xmlns:p14="http://schemas.microsoft.com/office/powerpoint/2010/main" val="289435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5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8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0" name="Picture 2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1" name="Picture 3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2" name="Picture 3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3" name="Picture 3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28329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2" name="Group 1">
            <a:extLst>
              <a:ext uri="{FF2B5EF4-FFF2-40B4-BE49-F238E27FC236}">
                <a16:creationId xmlns:a16="http://schemas.microsoft.com/office/drawing/2014/main" id="{AFD67DB5-87B4-637D-4966-8A3E9FAF242A}"/>
              </a:ext>
            </a:extLst>
          </p:cNvPr>
          <p:cNvGrpSpPr/>
          <p:nvPr/>
        </p:nvGrpSpPr>
        <p:grpSpPr>
          <a:xfrm>
            <a:off x="9560689" y="3773346"/>
            <a:ext cx="3215884" cy="3452043"/>
            <a:chOff x="7001652" y="1551234"/>
            <a:chExt cx="5774921" cy="5674156"/>
          </a:xfrm>
        </p:grpSpPr>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009" y="1551234"/>
              <a:ext cx="5650564" cy="5650564"/>
            </a:xfrm>
            <a:prstGeom prst="rect">
              <a:avLst/>
            </a:prstGeom>
          </p:spPr>
        </p:pic>
      </p:grpSp>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5263326" y="13210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7220" y="1406826"/>
            <a:ext cx="8870449" cy="2444708"/>
          </a:xfrm>
          <a:prstGeom prst="rect">
            <a:avLst/>
          </a:prstGeom>
        </p:spPr>
      </p:pic>
    </p:spTree>
    <p:extLst>
      <p:ext uri="{BB962C8B-B14F-4D97-AF65-F5344CB8AC3E}">
        <p14:creationId xmlns:p14="http://schemas.microsoft.com/office/powerpoint/2010/main" val="308856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accent2">
                      <a:lumMod val="50000"/>
                    </a:schemeClr>
                  </a:solidFill>
                  <a:latin typeface="#9Slide03 AmpleSoft Bold" panose="02000000000000000000" pitchFamily="2" charset="0"/>
                </a:rPr>
                <a:t>CÂU 3</a:t>
              </a: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a:solidFill>
                  <a:schemeClr val="accent2">
                    <a:lumMod val="50000"/>
                  </a:schemeClr>
                </a:solidFill>
              </a:rPr>
              <a:t>Theo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bạn</a:t>
            </a:r>
            <a:r>
              <a:rPr lang="en-US" sz="4000" dirty="0">
                <a:solidFill>
                  <a:schemeClr val="accent2">
                    <a:lumMod val="50000"/>
                  </a:schemeClr>
                </a:solidFill>
              </a:rPr>
              <a:t> </a:t>
            </a:r>
            <a:r>
              <a:rPr lang="en-US" sz="4000" dirty="0" err="1">
                <a:solidFill>
                  <a:schemeClr val="accent2">
                    <a:lumMod val="50000"/>
                  </a:schemeClr>
                </a:solidFill>
              </a:rPr>
              <a:t>nhỏ</a:t>
            </a:r>
            <a:r>
              <a:rPr lang="en-US" sz="4000" dirty="0">
                <a:solidFill>
                  <a:schemeClr val="accent2">
                    <a:lumMod val="50000"/>
                  </a:schemeClr>
                </a:solidFill>
              </a:rPr>
              <a:t> </a:t>
            </a:r>
            <a:r>
              <a:rPr lang="en-US" sz="4000" dirty="0" err="1">
                <a:solidFill>
                  <a:schemeClr val="accent2">
                    <a:lumMod val="50000"/>
                  </a:schemeClr>
                </a:solidFill>
              </a:rPr>
              <a:t>muốn</a:t>
            </a:r>
            <a:r>
              <a:rPr lang="en-US" sz="4000" dirty="0">
                <a:solidFill>
                  <a:schemeClr val="accent2">
                    <a:lumMod val="50000"/>
                  </a:schemeClr>
                </a:solidFill>
              </a:rPr>
              <a:t> </a:t>
            </a:r>
            <a:r>
              <a:rPr lang="en-US" sz="4000" dirty="0" err="1">
                <a:solidFill>
                  <a:schemeClr val="accent2">
                    <a:lumMod val="50000"/>
                  </a:schemeClr>
                </a:solidFill>
              </a:rPr>
              <a:t>nói</a:t>
            </a:r>
            <a:r>
              <a:rPr lang="en-US" sz="4000" dirty="0">
                <a:solidFill>
                  <a:schemeClr val="accent2">
                    <a:lumMod val="50000"/>
                  </a:schemeClr>
                </a:solidFill>
              </a:rPr>
              <a:t> </a:t>
            </a:r>
            <a:r>
              <a:rPr lang="en-US" sz="4000" dirty="0" err="1">
                <a:solidFill>
                  <a:schemeClr val="accent2">
                    <a:lumMod val="50000"/>
                  </a:schemeClr>
                </a:solidFill>
              </a:rPr>
              <a:t>gì</a:t>
            </a:r>
            <a:r>
              <a:rPr lang="en-US" sz="4000" dirty="0">
                <a:solidFill>
                  <a:schemeClr val="accent2">
                    <a:lumMod val="50000"/>
                  </a:schemeClr>
                </a:solidFill>
              </a:rPr>
              <a:t> qua </a:t>
            </a:r>
            <a:r>
              <a:rPr lang="en-US" sz="4000" dirty="0" err="1">
                <a:solidFill>
                  <a:schemeClr val="accent2">
                    <a:lumMod val="50000"/>
                  </a:schemeClr>
                </a:solidFill>
              </a:rPr>
              <a:t>hai</a:t>
            </a:r>
            <a:r>
              <a:rPr lang="en-US" sz="4000" dirty="0">
                <a:solidFill>
                  <a:schemeClr val="accent2">
                    <a:lumMod val="50000"/>
                  </a:schemeClr>
                </a:solidFill>
              </a:rPr>
              <a:t> </a:t>
            </a:r>
            <a:r>
              <a:rPr lang="en-US" sz="4000" dirty="0" err="1">
                <a:solidFill>
                  <a:schemeClr val="accent2">
                    <a:lumMod val="50000"/>
                  </a:schemeClr>
                </a:solidFill>
              </a:rPr>
              <a:t>dòng</a:t>
            </a:r>
            <a:r>
              <a:rPr lang="en-US" sz="4000" dirty="0">
                <a:solidFill>
                  <a:schemeClr val="accent2">
                    <a:lumMod val="50000"/>
                  </a:schemeClr>
                </a:solidFill>
              </a:rPr>
              <a:t> </a:t>
            </a:r>
            <a:r>
              <a:rPr lang="en-US" sz="4000" dirty="0" err="1">
                <a:solidFill>
                  <a:schemeClr val="accent2">
                    <a:lumMod val="50000"/>
                  </a:schemeClr>
                </a:solidFill>
              </a:rPr>
              <a:t>thơ</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tô</a:t>
            </a:r>
            <a:r>
              <a:rPr lang="en-US" sz="4000" dirty="0">
                <a:solidFill>
                  <a:schemeClr val="accent2">
                    <a:lumMod val="50000"/>
                  </a:schemeClr>
                </a:solidFill>
              </a:rPr>
              <a:t> </a:t>
            </a:r>
            <a:r>
              <a:rPr lang="en-US" sz="4000" dirty="0" err="1">
                <a:solidFill>
                  <a:schemeClr val="accent2">
                    <a:lumMod val="50000"/>
                  </a:schemeClr>
                </a:solidFill>
              </a:rPr>
              <a:t>thêm</a:t>
            </a:r>
            <a:r>
              <a:rPr lang="en-US" sz="4000" dirty="0">
                <a:solidFill>
                  <a:schemeClr val="accent2">
                    <a:lumMod val="50000"/>
                  </a:schemeClr>
                </a:solidFill>
              </a:rPr>
              <a:t> </a:t>
            </a:r>
            <a:r>
              <a:rPr lang="en-US" sz="4000" dirty="0" err="1">
                <a:solidFill>
                  <a:schemeClr val="accent2">
                    <a:lumMod val="50000"/>
                  </a:schemeClr>
                </a:solidFill>
              </a:rPr>
              <a:t>màu</a:t>
            </a:r>
            <a:r>
              <a:rPr lang="en-US" sz="4000" dirty="0">
                <a:solidFill>
                  <a:schemeClr val="accent2">
                    <a:lumMod val="50000"/>
                  </a:schemeClr>
                </a:solidFill>
              </a:rPr>
              <a:t> </a:t>
            </a:r>
            <a:r>
              <a:rPr lang="en-US" sz="4000" dirty="0" err="1">
                <a:solidFill>
                  <a:schemeClr val="accent2">
                    <a:lumMod val="50000"/>
                  </a:schemeClr>
                </a:solidFill>
              </a:rPr>
              <a:t>trắng</a:t>
            </a:r>
            <a:r>
              <a:rPr lang="en-US" sz="4000" dirty="0">
                <a:solidFill>
                  <a:schemeClr val="accent2">
                    <a:lumMod val="50000"/>
                  </a:schemeClr>
                </a:solidFill>
              </a:rPr>
              <a:t>/ </a:t>
            </a:r>
            <a:r>
              <a:rPr lang="en-US" sz="4000" dirty="0" err="1">
                <a:solidFill>
                  <a:schemeClr val="accent2">
                    <a:lumMod val="50000"/>
                  </a:schemeClr>
                </a:solidFill>
              </a:rPr>
              <a:t>Trên</a:t>
            </a:r>
            <a:r>
              <a:rPr lang="en-US" sz="4000" dirty="0">
                <a:solidFill>
                  <a:schemeClr val="accent2">
                    <a:lumMod val="50000"/>
                  </a:schemeClr>
                </a:solidFill>
              </a:rPr>
              <a:t> </a:t>
            </a:r>
            <a:r>
              <a:rPr lang="en-US" sz="4000" dirty="0" err="1">
                <a:solidFill>
                  <a:schemeClr val="accent2">
                    <a:lumMod val="50000"/>
                  </a:schemeClr>
                </a:solidFill>
              </a:rPr>
              <a:t>tóc</a:t>
            </a:r>
            <a:r>
              <a:rPr lang="en-US" sz="4000" dirty="0">
                <a:solidFill>
                  <a:schemeClr val="accent2">
                    <a:lumMod val="50000"/>
                  </a:schemeClr>
                </a:solidFill>
              </a:rPr>
              <a:t> </a:t>
            </a:r>
            <a:r>
              <a:rPr lang="en-US" sz="4000" dirty="0" err="1">
                <a:solidFill>
                  <a:schemeClr val="accent2">
                    <a:lumMod val="50000"/>
                  </a:schemeClr>
                </a:solidFill>
              </a:rPr>
              <a:t>mẹ</a:t>
            </a:r>
            <a:r>
              <a:rPr lang="en-US" sz="4000" dirty="0">
                <a:solidFill>
                  <a:schemeClr val="accent2">
                    <a:lumMod val="50000"/>
                  </a:schemeClr>
                </a:solidFill>
              </a:rPr>
              <a:t> </a:t>
            </a:r>
            <a:r>
              <a:rPr lang="en-US" sz="4000" dirty="0" err="1">
                <a:solidFill>
                  <a:schemeClr val="accent2">
                    <a:lumMod val="50000"/>
                  </a:schemeClr>
                </a:solidFill>
              </a:rPr>
              <a:t>sương</a:t>
            </a:r>
            <a:r>
              <a:rPr lang="en-US" sz="4000" dirty="0">
                <a:solidFill>
                  <a:schemeClr val="accent2">
                    <a:lumMod val="50000"/>
                  </a:schemeClr>
                </a:solidFill>
              </a:rPr>
              <a:t> </a:t>
            </a:r>
            <a:r>
              <a:rPr lang="en-US" sz="4000" dirty="0" err="1">
                <a:solidFill>
                  <a:schemeClr val="accent2">
                    <a:lumMod val="50000"/>
                  </a:schemeClr>
                </a:solidFill>
              </a:rPr>
              <a:t>rơi</a:t>
            </a:r>
            <a:r>
              <a:rPr lang="en-US" sz="4000" dirty="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591671" y="2629286"/>
            <a:ext cx="11260805" cy="3108543"/>
          </a:xfrm>
          <a:prstGeom prst="rect">
            <a:avLst/>
          </a:prstGeom>
        </p:spPr>
        <p:txBody>
          <a:bodyPr wrap="square">
            <a:spAutoFit/>
          </a:bodyPr>
          <a:lstStyle/>
          <a:p>
            <a:pPr algn="just"/>
            <a:r>
              <a:rPr lang="en-US" sz="2800" dirty="0" err="1">
                <a:solidFill>
                  <a:srgbClr val="000000"/>
                </a:solidFill>
                <a:latin typeface="OpenSans"/>
              </a:rPr>
              <a:t>Khi</a:t>
            </a:r>
            <a:r>
              <a:rPr lang="en-US" sz="2800" dirty="0">
                <a:solidFill>
                  <a:srgbClr val="000000"/>
                </a:solidFill>
                <a:latin typeface="OpenSans"/>
              </a:rPr>
              <a:t> “</a:t>
            </a:r>
            <a:r>
              <a:rPr lang="en-US" sz="2800" dirty="0" err="1">
                <a:solidFill>
                  <a:srgbClr val="000000"/>
                </a:solidFill>
                <a:latin typeface="OpenSans"/>
              </a:rPr>
              <a:t>tô</a:t>
            </a:r>
            <a:r>
              <a:rPr lang="en-US" sz="2800" dirty="0">
                <a:solidFill>
                  <a:srgbClr val="000000"/>
                </a:solidFill>
                <a:latin typeface="OpenSans"/>
              </a:rPr>
              <a:t> </a:t>
            </a:r>
            <a:r>
              <a:rPr lang="en-US" sz="2800" dirty="0" err="1">
                <a:solidFill>
                  <a:srgbClr val="000000"/>
                </a:solidFill>
                <a:latin typeface="OpenSans"/>
              </a:rPr>
              <a:t>thêm</a:t>
            </a:r>
            <a:r>
              <a:rPr lang="en-US" sz="2800" dirty="0">
                <a:solidFill>
                  <a:srgbClr val="000000"/>
                </a:solidFill>
                <a:latin typeface="OpenSans"/>
              </a:rPr>
              <a:t> </a:t>
            </a:r>
            <a:r>
              <a:rPr lang="en-US" sz="2800" dirty="0" err="1">
                <a:solidFill>
                  <a:srgbClr val="000000"/>
                </a:solidFill>
                <a:latin typeface="OpenSans"/>
              </a:rPr>
              <a:t>màu</a:t>
            </a:r>
            <a:r>
              <a:rPr lang="en-US" sz="2800" dirty="0">
                <a:solidFill>
                  <a:srgbClr val="000000"/>
                </a:solidFill>
                <a:latin typeface="OpenSans"/>
              </a:rPr>
              <a:t> </a:t>
            </a:r>
            <a:r>
              <a:rPr lang="en-US" sz="2800" dirty="0" err="1">
                <a:solidFill>
                  <a:srgbClr val="000000"/>
                </a:solidFill>
                <a:latin typeface="OpenSans"/>
              </a:rPr>
              <a:t>trắng</a:t>
            </a:r>
            <a:r>
              <a:rPr lang="en-US" sz="2800" dirty="0">
                <a:solidFill>
                  <a:srgbClr val="000000"/>
                </a:solidFill>
                <a:latin typeface="OpenSans"/>
              </a:rPr>
              <a:t> </a:t>
            </a:r>
            <a:r>
              <a:rPr lang="en-US" sz="2800" dirty="0" err="1">
                <a:solidFill>
                  <a:srgbClr val="000000"/>
                </a:solidFill>
                <a:latin typeface="OpenSans"/>
              </a:rPr>
              <a:t>trên</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có</a:t>
            </a:r>
            <a:r>
              <a:rPr lang="en-US" sz="2800" dirty="0">
                <a:solidFill>
                  <a:srgbClr val="000000"/>
                </a:solidFill>
                <a:latin typeface="OpenSans"/>
              </a:rPr>
              <a:t> </a:t>
            </a:r>
            <a:r>
              <a:rPr lang="en-US" sz="2800" dirty="0" err="1">
                <a:solidFill>
                  <a:srgbClr val="000000"/>
                </a:solidFill>
                <a:latin typeface="OpenSans"/>
              </a:rPr>
              <a:t>lẽ</a:t>
            </a:r>
            <a:r>
              <a:rPr lang="en-US" sz="2800" dirty="0">
                <a:solidFill>
                  <a:srgbClr val="000000"/>
                </a:solidFill>
                <a:latin typeface="OpenSans"/>
              </a:rPr>
              <a:t> </a:t>
            </a:r>
            <a:r>
              <a:rPr lang="en-US" sz="2800" dirty="0" err="1">
                <a:solidFill>
                  <a:srgbClr val="000000"/>
                </a:solidFill>
                <a:latin typeface="OpenSans"/>
              </a:rPr>
              <a:t>bạn</a:t>
            </a:r>
            <a:r>
              <a:rPr lang="en-US" sz="2800" dirty="0">
                <a:solidFill>
                  <a:srgbClr val="000000"/>
                </a:solidFill>
                <a:latin typeface="OpenSans"/>
              </a:rPr>
              <a:t> </a:t>
            </a:r>
            <a:r>
              <a:rPr lang="en-US" sz="2800" dirty="0" err="1">
                <a:solidFill>
                  <a:srgbClr val="000000"/>
                </a:solidFill>
                <a:latin typeface="OpenSans"/>
              </a:rPr>
              <a:t>nhỏ</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hiểu</a:t>
            </a:r>
            <a:r>
              <a:rPr lang="en-US" sz="2800" dirty="0">
                <a:solidFill>
                  <a:srgbClr val="000000"/>
                </a:solidFill>
                <a:latin typeface="OpenSans"/>
              </a:rPr>
              <a:t> </a:t>
            </a:r>
            <a:r>
              <a:rPr lang="en-US" sz="2800" dirty="0" err="1">
                <a:solidFill>
                  <a:srgbClr val="000000"/>
                </a:solidFill>
                <a:latin typeface="OpenSans"/>
              </a:rPr>
              <a:t>rằng</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mình</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điểm</a:t>
            </a:r>
            <a:r>
              <a:rPr lang="en-US" sz="2800" dirty="0">
                <a:solidFill>
                  <a:srgbClr val="000000"/>
                </a:solidFill>
                <a:latin typeface="OpenSans"/>
              </a:rPr>
              <a:t> </a:t>
            </a:r>
            <a:r>
              <a:rPr lang="en-US" sz="2800" dirty="0" err="1">
                <a:solidFill>
                  <a:srgbClr val="000000"/>
                </a:solidFill>
                <a:latin typeface="OpenSans"/>
              </a:rPr>
              <a:t>bạc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của</a:t>
            </a:r>
            <a:r>
              <a:rPr lang="en-US" sz="2800" dirty="0">
                <a:solidFill>
                  <a:srgbClr val="000000"/>
                </a:solidFill>
                <a:latin typeface="OpenSans"/>
              </a:rPr>
              <a:t> </a:t>
            </a:r>
            <a:r>
              <a:rPr lang="en-US" sz="2800" dirty="0" err="1">
                <a:solidFill>
                  <a:srgbClr val="000000"/>
                </a:solidFill>
                <a:latin typeface="OpenSans"/>
              </a:rPr>
              <a:t>mình</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già</a:t>
            </a:r>
            <a:r>
              <a:rPr lang="en-US" sz="2800" dirty="0">
                <a:solidFill>
                  <a:srgbClr val="000000"/>
                </a:solidFill>
                <a:latin typeface="OpenSans"/>
              </a:rPr>
              <a:t>;</a:t>
            </a:r>
          </a:p>
          <a:p>
            <a:pPr algn="just"/>
            <a:r>
              <a:rPr lang="en-US" sz="2800" dirty="0">
                <a:solidFill>
                  <a:srgbClr val="000000"/>
                </a:solidFill>
                <a:latin typeface="OpenSans"/>
              </a:rPr>
              <a:t>“</a:t>
            </a:r>
            <a:r>
              <a:rPr lang="en-US" sz="2800" dirty="0" err="1">
                <a:solidFill>
                  <a:srgbClr val="000000"/>
                </a:solidFill>
                <a:latin typeface="OpenSans"/>
              </a:rPr>
              <a:t>sương</a:t>
            </a:r>
            <a:r>
              <a:rPr lang="en-US" sz="2800" dirty="0">
                <a:solidFill>
                  <a:srgbClr val="000000"/>
                </a:solidFill>
                <a:latin typeface="OpenSans"/>
              </a:rPr>
              <a:t> </a:t>
            </a:r>
            <a:r>
              <a:rPr lang="en-US" sz="2800" dirty="0" err="1">
                <a:solidFill>
                  <a:srgbClr val="000000"/>
                </a:solidFill>
                <a:latin typeface="OpenSans"/>
              </a:rPr>
              <a:t>rơi</a:t>
            </a:r>
            <a:r>
              <a:rPr lang="en-US" sz="2800" dirty="0">
                <a:solidFill>
                  <a:srgbClr val="000000"/>
                </a:solidFill>
                <a:latin typeface="OpenSans"/>
              </a:rPr>
              <a:t>” </a:t>
            </a:r>
            <a:r>
              <a:rPr lang="en-US" sz="2800" dirty="0" err="1">
                <a:solidFill>
                  <a:srgbClr val="000000"/>
                </a:solidFill>
                <a:latin typeface="OpenSans"/>
              </a:rPr>
              <a:t>trên</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ý </a:t>
            </a:r>
            <a:r>
              <a:rPr lang="en-US" sz="2800" dirty="0" err="1">
                <a:solidFill>
                  <a:srgbClr val="000000"/>
                </a:solidFill>
                <a:latin typeface="OpenSans"/>
              </a:rPr>
              <a:t>nói</a:t>
            </a:r>
            <a:r>
              <a:rPr lang="en-US" sz="2800" dirty="0">
                <a:solidFill>
                  <a:srgbClr val="000000"/>
                </a:solidFill>
                <a:latin typeface="OpenSans"/>
              </a:rPr>
              <a:t> </a:t>
            </a:r>
            <a:r>
              <a:rPr lang="en-US" sz="2800" dirty="0" err="1">
                <a:solidFill>
                  <a:srgbClr val="000000"/>
                </a:solidFill>
                <a:latin typeface="OpenSans"/>
              </a:rPr>
              <a:t>về</a:t>
            </a:r>
            <a:r>
              <a:rPr lang="en-US" sz="2800" dirty="0">
                <a:solidFill>
                  <a:srgbClr val="000000"/>
                </a:solidFill>
                <a:latin typeface="OpenSans"/>
              </a:rPr>
              <a:t> </a:t>
            </a:r>
            <a:r>
              <a:rPr lang="en-US" sz="2800" dirty="0" err="1">
                <a:solidFill>
                  <a:srgbClr val="000000"/>
                </a:solidFill>
                <a:latin typeface="OpenSans"/>
              </a:rPr>
              <a:t>sự</a:t>
            </a:r>
            <a:r>
              <a:rPr lang="en-US" sz="2800" dirty="0">
                <a:solidFill>
                  <a:srgbClr val="000000"/>
                </a:solidFill>
                <a:latin typeface="OpenSans"/>
              </a:rPr>
              <a:t> </a:t>
            </a:r>
            <a:r>
              <a:rPr lang="en-US" sz="2800" dirty="0" err="1">
                <a:solidFill>
                  <a:srgbClr val="000000"/>
                </a:solidFill>
                <a:latin typeface="OpenSans"/>
              </a:rPr>
              <a:t>vất</a:t>
            </a:r>
            <a:r>
              <a:rPr lang="en-US" sz="2800" dirty="0">
                <a:solidFill>
                  <a:srgbClr val="000000"/>
                </a:solidFill>
                <a:latin typeface="OpenSans"/>
              </a:rPr>
              <a:t> </a:t>
            </a:r>
            <a:r>
              <a:rPr lang="en-US" sz="2800" dirty="0" err="1">
                <a:solidFill>
                  <a:srgbClr val="000000"/>
                </a:solidFill>
                <a:latin typeface="OpenSans"/>
              </a:rPr>
              <a:t>vả</a:t>
            </a:r>
            <a:r>
              <a:rPr lang="en-US" sz="2800" dirty="0">
                <a:solidFill>
                  <a:srgbClr val="000000"/>
                </a:solidFill>
                <a:latin typeface="OpenSans"/>
              </a:rPr>
              <a:t>, </a:t>
            </a:r>
            <a:r>
              <a:rPr lang="en-US" sz="2800" dirty="0" err="1">
                <a:solidFill>
                  <a:srgbClr val="000000"/>
                </a:solidFill>
                <a:latin typeface="OpenSans"/>
              </a:rPr>
              <a:t>một</a:t>
            </a:r>
            <a:r>
              <a:rPr lang="en-US" sz="2800" dirty="0">
                <a:solidFill>
                  <a:srgbClr val="000000"/>
                </a:solidFill>
                <a:latin typeface="OpenSans"/>
              </a:rPr>
              <a:t> </a:t>
            </a:r>
            <a:r>
              <a:rPr lang="en-US" sz="2800" dirty="0" err="1">
                <a:solidFill>
                  <a:srgbClr val="000000"/>
                </a:solidFill>
                <a:latin typeface="OpenSans"/>
              </a:rPr>
              <a:t>nắng</a:t>
            </a:r>
            <a:r>
              <a:rPr lang="en-US" sz="2800" dirty="0">
                <a:solidFill>
                  <a:srgbClr val="000000"/>
                </a:solidFill>
                <a:latin typeface="OpenSans"/>
              </a:rPr>
              <a:t> </a:t>
            </a:r>
            <a:r>
              <a:rPr lang="en-US" sz="2800" dirty="0" err="1">
                <a:solidFill>
                  <a:srgbClr val="000000"/>
                </a:solidFill>
                <a:latin typeface="OpenSans"/>
              </a:rPr>
              <a:t>hai</a:t>
            </a:r>
            <a:r>
              <a:rPr lang="en-US" sz="2800" dirty="0">
                <a:solidFill>
                  <a:srgbClr val="000000"/>
                </a:solidFill>
                <a:latin typeface="OpenSans"/>
              </a:rPr>
              <a:t> </a:t>
            </a:r>
            <a:r>
              <a:rPr lang="en-US" sz="2800" dirty="0" err="1">
                <a:solidFill>
                  <a:srgbClr val="000000"/>
                </a:solidFill>
                <a:latin typeface="OpenSans"/>
              </a:rPr>
              <a:t>sương</a:t>
            </a:r>
            <a:r>
              <a:rPr lang="en-US" sz="2800" dirty="0">
                <a:solidFill>
                  <a:srgbClr val="000000"/>
                </a:solidFill>
                <a:latin typeface="OpenSans"/>
              </a:rPr>
              <a:t> </a:t>
            </a:r>
            <a:r>
              <a:rPr lang="en-US" sz="2800" dirty="0" err="1">
                <a:solidFill>
                  <a:srgbClr val="000000"/>
                </a:solidFill>
                <a:latin typeface="OpenSans"/>
              </a:rPr>
              <a:t>mà</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trải</a:t>
            </a:r>
            <a:r>
              <a:rPr lang="en-US" sz="2800" dirty="0">
                <a:solidFill>
                  <a:srgbClr val="000000"/>
                </a:solidFill>
                <a:latin typeface="OpenSans"/>
              </a:rPr>
              <a:t> qua.</a:t>
            </a:r>
          </a:p>
          <a:p>
            <a:pPr algn="just"/>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Các</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hình</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ảnh</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thơ</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cho</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thấy</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bạn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nhỏ</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là</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người</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thương</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quan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tâm</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đến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thấu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hiểu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nỗi</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vất</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vả</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của</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Bạn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nhỏ</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là</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người</a:t>
            </a:r>
            <a:r>
              <a:rPr lang="en-US" sz="2800" dirty="0">
                <a:solidFill>
                  <a:srgbClr val="000000"/>
                </a:solidFill>
                <a:latin typeface="OpenSans"/>
                <a:sym typeface="Wingdings" panose="05000000000000000000" pitchFamily="2" charset="2"/>
              </a:rPr>
              <a:t> con </a:t>
            </a:r>
            <a:r>
              <a:rPr lang="en-US" sz="2800" dirty="0" err="1">
                <a:solidFill>
                  <a:srgbClr val="000000"/>
                </a:solidFill>
                <a:latin typeface="OpenSans"/>
                <a:sym typeface="Wingdings" panose="05000000000000000000" pitchFamily="2" charset="2"/>
              </a:rPr>
              <a:t>rất</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yêu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thương</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a:t>
            </a:r>
            <a:endParaRPr lang="en-US" sz="2800" dirty="0"/>
          </a:p>
        </p:txBody>
      </p:sp>
    </p:spTree>
    <p:extLst>
      <p:ext uri="{BB962C8B-B14F-4D97-AF65-F5344CB8AC3E}">
        <p14:creationId xmlns:p14="http://schemas.microsoft.com/office/powerpoint/2010/main" val="24176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wipe(down)">
                                      <p:cBhvr>
                                        <p:cTn id="28" dur="500"/>
                                        <p:tgtEl>
                                          <p:spTgt spid="12">
                                            <p:txEl>
                                              <p:pRg st="0" end="0"/>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wipe(down)">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accent1">
                      <a:lumMod val="50000"/>
                    </a:schemeClr>
                  </a:solidFill>
                  <a:latin typeface="#9Slide03 AmpleSoft Bold" panose="02000000000000000000" pitchFamily="2" charset="0"/>
                </a:rPr>
                <a:t>CÂU 4</a:t>
              </a: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err="1">
                <a:solidFill>
                  <a:schemeClr val="accent2">
                    <a:lumMod val="50000"/>
                  </a:schemeClr>
                </a:solidFill>
              </a:rPr>
              <a:t>Nếu</a:t>
            </a:r>
            <a:r>
              <a:rPr lang="en-US" sz="4000" dirty="0">
                <a:solidFill>
                  <a:schemeClr val="accent2">
                    <a:lumMod val="50000"/>
                  </a:schemeClr>
                </a:solidFill>
              </a:rPr>
              <a:t> </a:t>
            </a:r>
            <a:r>
              <a:rPr lang="en-US" sz="4000" dirty="0" err="1">
                <a:solidFill>
                  <a:schemeClr val="accent2">
                    <a:lumMod val="50000"/>
                  </a:schemeClr>
                </a:solidFill>
              </a:rPr>
              <a:t>được</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một</a:t>
            </a:r>
            <a:r>
              <a:rPr lang="en-US" sz="4000" dirty="0">
                <a:solidFill>
                  <a:schemeClr val="accent2">
                    <a:lumMod val="50000"/>
                  </a:schemeClr>
                </a:solidFill>
              </a:rPr>
              <a:t> </a:t>
            </a:r>
            <a:r>
              <a:rPr lang="en-US" sz="4000" dirty="0" err="1">
                <a:solidFill>
                  <a:schemeClr val="accent2">
                    <a:lumMod val="50000"/>
                  </a:schemeClr>
                </a:solidFill>
              </a:rPr>
              <a:t>bức</a:t>
            </a:r>
            <a:r>
              <a:rPr lang="en-US" sz="4000" dirty="0">
                <a:solidFill>
                  <a:schemeClr val="accent2">
                    <a:lumMod val="50000"/>
                  </a:schemeClr>
                </a:solidFill>
              </a:rPr>
              <a:t> </a:t>
            </a:r>
            <a:r>
              <a:rPr lang="en-US" sz="4000" dirty="0" err="1">
                <a:solidFill>
                  <a:schemeClr val="accent2">
                    <a:lumMod val="50000"/>
                  </a:schemeClr>
                </a:solidFill>
              </a:rPr>
              <a:t>tranh</a:t>
            </a:r>
            <a:r>
              <a:rPr lang="en-US" sz="4000" dirty="0">
                <a:solidFill>
                  <a:schemeClr val="accent2">
                    <a:lumMod val="50000"/>
                  </a:schemeClr>
                </a:solidFill>
              </a:rPr>
              <a:t> </a:t>
            </a:r>
            <a:r>
              <a:rPr lang="en-US" sz="4000" dirty="0" err="1">
                <a:solidFill>
                  <a:schemeClr val="accent2">
                    <a:lumMod val="50000"/>
                  </a:schemeClr>
                </a:solidFill>
              </a:rPr>
              <a:t>với</a:t>
            </a:r>
            <a:r>
              <a:rPr lang="en-US" sz="4000" dirty="0">
                <a:solidFill>
                  <a:schemeClr val="accent2">
                    <a:lumMod val="50000"/>
                  </a:schemeClr>
                </a:solidFill>
              </a:rPr>
              <a:t> </a:t>
            </a:r>
            <a:r>
              <a:rPr lang="en-US" sz="4000" dirty="0" err="1">
                <a:solidFill>
                  <a:schemeClr val="accent2">
                    <a:lumMod val="50000"/>
                  </a:schemeClr>
                </a:solidFill>
              </a:rPr>
              <a:t>đề</a:t>
            </a:r>
            <a:r>
              <a:rPr lang="en-US" sz="4000" dirty="0">
                <a:solidFill>
                  <a:schemeClr val="accent2">
                    <a:lumMod val="50000"/>
                  </a:schemeClr>
                </a:solidFill>
              </a:rPr>
              <a:t> </a:t>
            </a:r>
            <a:r>
              <a:rPr lang="en-US" sz="4000" dirty="0" err="1">
                <a:solidFill>
                  <a:schemeClr val="accent2">
                    <a:lumMod val="50000"/>
                  </a:schemeClr>
                </a:solidFill>
              </a:rPr>
              <a:t>tài</a:t>
            </a:r>
            <a:r>
              <a:rPr lang="en-US" sz="4000" dirty="0">
                <a:solidFill>
                  <a:schemeClr val="accent2">
                    <a:lumMod val="50000"/>
                  </a:schemeClr>
                </a:solidFill>
              </a:rPr>
              <a:t> </a:t>
            </a:r>
            <a:r>
              <a:rPr lang="en-US" sz="4000" dirty="0" err="1">
                <a:solidFill>
                  <a:schemeClr val="accent2">
                    <a:lumMod val="50000"/>
                  </a:schemeClr>
                </a:solidFill>
              </a:rPr>
              <a:t>tự</a:t>
            </a:r>
            <a:r>
              <a:rPr lang="en-US" sz="4000" dirty="0">
                <a:solidFill>
                  <a:schemeClr val="accent2">
                    <a:lumMod val="50000"/>
                  </a:schemeClr>
                </a:solidFill>
              </a:rPr>
              <a:t> </a:t>
            </a:r>
            <a:r>
              <a:rPr lang="en-US" sz="4000" dirty="0" err="1">
                <a:solidFill>
                  <a:schemeClr val="accent2">
                    <a:lumMod val="50000"/>
                  </a:schemeClr>
                </a:solidFill>
              </a:rPr>
              <a:t>chọn</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sẽ</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gì</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chọn</a:t>
            </a:r>
            <a:r>
              <a:rPr lang="en-US" sz="4000" dirty="0">
                <a:solidFill>
                  <a:schemeClr val="accent2">
                    <a:lumMod val="50000"/>
                  </a:schemeClr>
                </a:solidFill>
              </a:rPr>
              <a:t> </a:t>
            </a:r>
            <a:r>
              <a:rPr lang="en-US" sz="4000" dirty="0" err="1">
                <a:solidFill>
                  <a:schemeClr val="accent2">
                    <a:lumMod val="50000"/>
                  </a:schemeClr>
                </a:solidFill>
              </a:rPr>
              <a:t>màu</a:t>
            </a:r>
            <a:r>
              <a:rPr lang="en-US" sz="4000" dirty="0">
                <a:solidFill>
                  <a:schemeClr val="accent2">
                    <a:lumMod val="50000"/>
                  </a:schemeClr>
                </a:solidFill>
              </a:rPr>
              <a:t> </a:t>
            </a:r>
            <a:r>
              <a:rPr lang="en-US" sz="4000" dirty="0" err="1">
                <a:solidFill>
                  <a:schemeClr val="accent2">
                    <a:lumMod val="50000"/>
                  </a:schemeClr>
                </a:solidFill>
              </a:rPr>
              <a:t>nào</a:t>
            </a:r>
            <a:r>
              <a:rPr lang="en-US" sz="4000" dirty="0">
                <a:solidFill>
                  <a:schemeClr val="accent2">
                    <a:lumMod val="50000"/>
                  </a:schemeClr>
                </a:solidFill>
              </a:rPr>
              <a:t> </a:t>
            </a:r>
            <a:r>
              <a:rPr lang="en-US" sz="4000" dirty="0" err="1">
                <a:solidFill>
                  <a:schemeClr val="accent2">
                    <a:lumMod val="50000"/>
                  </a:schemeClr>
                </a:solidFill>
              </a:rPr>
              <a:t>để</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Vì</a:t>
            </a:r>
            <a:r>
              <a:rPr lang="en-US" sz="4000" dirty="0">
                <a:solidFill>
                  <a:schemeClr val="accent2">
                    <a:lumMod val="50000"/>
                  </a:schemeClr>
                </a:solidFill>
              </a:rPr>
              <a:t> </a:t>
            </a:r>
            <a:r>
              <a:rPr lang="en-US" sz="4000" dirty="0" err="1">
                <a:solidFill>
                  <a:schemeClr val="accent2">
                    <a:lumMod val="50000"/>
                  </a:schemeClr>
                </a:solidFill>
              </a:rPr>
              <a:t>sao</a:t>
            </a:r>
            <a:r>
              <a:rPr lang="en-US" sz="4000" dirty="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10700787" cy="2554545"/>
          </a:xfrm>
          <a:prstGeom prst="rect">
            <a:avLst/>
          </a:prstGeom>
        </p:spPr>
        <p:txBody>
          <a:bodyPr wrap="square">
            <a:spAutoFit/>
          </a:bodyPr>
          <a:lstStyle/>
          <a:p>
            <a:pPr algn="ctr"/>
            <a:r>
              <a:rPr lang="en-US" sz="3200" b="1" dirty="0" err="1">
                <a:latin typeface="Open Sans" panose="020B0606030504020204" pitchFamily="34" charset="0"/>
                <a:ea typeface="Open Sans" panose="020B0606030504020204" pitchFamily="34" charset="0"/>
                <a:cs typeface="Open Sans" panose="020B0606030504020204" pitchFamily="34" charset="0"/>
              </a:rPr>
              <a:t>Gợi</a:t>
            </a:r>
            <a:r>
              <a:rPr lang="en-US" sz="3200" b="1" dirty="0">
                <a:latin typeface="Open Sans" panose="020B0606030504020204" pitchFamily="34" charset="0"/>
                <a:ea typeface="Open Sans" panose="020B0606030504020204" pitchFamily="34" charset="0"/>
                <a:cs typeface="Open Sans" panose="020B0606030504020204" pitchFamily="34" charset="0"/>
              </a:rPr>
              <a:t> ý</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Nếu được vẽ một bức tranh về đề tài tự chọn, em sẽ vẽ bức tranh gia đình em.</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Em chọn màu hồng để vẽ. Vì màu hồng thể hiện sự hạnh phúc.</a:t>
            </a:r>
          </a:p>
        </p:txBody>
      </p:sp>
    </p:spTree>
    <p:extLst>
      <p:ext uri="{BB962C8B-B14F-4D97-AF65-F5344CB8AC3E}">
        <p14:creationId xmlns:p14="http://schemas.microsoft.com/office/powerpoint/2010/main" val="14088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sp>
        <p:nvSpPr>
          <p:cNvPr id="9" name="TextBox 8"/>
          <p:cNvSpPr txBox="1"/>
          <p:nvPr/>
        </p:nvSpPr>
        <p:spPr>
          <a:xfrm>
            <a:off x="2599300" y="658003"/>
            <a:ext cx="8864640" cy="1015663"/>
          </a:xfrm>
          <a:prstGeom prst="rect">
            <a:avLst/>
          </a:prstGeom>
          <a:noFill/>
        </p:spPr>
        <p:txBody>
          <a:bodyPr wrap="square" rtlCol="0">
            <a:spAutoFit/>
          </a:bodyPr>
          <a:lstStyle/>
          <a:p>
            <a:pPr algn="ctr"/>
            <a:r>
              <a:rPr lang="vi-VN" sz="6000">
                <a:solidFill>
                  <a:schemeClr val="accent2">
                    <a:lumMod val="50000"/>
                  </a:schemeClr>
                </a:solidFill>
              </a:rPr>
              <a:t>NỘI DUNG</a:t>
            </a:r>
            <a:endParaRPr lang="en-US" sz="115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10707833" cy="2585323"/>
          </a:xfrm>
          <a:prstGeom prst="rect">
            <a:avLst/>
          </a:prstGeom>
        </p:spPr>
        <p:txBody>
          <a:bodyPr wrap="square">
            <a:spAutoFit/>
          </a:bodyPr>
          <a:lstStyle/>
          <a:p>
            <a:pPr algn="just"/>
            <a:r>
              <a:rPr lang="vi-VN" sz="5400" b="1">
                <a:latin typeface="Open Sans" panose="020B0606030504020204" pitchFamily="34" charset="0"/>
                <a:ea typeface="Open Sans" panose="020B0606030504020204" pitchFamily="34" charset="0"/>
                <a:cs typeface="Open Sans" panose="020B0606030504020204" pitchFamily="34" charset="0"/>
              </a:rPr>
              <a:t>Cần trân trọng, phát huy năng lực tưởng tượng, sáng tạo của mỗi cá nhân.</a:t>
            </a:r>
            <a:endParaRPr lang="vi-VN" sz="5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652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322" y="384216"/>
            <a:ext cx="8364437" cy="2389839"/>
          </a:xfrm>
          <a:prstGeom prst="rect">
            <a:avLst/>
          </a:prstGeom>
        </p:spPr>
      </p:pic>
    </p:spTree>
    <p:extLst>
      <p:ext uri="{BB962C8B-B14F-4D97-AF65-F5344CB8AC3E}">
        <p14:creationId xmlns:p14="http://schemas.microsoft.com/office/powerpoint/2010/main" val="7120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658906" y="2048719"/>
            <a:ext cx="11390339" cy="4190035"/>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887507" y="2539220"/>
            <a:ext cx="10941820" cy="2800767"/>
          </a:xfrm>
          <a:prstGeom prst="rect">
            <a:avLst/>
          </a:prstGeom>
        </p:spPr>
        <p:txBody>
          <a:bodyPr wrap="square">
            <a:spAutoFit/>
          </a:bodyPr>
          <a:lstStyle/>
          <a:p>
            <a:pPr algn="ctr"/>
            <a:r>
              <a:rPr lang="pt-BR" sz="4400" dirty="0"/>
              <a:t>Qua bài thơ, em cảm nhận được điều gì về tình cảm của bạn nhỏ với mẹ? Em đã làm gì để thể hiện tình cảm của mình đối với mẹ?</a:t>
            </a:r>
            <a:endParaRPr lang="vi-VN"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51" y="-165628"/>
            <a:ext cx="7515560" cy="1963823"/>
          </a:xfrm>
          <a:prstGeom prst="rect">
            <a:avLst/>
          </a:prstGeom>
        </p:spPr>
      </p:pic>
    </p:spTree>
    <p:extLst>
      <p:ext uri="{BB962C8B-B14F-4D97-AF65-F5344CB8AC3E}">
        <p14:creationId xmlns:p14="http://schemas.microsoft.com/office/powerpoint/2010/main" val="12710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100000" l="0" r="100000">
                        <a14:backgroundMark x1="15032" y1="61161" x2="12500" y2="66964"/>
                        <a14:backgroundMark x1="80063" y1="78571" x2="86234" y2="75000"/>
                        <a14:backgroundMark x1="6171" y1="68304" x2="8228" y2="65625"/>
                        <a14:backgroundMark x1="40665" y1="94196" x2="43829" y2="93973"/>
                        <a14:backgroundMark x1="54747" y1="97768" x2="58544" y2="98214"/>
                        <a14:backgroundMark x1="72627" y1="94196" x2="72627" y2="95536"/>
                        <a14:backgroundMark x1="68987" y1="91518" x2="68987" y2="91518"/>
                        <a14:backgroundMark x1="70253" y1="95313" x2="70253" y2="95313"/>
                        <a14:backgroundMark x1="70728" y1="98661" x2="70728" y2="98661"/>
                        <a14:backgroundMark x1="88766" y1="77679" x2="88766" y2="77679"/>
                        <a14:backgroundMark x1="96994" y1="79688" x2="96994" y2="79688"/>
                        <a14:backgroundMark x1="97627" y1="75893" x2="96203" y2="81027"/>
                        <a14:backgroundMark x1="88924" y1="75670" x2="88608" y2="80580"/>
                        <a14:backgroundMark x1="22468" y1="82589" x2="22310" y2="83705"/>
                      </a14:backgroundRemoval>
                    </a14:imgEffect>
                  </a14:imgLayer>
                </a14:imgProps>
              </a:ext>
              <a:ext uri="{28A0092B-C50C-407E-A947-70E740481C1C}">
                <a14:useLocalDpi xmlns:a14="http://schemas.microsoft.com/office/drawing/2010/main" val="0"/>
              </a:ext>
            </a:extLst>
          </a:blip>
          <a:srcRect l="471" t="55783"/>
          <a:stretch/>
        </p:blipFill>
        <p:spPr>
          <a:xfrm>
            <a:off x="0" y="2986269"/>
            <a:ext cx="12192000" cy="3871731"/>
          </a:xfrm>
          <a:prstGeom prst="rect">
            <a:avLst/>
          </a:prstGeom>
        </p:spPr>
      </p:pic>
      <p:pic>
        <p:nvPicPr>
          <p:cNvPr id="2" name="Picture 1"/>
          <p:cNvPicPr>
            <a:picLocks noChangeAspect="1"/>
          </p:cNvPicPr>
          <p:nvPr/>
        </p:nvPicPr>
        <p:blipFill>
          <a:blip r:embed="rId5"/>
          <a:stretch>
            <a:fillRect/>
          </a:stretch>
        </p:blipFill>
        <p:spPr>
          <a:xfrm>
            <a:off x="715518" y="493259"/>
            <a:ext cx="11894327" cy="65659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902" y="-162045"/>
            <a:ext cx="1875098" cy="1875098"/>
          </a:xfrm>
          <a:prstGeom prst="rect">
            <a:avLst/>
          </a:prstGeom>
        </p:spPr>
      </p:pic>
    </p:spTree>
    <p:extLst>
      <p:ext uri="{BB962C8B-B14F-4D97-AF65-F5344CB8AC3E}">
        <p14:creationId xmlns:p14="http://schemas.microsoft.com/office/powerpoint/2010/main" val="97763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12" y="1675490"/>
            <a:ext cx="8839966" cy="2280102"/>
          </a:xfrm>
          <a:prstGeom prst="rect">
            <a:avLst/>
          </a:prstGeom>
        </p:spPr>
      </p:pic>
    </p:spTree>
    <p:extLst>
      <p:ext uri="{BB962C8B-B14F-4D97-AF65-F5344CB8AC3E}">
        <p14:creationId xmlns:p14="http://schemas.microsoft.com/office/powerpoint/2010/main" val="1537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23"/>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pic>
        <p:nvPicPr>
          <p:cNvPr id="8" name="Picture 7">
            <a:extLst>
              <a:ext uri="{FF2B5EF4-FFF2-40B4-BE49-F238E27FC236}">
                <a16:creationId xmlns:a16="http://schemas.microsoft.com/office/drawing/2014/main" id="{C44D559A-C69B-0835-45CA-3DF95722FDFD}"/>
              </a:ext>
            </a:extLst>
          </p:cNvPr>
          <p:cNvPicPr>
            <a:picLocks noChangeAspect="1"/>
          </p:cNvPicPr>
          <p:nvPr/>
        </p:nvPicPr>
        <p:blipFill>
          <a:blip r:embed="rId6"/>
          <a:stretch>
            <a:fillRect/>
          </a:stretch>
        </p:blipFill>
        <p:spPr>
          <a:xfrm>
            <a:off x="2474704" y="161684"/>
            <a:ext cx="7135524" cy="2441424"/>
          </a:xfrm>
          <a:prstGeom prst="rect">
            <a:avLst/>
          </a:prstGeom>
        </p:spPr>
      </p:pic>
      <p:sp>
        <p:nvSpPr>
          <p:cNvPr id="10" name="TextBox 9">
            <a:extLst>
              <a:ext uri="{FF2B5EF4-FFF2-40B4-BE49-F238E27FC236}">
                <a16:creationId xmlns:a16="http://schemas.microsoft.com/office/drawing/2014/main" id="{D18F28E5-1046-415F-0400-A2EADDA0E40E}"/>
              </a:ext>
            </a:extLst>
          </p:cNvPr>
          <p:cNvSpPr txBox="1"/>
          <p:nvPr/>
        </p:nvSpPr>
        <p:spPr>
          <a:xfrm>
            <a:off x="7569914" y="3220201"/>
            <a:ext cx="4259244" cy="1938992"/>
          </a:xfrm>
          <a:custGeom>
            <a:avLst/>
            <a:gdLst>
              <a:gd name="connsiteX0" fmla="*/ 0 w 5082363"/>
              <a:gd name="connsiteY0" fmla="*/ 130535 h 783193"/>
              <a:gd name="connsiteX1" fmla="*/ 130535 w 5082363"/>
              <a:gd name="connsiteY1" fmla="*/ 0 h 783193"/>
              <a:gd name="connsiteX2" fmla="*/ 4951828 w 5082363"/>
              <a:gd name="connsiteY2" fmla="*/ 0 h 783193"/>
              <a:gd name="connsiteX3" fmla="*/ 5082363 w 5082363"/>
              <a:gd name="connsiteY3" fmla="*/ 130535 h 783193"/>
              <a:gd name="connsiteX4" fmla="*/ 5082363 w 5082363"/>
              <a:gd name="connsiteY4" fmla="*/ 652658 h 783193"/>
              <a:gd name="connsiteX5" fmla="*/ 4951828 w 5082363"/>
              <a:gd name="connsiteY5" fmla="*/ 783193 h 783193"/>
              <a:gd name="connsiteX6" fmla="*/ 130535 w 5082363"/>
              <a:gd name="connsiteY6" fmla="*/ 783193 h 783193"/>
              <a:gd name="connsiteX7" fmla="*/ 0 w 5082363"/>
              <a:gd name="connsiteY7" fmla="*/ 652658 h 783193"/>
              <a:gd name="connsiteX8" fmla="*/ 0 w 5082363"/>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363" h="783193" fill="none" extrusionOk="0">
                <a:moveTo>
                  <a:pt x="0" y="130535"/>
                </a:moveTo>
                <a:cubicBezTo>
                  <a:pt x="34" y="59354"/>
                  <a:pt x="64014" y="9349"/>
                  <a:pt x="130535" y="0"/>
                </a:cubicBezTo>
                <a:cubicBezTo>
                  <a:pt x="1239725" y="72427"/>
                  <a:pt x="3013092" y="61419"/>
                  <a:pt x="4951828" y="0"/>
                </a:cubicBezTo>
                <a:cubicBezTo>
                  <a:pt x="5022562" y="-9347"/>
                  <a:pt x="5078296" y="57213"/>
                  <a:pt x="5082363" y="130535"/>
                </a:cubicBezTo>
                <a:cubicBezTo>
                  <a:pt x="5094810" y="329527"/>
                  <a:pt x="5096598" y="484495"/>
                  <a:pt x="5082363" y="652658"/>
                </a:cubicBezTo>
                <a:cubicBezTo>
                  <a:pt x="5084059" y="716144"/>
                  <a:pt x="5019950" y="778743"/>
                  <a:pt x="4951828" y="783193"/>
                </a:cubicBezTo>
                <a:cubicBezTo>
                  <a:pt x="3324498" y="813020"/>
                  <a:pt x="1928496" y="703887"/>
                  <a:pt x="130535" y="783193"/>
                </a:cubicBezTo>
                <a:cubicBezTo>
                  <a:pt x="61183" y="782883"/>
                  <a:pt x="-5922" y="725921"/>
                  <a:pt x="0" y="652658"/>
                </a:cubicBezTo>
                <a:cubicBezTo>
                  <a:pt x="-14019" y="492013"/>
                  <a:pt x="-46165" y="255654"/>
                  <a:pt x="0" y="130535"/>
                </a:cubicBezTo>
                <a:close/>
              </a:path>
              <a:path w="5082363" h="783193" stroke="0" extrusionOk="0">
                <a:moveTo>
                  <a:pt x="0" y="130535"/>
                </a:moveTo>
                <a:cubicBezTo>
                  <a:pt x="11239" y="61506"/>
                  <a:pt x="63655" y="10859"/>
                  <a:pt x="130535" y="0"/>
                </a:cubicBezTo>
                <a:cubicBezTo>
                  <a:pt x="1631052" y="123000"/>
                  <a:pt x="2555804" y="-96860"/>
                  <a:pt x="4951828" y="0"/>
                </a:cubicBezTo>
                <a:cubicBezTo>
                  <a:pt x="5017887" y="-4598"/>
                  <a:pt x="5083637" y="55875"/>
                  <a:pt x="5082363" y="130535"/>
                </a:cubicBezTo>
                <a:cubicBezTo>
                  <a:pt x="5054965" y="378734"/>
                  <a:pt x="5118760" y="418835"/>
                  <a:pt x="5082363" y="652658"/>
                </a:cubicBezTo>
                <a:cubicBezTo>
                  <a:pt x="5081449" y="725081"/>
                  <a:pt x="5019958" y="782545"/>
                  <a:pt x="4951828" y="783193"/>
                </a:cubicBezTo>
                <a:cubicBezTo>
                  <a:pt x="3762586" y="622486"/>
                  <a:pt x="722799"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UTM Avo" panose="02040603050506020204" pitchFamily="18" charset="0"/>
              </a:rPr>
              <a:t>Đại</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ngàn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cs typeface="+mn-cs"/>
              </a:rPr>
              <a:t>rừng</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lớn</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và</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rậm</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rạp</a:t>
            </a:r>
            <a:endPar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pic>
        <p:nvPicPr>
          <p:cNvPr id="4098" name="Picture 2" descr="Khám phá Tây Nguyên hùng vĩ: Bài 2- Trải nghiệm ở đại ngàn bí ẩn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2" y="2071011"/>
            <a:ext cx="6562810" cy="4356065"/>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Effect transition="in" filter="barn(outHorizontal)">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316870" y="1634997"/>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grpSp>
        <p:nvGrpSpPr>
          <p:cNvPr id="11" name="Group 10">
            <a:extLst>
              <a:ext uri="{FF2B5EF4-FFF2-40B4-BE49-F238E27FC236}">
                <a16:creationId xmlns:a16="http://schemas.microsoft.com/office/drawing/2014/main" id="{CC9AC4DC-C089-DA58-EE92-270FBF4C848F}"/>
              </a:ext>
            </a:extLst>
          </p:cNvPr>
          <p:cNvGrpSpPr/>
          <p:nvPr/>
        </p:nvGrpSpPr>
        <p:grpSpPr>
          <a:xfrm>
            <a:off x="3189079" y="4375757"/>
            <a:ext cx="5261206" cy="2286715"/>
            <a:chOff x="1904274" y="2825483"/>
            <a:chExt cx="4014051" cy="2548700"/>
          </a:xfrm>
        </p:grpSpPr>
        <p:sp>
          <p:nvSpPr>
            <p:cNvPr id="14" name="Freeform: Shape 13">
              <a:extLst>
                <a:ext uri="{FF2B5EF4-FFF2-40B4-BE49-F238E27FC236}">
                  <a16:creationId xmlns:a16="http://schemas.microsoft.com/office/drawing/2014/main" id="{DBFE0A7E-5CCA-839E-FF55-30C203B60860}"/>
                </a:ext>
              </a:extLst>
            </p:cNvPr>
            <p:cNvSpPr/>
            <p:nvPr/>
          </p:nvSpPr>
          <p:spPr>
            <a:xfrm>
              <a:off x="1904274" y="2825483"/>
              <a:ext cx="4002119" cy="222958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5" name="TextBox 14">
              <a:extLst>
                <a:ext uri="{FF2B5EF4-FFF2-40B4-BE49-F238E27FC236}">
                  <a16:creationId xmlns:a16="http://schemas.microsoft.com/office/drawing/2014/main" id="{578FA444-CEF2-B14A-B980-6CD70C30A1EB}"/>
                </a:ext>
              </a:extLst>
            </p:cNvPr>
            <p:cNvSpPr txBox="1"/>
            <p:nvPr/>
          </p:nvSpPr>
          <p:spPr>
            <a:xfrm>
              <a:off x="2052134" y="2914063"/>
              <a:ext cx="3866191" cy="2460120"/>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Ngắt nghỉ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E35136E9-140E-D486-3F55-A1AD71BD40D2}"/>
              </a:ext>
            </a:extLst>
          </p:cNvPr>
          <p:cNvGrpSpPr/>
          <p:nvPr/>
        </p:nvGrpSpPr>
        <p:grpSpPr>
          <a:xfrm>
            <a:off x="974210" y="2570122"/>
            <a:ext cx="4030221" cy="2145465"/>
            <a:chOff x="2315329" y="2221349"/>
            <a:chExt cx="5477936" cy="3182797"/>
          </a:xfrm>
        </p:grpSpPr>
        <p:sp>
          <p:nvSpPr>
            <p:cNvPr id="17" name="Freeform: Shape 16">
              <a:extLst>
                <a:ext uri="{FF2B5EF4-FFF2-40B4-BE49-F238E27FC236}">
                  <a16:creationId xmlns:a16="http://schemas.microsoft.com/office/drawing/2014/main" id="{146C2524-5413-CA60-C752-211501ADAFA3}"/>
                </a:ext>
              </a:extLst>
            </p:cNvPr>
            <p:cNvSpPr/>
            <p:nvPr/>
          </p:nvSpPr>
          <p:spPr>
            <a:xfrm>
              <a:off x="2315329" y="2221349"/>
              <a:ext cx="5084749" cy="318279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427C">
                <a:lumMod val="20000"/>
                <a:lumOff val="80000"/>
              </a:srgbClr>
            </a:solidFill>
            <a:ln w="25400" cap="flat" cmpd="sng" algn="ctr">
              <a:solidFill>
                <a:srgbClr val="00206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id="{778810D6-6ABB-CFDD-50EC-D4D96B410E9A}"/>
                </a:ext>
              </a:extLst>
            </p:cNvPr>
            <p:cNvSpPr txBox="1"/>
            <p:nvPr/>
          </p:nvSpPr>
          <p:spPr>
            <a:xfrm>
              <a:off x="2426994" y="3166481"/>
              <a:ext cx="536627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Đọc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8A83FD99-BF51-8811-E992-658A7E196128}"/>
              </a:ext>
            </a:extLst>
          </p:cNvPr>
          <p:cNvGrpSpPr/>
          <p:nvPr/>
        </p:nvGrpSpPr>
        <p:grpSpPr>
          <a:xfrm>
            <a:off x="6384064" y="2515115"/>
            <a:ext cx="3347504" cy="2194073"/>
            <a:chOff x="2267944" y="819304"/>
            <a:chExt cx="4549977" cy="3254907"/>
          </a:xfrm>
        </p:grpSpPr>
        <p:sp>
          <p:nvSpPr>
            <p:cNvPr id="20" name="Freeform: Shape 19">
              <a:extLst>
                <a:ext uri="{FF2B5EF4-FFF2-40B4-BE49-F238E27FC236}">
                  <a16:creationId xmlns:a16="http://schemas.microsoft.com/office/drawing/2014/main" id="{19DDBBB6-1CC7-AB64-DF87-537126624813}"/>
                </a:ext>
              </a:extLst>
            </p:cNvPr>
            <p:cNvSpPr/>
            <p:nvPr/>
          </p:nvSpPr>
          <p:spPr>
            <a:xfrm>
              <a:off x="2267944" y="819304"/>
              <a:ext cx="4549977" cy="32549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F0"/>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id="{A1546FC6-B2F5-92DB-906C-CA28FE249DAA}"/>
                </a:ext>
              </a:extLst>
            </p:cNvPr>
            <p:cNvSpPr txBox="1"/>
            <p:nvPr/>
          </p:nvSpPr>
          <p:spPr>
            <a:xfrm>
              <a:off x="2717837" y="1846984"/>
              <a:ext cx="386619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To rõ</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5" name="Picture 4">
            <a:extLst>
              <a:ext uri="{FF2B5EF4-FFF2-40B4-BE49-F238E27FC236}">
                <a16:creationId xmlns:a16="http://schemas.microsoft.com/office/drawing/2014/main" id="{3D29B4B3-C1B8-001B-DF18-D152C9994039}"/>
              </a:ext>
            </a:extLst>
          </p:cNvPr>
          <p:cNvPicPr>
            <a:picLocks noChangeAspect="1"/>
          </p:cNvPicPr>
          <p:nvPr/>
        </p:nvPicPr>
        <p:blipFill>
          <a:blip r:embed="rId7"/>
          <a:stretch>
            <a:fillRect/>
          </a:stretch>
        </p:blipFill>
        <p:spPr>
          <a:xfrm>
            <a:off x="1732491" y="224090"/>
            <a:ext cx="9205758" cy="3889585"/>
          </a:xfrm>
          <a:prstGeom prst="rect">
            <a:avLst/>
          </a:prstGeom>
        </p:spPr>
      </p:pic>
    </p:spTree>
    <p:extLst>
      <p:ext uri="{BB962C8B-B14F-4D97-AF65-F5344CB8AC3E}">
        <p14:creationId xmlns:p14="http://schemas.microsoft.com/office/powerpoint/2010/main" val="20712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3"/>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75" y="1007966"/>
            <a:ext cx="8521210" cy="2966781"/>
          </a:xfrm>
          <a:prstGeom prst="rect">
            <a:avLst/>
          </a:prstGeom>
        </p:spPr>
      </p:pic>
    </p:spTree>
    <p:extLst>
      <p:ext uri="{BB962C8B-B14F-4D97-AF65-F5344CB8AC3E}">
        <p14:creationId xmlns:p14="http://schemas.microsoft.com/office/powerpoint/2010/main" val="494240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a:latin typeface="#9Slide03 AmpleSoft Bold" panose="02000000000000000000" pitchFamily="2" charset="0"/>
                </a:rPr>
                <a:t>CÂU 1</a:t>
              </a: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thơ</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ngữ</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màu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sắc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mỗi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dưới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đây</a:t>
            </a:r>
            <a:r>
              <a:rPr lang="en-US" sz="4000" b="1" dirty="0">
                <a:solidFill>
                  <a:srgbClr val="C00000"/>
                </a:solidFill>
                <a:latin typeface="Cambria" panose="02040503050406030204" pitchFamily="18" charset="0"/>
                <a:ea typeface="Cambria" panose="02040503050406030204" pitchFamily="18" charset="0"/>
              </a:rPr>
              <a:t>:</a:t>
            </a:r>
          </a:p>
        </p:txBody>
      </p:sp>
      <p:sp>
        <p:nvSpPr>
          <p:cNvPr id="11" name="Rectangle 10"/>
          <p:cNvSpPr/>
          <p:nvPr/>
        </p:nvSpPr>
        <p:spPr>
          <a:xfrm>
            <a:off x="1259067" y="2624719"/>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391876" y="2624719"/>
            <a:ext cx="201206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8012902" y="2624719"/>
            <a:ext cx="185323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4023630" y="4391641"/>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hoàng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8104213" y="4413960"/>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rừng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421466" y="4391641"/>
            <a:ext cx="3045429"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lá</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1" grpId="0" animBg="1"/>
      <p:bldP spid="12" grpId="0" animBg="1"/>
      <p:bldP spid="13" grpId="0" animBg="1"/>
      <p:bldP spid="14" grpId="0" animBg="1"/>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a:latin typeface="#9Slide03 AmpleSoft Bold" panose="02000000000000000000" pitchFamily="2" charset="0"/>
                </a:rPr>
                <a:t>CÂU 1</a:t>
              </a: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thơ</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ngữ</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màu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sắc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mỗi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dưới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đây</a:t>
            </a:r>
            <a:r>
              <a:rPr lang="en-US" sz="4000" b="1" dirty="0">
                <a:solidFill>
                  <a:srgbClr val="C00000"/>
                </a:solidFill>
                <a:latin typeface="Cambria" panose="02040503050406030204" pitchFamily="18" charset="0"/>
                <a:ea typeface="Cambria" panose="02040503050406030204" pitchFamily="18" charset="0"/>
              </a:rPr>
              <a:t>:</a:t>
            </a:r>
          </a:p>
        </p:txBody>
      </p:sp>
      <p:sp>
        <p:nvSpPr>
          <p:cNvPr id="11" name="Rectangle 10"/>
          <p:cNvSpPr/>
          <p:nvPr/>
        </p:nvSpPr>
        <p:spPr>
          <a:xfrm>
            <a:off x="728199" y="2384381"/>
            <a:ext cx="2444832" cy="847686"/>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544094" y="2334487"/>
            <a:ext cx="1642739"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728199" y="3822784"/>
            <a:ext cx="1513063"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728199" y="5191739"/>
            <a:ext cx="2874881"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hoàng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6001320" y="5177063"/>
            <a:ext cx="3696684"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rừng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7279431" y="3784284"/>
            <a:ext cx="2249056"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lá</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
        <p:nvSpPr>
          <p:cNvPr id="16" name="TextBox 15"/>
          <p:cNvSpPr txBox="1"/>
          <p:nvPr/>
        </p:nvSpPr>
        <p:spPr>
          <a:xfrm>
            <a:off x="3121594" y="2446722"/>
            <a:ext cx="2342802"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đỏ</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7133383" y="2446722"/>
            <a:ext cx="2928763"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vàng</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0" name="TextBox 19"/>
          <p:cNvSpPr txBox="1"/>
          <p:nvPr/>
        </p:nvSpPr>
        <p:spPr>
          <a:xfrm>
            <a:off x="2240649" y="3843007"/>
            <a:ext cx="5021194"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mực</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đen</a:t>
            </a:r>
            <a:r>
              <a:rPr lang="en-US" sz="4000" b="1" dirty="0">
                <a:solidFill>
                  <a:schemeClr val="accent4">
                    <a:lumMod val="75000"/>
                  </a:schemeClr>
                </a:solidFill>
                <a:latin typeface="Cambria" panose="02040503050406030204" pitchFamily="18" charset="0"/>
                <a:ea typeface="Cambria" panose="02040503050406030204" pitchFamily="18" charset="0"/>
              </a:rPr>
              <a:t>)</a:t>
            </a:r>
          </a:p>
        </p:txBody>
      </p:sp>
      <p:sp>
        <p:nvSpPr>
          <p:cNvPr id="21" name="TextBox 20"/>
          <p:cNvSpPr txBox="1"/>
          <p:nvPr/>
        </p:nvSpPr>
        <p:spPr>
          <a:xfrm>
            <a:off x="9502977" y="3832524"/>
            <a:ext cx="2537766"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xanh</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2" name="TextBox 21"/>
          <p:cNvSpPr txBox="1"/>
          <p:nvPr/>
        </p:nvSpPr>
        <p:spPr>
          <a:xfrm>
            <a:off x="3603080" y="5246955"/>
            <a:ext cx="2323158"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tím</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3" name="TextBox 22"/>
          <p:cNvSpPr txBox="1"/>
          <p:nvPr/>
        </p:nvSpPr>
        <p:spPr>
          <a:xfrm>
            <a:off x="9651006" y="5212009"/>
            <a:ext cx="2323158"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nâu</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58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par>
                          <p:cTn id="11" fill="hold">
                            <p:stCondLst>
                              <p:cond delay="25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 calcmode="lin" valueType="num">
                                      <p:cBhvr>
                                        <p:cTn id="16" dur="250" fill="hold"/>
                                        <p:tgtEl>
                                          <p:spTgt spid="12"/>
                                        </p:tgtEl>
                                        <p:attrNameLst>
                                          <p:attrName>style.rotation</p:attrName>
                                        </p:attrNameLst>
                                      </p:cBhvr>
                                      <p:tavLst>
                                        <p:tav tm="0">
                                          <p:val>
                                            <p:fltVal val="90"/>
                                          </p:val>
                                        </p:tav>
                                        <p:tav tm="100000">
                                          <p:val>
                                            <p:fltVal val="0"/>
                                          </p:val>
                                        </p:tav>
                                      </p:tavLst>
                                    </p:anim>
                                    <p:animEffect transition="in" filter="fade">
                                      <p:cBhvr>
                                        <p:cTn id="17" dur="250"/>
                                        <p:tgtEl>
                                          <p:spTgt spid="12"/>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 calcmode="lin" valueType="num">
                                      <p:cBhvr>
                                        <p:cTn id="23" dur="250" fill="hold"/>
                                        <p:tgtEl>
                                          <p:spTgt spid="13"/>
                                        </p:tgtEl>
                                        <p:attrNameLst>
                                          <p:attrName>style.rotation</p:attrName>
                                        </p:attrNameLst>
                                      </p:cBhvr>
                                      <p:tavLst>
                                        <p:tav tm="0">
                                          <p:val>
                                            <p:fltVal val="90"/>
                                          </p:val>
                                        </p:tav>
                                        <p:tav tm="100000">
                                          <p:val>
                                            <p:fltVal val="0"/>
                                          </p:val>
                                        </p:tav>
                                      </p:tavLst>
                                    </p:anim>
                                    <p:animEffect transition="in" filter="fade">
                                      <p:cBhvr>
                                        <p:cTn id="24" dur="250"/>
                                        <p:tgtEl>
                                          <p:spTgt spid="13"/>
                                        </p:tgtEl>
                                      </p:cBhvr>
                                    </p:animEffect>
                                  </p:childTnLst>
                                </p:cTn>
                              </p:par>
                            </p:childTnLst>
                          </p:cTn>
                        </p:par>
                        <p:par>
                          <p:cTn id="25" fill="hold">
                            <p:stCondLst>
                              <p:cond delay="75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 calcmode="lin" valueType="num">
                                      <p:cBhvr>
                                        <p:cTn id="30" dur="250" fill="hold"/>
                                        <p:tgtEl>
                                          <p:spTgt spid="17"/>
                                        </p:tgtEl>
                                        <p:attrNameLst>
                                          <p:attrName>style.rotation</p:attrName>
                                        </p:attrNameLst>
                                      </p:cBhvr>
                                      <p:tavLst>
                                        <p:tav tm="0">
                                          <p:val>
                                            <p:fltVal val="90"/>
                                          </p:val>
                                        </p:tav>
                                        <p:tav tm="100000">
                                          <p:val>
                                            <p:fltVal val="0"/>
                                          </p:val>
                                        </p:tav>
                                      </p:tavLst>
                                    </p:anim>
                                    <p:animEffect transition="in" filter="fade">
                                      <p:cBhvr>
                                        <p:cTn id="31" dur="250"/>
                                        <p:tgtEl>
                                          <p:spTgt spid="17"/>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 calcmode="lin" valueType="num">
                                      <p:cBhvr>
                                        <p:cTn id="37" dur="250" fill="hold"/>
                                        <p:tgtEl>
                                          <p:spTgt spid="14"/>
                                        </p:tgtEl>
                                        <p:attrNameLst>
                                          <p:attrName>style.rotation</p:attrName>
                                        </p:attrNameLst>
                                      </p:cBhvr>
                                      <p:tavLst>
                                        <p:tav tm="0">
                                          <p:val>
                                            <p:fltVal val="90"/>
                                          </p:val>
                                        </p:tav>
                                        <p:tav tm="100000">
                                          <p:val>
                                            <p:fltVal val="0"/>
                                          </p:val>
                                        </p:tav>
                                      </p:tavLst>
                                    </p:anim>
                                    <p:animEffect transition="in" filter="fade">
                                      <p:cBhvr>
                                        <p:cTn id="38" dur="250"/>
                                        <p:tgtEl>
                                          <p:spTgt spid="14"/>
                                        </p:tgtEl>
                                      </p:cBhvr>
                                    </p:animEffect>
                                  </p:childTnLst>
                                </p:cTn>
                              </p:par>
                            </p:childTnLst>
                          </p:cTn>
                        </p:par>
                        <p:par>
                          <p:cTn id="39" fill="hold">
                            <p:stCondLst>
                              <p:cond delay="1250"/>
                            </p:stCondLst>
                            <p:childTnLst>
                              <p:par>
                                <p:cTn id="40" presetID="3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 calcmode="lin" valueType="num">
                                      <p:cBhvr>
                                        <p:cTn id="44" dur="250" fill="hold"/>
                                        <p:tgtEl>
                                          <p:spTgt spid="15"/>
                                        </p:tgtEl>
                                        <p:attrNameLst>
                                          <p:attrName>style.rotation</p:attrName>
                                        </p:attrNameLst>
                                      </p:cBhvr>
                                      <p:tavLst>
                                        <p:tav tm="0">
                                          <p:val>
                                            <p:fltVal val="90"/>
                                          </p:val>
                                        </p:tav>
                                        <p:tav tm="100000">
                                          <p:val>
                                            <p:fltVal val="0"/>
                                          </p:val>
                                        </p:tav>
                                      </p:tavLst>
                                    </p:anim>
                                    <p:animEffect transition="in" filter="fade">
                                      <p:cBhvr>
                                        <p:cTn id="45" dur="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6"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409957"/>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rgbClr val="FF0000"/>
                  </a:solidFill>
                  <a:latin typeface="#9Slide03 AmpleSoft Bold" panose="02000000000000000000" pitchFamily="2" charset="0"/>
                </a:rPr>
                <a:t>CÂU 2</a:t>
              </a:r>
            </a:p>
          </p:txBody>
        </p:sp>
      </p:grpSp>
      <p:sp>
        <p:nvSpPr>
          <p:cNvPr id="9" name="TextBox 8"/>
          <p:cNvSpPr txBox="1"/>
          <p:nvPr/>
        </p:nvSpPr>
        <p:spPr>
          <a:xfrm>
            <a:off x="3080433" y="416274"/>
            <a:ext cx="8968813" cy="1323439"/>
          </a:xfrm>
          <a:prstGeom prst="rect">
            <a:avLst/>
          </a:prstGeom>
          <a:noFill/>
        </p:spPr>
        <p:txBody>
          <a:bodyPr wrap="square" rtlCol="0">
            <a:spAutoFit/>
          </a:bodyPr>
          <a:lstStyle/>
          <a:p>
            <a:pPr algn="ctr"/>
            <a:r>
              <a:rPr lang="vi-VN" sz="4000" dirty="0">
                <a:solidFill>
                  <a:schemeClr val="accent2">
                    <a:lumMod val="50000"/>
                  </a:schemeClr>
                </a:solidFill>
              </a:rPr>
              <a:t>Các khổ thơ 2, 3, 4 nói về màu sắc của cảnh vật ở những thời điểm nào? </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2" name="Rectangle 1"/>
          <p:cNvSpPr/>
          <p:nvPr/>
        </p:nvSpPr>
        <p:spPr>
          <a:xfrm>
            <a:off x="741595" y="2945843"/>
            <a:ext cx="3723189"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Bình minh treo trên mây </a:t>
            </a:r>
          </a:p>
          <a:p>
            <a:pPr algn="just" fontAlgn="t"/>
            <a:r>
              <a:rPr lang="vi-VN" sz="2400" dirty="0">
                <a:latin typeface="Calibri" panose="020F0502020204030204" pitchFamily="34" charset="0"/>
                <a:cs typeface="Calibri" panose="020F0502020204030204" pitchFamily="34" charset="0"/>
              </a:rPr>
              <a:t>Thả nắng vàng xuống đất</a:t>
            </a:r>
          </a:p>
          <a:p>
            <a:pPr algn="just" fontAlgn="t"/>
            <a:r>
              <a:rPr lang="vi-VN" sz="2400" dirty="0">
                <a:latin typeface="Calibri" panose="020F0502020204030204" pitchFamily="34" charset="0"/>
                <a:cs typeface="Calibri" panose="020F0502020204030204" pitchFamily="34" charset="0"/>
              </a:rPr>
              <a:t>Gió mang theo hương ngát </a:t>
            </a:r>
          </a:p>
          <a:p>
            <a:pPr algn="just" fontAlgn="t"/>
            <a:r>
              <a:rPr lang="vi-VN" sz="2400" dirty="0">
                <a:latin typeface="Calibri" panose="020F0502020204030204" pitchFamily="34" charset="0"/>
                <a:cs typeface="Calibri" panose="020F0502020204030204" pitchFamily="34" charset="0"/>
              </a:rPr>
              <a:t>Cho ong giỏ mật đầy.</a:t>
            </a:r>
          </a:p>
        </p:txBody>
      </p:sp>
      <p:sp>
        <p:nvSpPr>
          <p:cNvPr id="3" name="Rectangle 2"/>
          <p:cNvSpPr/>
          <p:nvPr/>
        </p:nvSpPr>
        <p:spPr>
          <a:xfrm>
            <a:off x="4681814" y="2981175"/>
            <a:ext cx="4524306"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Còn chiếc áo tím này </a:t>
            </a:r>
          </a:p>
          <a:p>
            <a:pPr algn="just" fontAlgn="t"/>
            <a:r>
              <a:rPr lang="vi-VN" sz="2400" dirty="0">
                <a:latin typeface="Calibri" panose="020F0502020204030204" pitchFamily="34" charset="0"/>
                <a:cs typeface="Calibri" panose="020F0502020204030204" pitchFamily="34" charset="0"/>
              </a:rPr>
              <a:t>Tặng hoàng </a:t>
            </a:r>
            <a:r>
              <a:rPr lang="vi-VN" sz="2400">
                <a:latin typeface="Calibri" panose="020F0502020204030204" pitchFamily="34" charset="0"/>
                <a:cs typeface="Calibri" panose="020F0502020204030204" pitchFamily="34" charset="0"/>
              </a:rPr>
              <a:t>hôn sẫm </a:t>
            </a:r>
            <a:r>
              <a:rPr lang="vi-VN" sz="2400" dirty="0">
                <a:latin typeface="Calibri" panose="020F0502020204030204" pitchFamily="34" charset="0"/>
                <a:cs typeface="Calibri" panose="020F0502020204030204" pitchFamily="34" charset="0"/>
              </a:rPr>
              <a:t>tối </a:t>
            </a:r>
          </a:p>
          <a:p>
            <a:pPr algn="just" fontAlgn="t"/>
            <a:r>
              <a:rPr lang="vi-VN" sz="2400" dirty="0">
                <a:latin typeface="Calibri" panose="020F0502020204030204" pitchFamily="34" charset="0"/>
                <a:cs typeface="Calibri" panose="020F0502020204030204" pitchFamily="34" charset="0"/>
              </a:rPr>
              <a:t>Những đôi mắt biết nói</a:t>
            </a:r>
          </a:p>
          <a:p>
            <a:pPr algn="just" fontAlgn="t"/>
            <a:r>
              <a:rPr lang="vi-VN" sz="2400" dirty="0">
                <a:latin typeface="Calibri" panose="020F0502020204030204" pitchFamily="34" charset="0"/>
                <a:cs typeface="Calibri" panose="020F0502020204030204" pitchFamily="34" charset="0"/>
              </a:rPr>
              <a:t>Vẽ màu biển biếc trong.</a:t>
            </a:r>
            <a:endParaRPr lang="en-US" sz="2400" dirty="0">
              <a:latin typeface="Calibri" panose="020F0502020204030204" pitchFamily="34" charset="0"/>
              <a:cs typeface="Calibri" panose="020F0502020204030204" pitchFamily="34" charset="0"/>
            </a:endParaRPr>
          </a:p>
        </p:txBody>
      </p:sp>
      <p:sp>
        <p:nvSpPr>
          <p:cNvPr id="4" name="Rectangle 3"/>
          <p:cNvSpPr/>
          <p:nvPr/>
        </p:nvSpPr>
        <p:spPr>
          <a:xfrm>
            <a:off x="8386977" y="2981240"/>
            <a:ext cx="3562403"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Màu nâu này biết không </a:t>
            </a:r>
          </a:p>
          <a:p>
            <a:pPr algn="just" fontAlgn="t"/>
            <a:r>
              <a:rPr lang="vi-VN" sz="2400" dirty="0">
                <a:latin typeface="Calibri" panose="020F0502020204030204" pitchFamily="34" charset="0"/>
                <a:cs typeface="Calibri" panose="020F0502020204030204" pitchFamily="34" charset="0"/>
              </a:rPr>
              <a:t>Từ đại ngàn xa thẳm </a:t>
            </a:r>
          </a:p>
          <a:p>
            <a:pPr algn="just" fontAlgn="t"/>
            <a:r>
              <a:rPr lang="vi-VN" sz="2400" dirty="0">
                <a:latin typeface="Calibri" panose="020F0502020204030204" pitchFamily="34" charset="0"/>
                <a:cs typeface="Calibri" panose="020F0502020204030204" pitchFamily="34" charset="0"/>
              </a:rPr>
              <a:t>Riêng đêm như màu mực </a:t>
            </a:r>
          </a:p>
          <a:p>
            <a:pPr algn="just" fontAlgn="t"/>
            <a:r>
              <a:rPr lang="vi-VN" sz="2400" dirty="0">
                <a:latin typeface="Calibri" panose="020F0502020204030204" pitchFamily="34" charset="0"/>
                <a:cs typeface="Calibri" panose="020F0502020204030204" pitchFamily="34" charset="0"/>
              </a:rPr>
              <a:t>Để thắp sao lên trời.</a:t>
            </a:r>
          </a:p>
        </p:txBody>
      </p:sp>
      <p:grpSp>
        <p:nvGrpSpPr>
          <p:cNvPr id="10" name="Group 9"/>
          <p:cNvGrpSpPr/>
          <p:nvPr/>
        </p:nvGrpSpPr>
        <p:grpSpPr>
          <a:xfrm>
            <a:off x="1659410" y="2078648"/>
            <a:ext cx="931530" cy="931530"/>
            <a:chOff x="0" y="1672201"/>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0" name="TextBox 19">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nvGrpSpPr>
          <p:cNvPr id="21" name="Group 20"/>
          <p:cNvGrpSpPr/>
          <p:nvPr/>
        </p:nvGrpSpPr>
        <p:grpSpPr>
          <a:xfrm>
            <a:off x="5722376" y="2112128"/>
            <a:ext cx="931530" cy="931530"/>
            <a:chOff x="0" y="1672201"/>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3" name="TextBox 22">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3</a:t>
              </a:r>
            </a:p>
          </p:txBody>
        </p:sp>
      </p:grpSp>
      <p:grpSp>
        <p:nvGrpSpPr>
          <p:cNvPr id="24" name="Group 23"/>
          <p:cNvGrpSpPr/>
          <p:nvPr/>
        </p:nvGrpSpPr>
        <p:grpSpPr>
          <a:xfrm>
            <a:off x="9447040" y="2112128"/>
            <a:ext cx="931530" cy="931530"/>
            <a:chOff x="0" y="1672201"/>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6" name="TextBox 25">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4</a:t>
              </a:r>
            </a:p>
          </p:txBody>
        </p:sp>
      </p:grpSp>
      <p:sp>
        <p:nvSpPr>
          <p:cNvPr id="16" name="Rectangle 15"/>
          <p:cNvSpPr/>
          <p:nvPr/>
        </p:nvSpPr>
        <p:spPr>
          <a:xfrm>
            <a:off x="779252" y="4691687"/>
            <a:ext cx="3098765" cy="1200329"/>
          </a:xfrm>
          <a:prstGeom prst="rect">
            <a:avLst/>
          </a:prstGeom>
          <a:solidFill>
            <a:schemeClr val="accent4">
              <a:lumMod val="20000"/>
              <a:lumOff val="80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a:t>
            </a:r>
            <a:r>
              <a:rPr lang="en-US" sz="2400">
                <a:solidFill>
                  <a:srgbClr val="000000"/>
                </a:solidFill>
                <a:latin typeface="OpenSans"/>
              </a:rPr>
              <a:t>ở thời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bình</a:t>
            </a:r>
            <a:r>
              <a:rPr lang="en-US" sz="2400" dirty="0">
                <a:solidFill>
                  <a:srgbClr val="000000"/>
                </a:solidFill>
                <a:latin typeface="OpenSans"/>
              </a:rPr>
              <a:t> minh.</a:t>
            </a:r>
            <a:endParaRPr lang="en-US" sz="2400" dirty="0"/>
          </a:p>
        </p:txBody>
      </p:sp>
      <p:sp>
        <p:nvSpPr>
          <p:cNvPr id="27" name="Rectangle 26"/>
          <p:cNvSpPr/>
          <p:nvPr/>
        </p:nvSpPr>
        <p:spPr>
          <a:xfrm>
            <a:off x="4769467" y="4725166"/>
            <a:ext cx="3098765" cy="1200329"/>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a:t>
            </a:r>
            <a:r>
              <a:rPr lang="en-US" sz="2400">
                <a:solidFill>
                  <a:srgbClr val="000000"/>
                </a:solidFill>
                <a:latin typeface="OpenSans"/>
              </a:rPr>
              <a:t>ở thời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hoàng</a:t>
            </a:r>
            <a:r>
              <a:rPr lang="en-US" sz="2400" dirty="0">
                <a:solidFill>
                  <a:srgbClr val="000000"/>
                </a:solidFill>
                <a:latin typeface="OpenSans"/>
              </a:rPr>
              <a:t> </a:t>
            </a:r>
            <a:r>
              <a:rPr lang="en-US" sz="2400" dirty="0" err="1">
                <a:solidFill>
                  <a:srgbClr val="000000"/>
                </a:solidFill>
                <a:latin typeface="OpenSans"/>
              </a:rPr>
              <a:t>hôn</a:t>
            </a:r>
            <a:r>
              <a:rPr lang="en-US" sz="2400" dirty="0">
                <a:solidFill>
                  <a:srgbClr val="000000"/>
                </a:solidFill>
                <a:latin typeface="OpenSans"/>
              </a:rPr>
              <a:t>.</a:t>
            </a:r>
            <a:endParaRPr lang="en-US" sz="2400" dirty="0"/>
          </a:p>
        </p:txBody>
      </p:sp>
      <p:sp>
        <p:nvSpPr>
          <p:cNvPr id="28" name="Rectangle 27"/>
          <p:cNvSpPr/>
          <p:nvPr/>
        </p:nvSpPr>
        <p:spPr>
          <a:xfrm>
            <a:off x="8613851" y="4725165"/>
            <a:ext cx="3098765" cy="1200329"/>
          </a:xfrm>
          <a:prstGeom prst="rect">
            <a:avLst/>
          </a:prstGeom>
          <a:solidFill>
            <a:schemeClr val="bg1">
              <a:lumMod val="85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a:t>
            </a:r>
            <a:r>
              <a:rPr lang="en-US" sz="2400">
                <a:solidFill>
                  <a:srgbClr val="000000"/>
                </a:solidFill>
                <a:latin typeface="OpenSans"/>
              </a:rPr>
              <a:t>ở thời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đêm</a:t>
            </a:r>
            <a:r>
              <a:rPr lang="en-US" sz="2400" dirty="0">
                <a:solidFill>
                  <a:srgbClr val="000000"/>
                </a:solidFill>
                <a:latin typeface="OpenSans"/>
              </a:rPr>
              <a:t>.</a:t>
            </a:r>
            <a:endParaRPr lang="en-US" sz="2400" dirty="0"/>
          </a:p>
        </p:txBody>
      </p:sp>
    </p:spTree>
    <p:extLst>
      <p:ext uri="{BB962C8B-B14F-4D97-AF65-F5344CB8AC3E}">
        <p14:creationId xmlns:p14="http://schemas.microsoft.com/office/powerpoint/2010/main" val="41881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 grpId="0"/>
      <p:bldP spid="3" grpId="0"/>
      <p:bldP spid="4" grpId="0"/>
      <p:bldP spid="16" grpId="0" animBg="1"/>
      <p:bldP spid="27" grpId="0" animBg="1"/>
      <p:bldP spid="2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TotalTime>
  <Words>413</Words>
  <Application>Microsoft Office PowerPoint</Application>
  <PresentationFormat>Widescreen</PresentationFormat>
  <Paragraphs>60</Paragraphs>
  <Slides>14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#9Slide03 AmpleSoft Bold</vt:lpstr>
      <vt:lpstr>#9Slide05 SVNSweetie</vt:lpstr>
      <vt:lpstr>#9Slide07 Stormtrooper</vt:lpstr>
      <vt:lpstr>Arial</vt:lpstr>
      <vt:lpstr>Calibri</vt:lpstr>
      <vt:lpstr>Cambria</vt:lpstr>
      <vt:lpstr>Chango</vt:lpstr>
      <vt:lpstr>Open Sans</vt:lpstr>
      <vt:lpstr>OpenSans</vt:lpstr>
      <vt:lpstr>UTM Avo</vt:lpstr>
      <vt:lpstr>Wingdings</vt:lpstr>
      <vt:lpstr>思源黑体</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25</cp:revision>
  <dcterms:created xsi:type="dcterms:W3CDTF">2023-09-05T02:54:41Z</dcterms:created>
  <dcterms:modified xsi:type="dcterms:W3CDTF">2025-04-18T07:16:09Z</dcterms:modified>
</cp:coreProperties>
</file>