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38" r:id="rId2"/>
    <p:sldMasterId id="2147483750" r:id="rId3"/>
  </p:sldMasterIdLst>
  <p:notesMasterIdLst>
    <p:notesMasterId r:id="rId17"/>
  </p:notesMasterIdLst>
  <p:sldIdLst>
    <p:sldId id="324" r:id="rId4"/>
    <p:sldId id="288" r:id="rId5"/>
    <p:sldId id="289" r:id="rId6"/>
    <p:sldId id="323" r:id="rId7"/>
    <p:sldId id="305" r:id="rId8"/>
    <p:sldId id="276" r:id="rId9"/>
    <p:sldId id="333" r:id="rId10"/>
    <p:sldId id="335" r:id="rId11"/>
    <p:sldId id="336" r:id="rId12"/>
    <p:sldId id="306" r:id="rId13"/>
    <p:sldId id="322" r:id="rId14"/>
    <p:sldId id="337" r:id="rId15"/>
    <p:sldId id="340" r:id="rId16"/>
  </p:sldIdLst>
  <p:sldSz cx="9144000" cy="5143500" type="screen16x9"/>
  <p:notesSz cx="9144000" cy="6858000"/>
  <p:embeddedFontLst>
    <p:embeddedFont>
      <p:font typeface="宋体" panose="02010600030101010101" pitchFamily="2" charset="-122"/>
      <p:regular r:id="rId18"/>
    </p:embeddedFont>
    <p:embeddedFont>
      <p:font typeface="SVN-Ready" panose="020B0604020202020204" charset="0"/>
      <p:regular r:id="rId19"/>
    </p:embeddedFont>
    <p:embeddedFont>
      <p:font typeface="SVN-Newton" panose="020B0604020202020204" charset="0"/>
      <p:regular r:id="rId20"/>
    </p:embeddedFont>
    <p:embeddedFont>
      <p:font typeface="#9Slide07 HoneyCream" panose="020B0604020202020204" charset="0"/>
      <p:regular r:id="rId21"/>
    </p:embeddedFont>
    <p:embeddedFont>
      <p:font typeface="Calibri Light" panose="020F0302020204030204" pitchFamily="34" charset="0"/>
      <p:regular r:id="rId22"/>
      <p:italic r:id="rId23"/>
    </p:embeddedFont>
    <p:embeddedFont>
      <p:font typeface="Calibri" panose="020F0502020204030204" pitchFamily="34" charset="0"/>
      <p:regular r:id="rId24"/>
      <p:bold r:id="rId25"/>
      <p:italic r:id="rId26"/>
      <p:boldItalic r:id="rId27"/>
    </p:embeddedFont>
    <p:embeddedFont>
      <p:font typeface="Cambria" panose="02040503050406030204" pitchFamily="18" charset="0"/>
      <p:regular r:id="rId28"/>
      <p:bold r:id="rId29"/>
      <p:italic r:id="rId30"/>
      <p:boldItalic r:id="rId31"/>
    </p:embeddedFont>
  </p:embeddedFontLst>
  <p:defaultTextStyle>
    <a:defPPr>
      <a:defRPr lang="en-US"/>
    </a:defPPr>
    <a:lvl1pPr marL="0" algn="l" defTabSz="3397734" rtl="0" eaLnBrk="1" latinLnBrk="0" hangingPunct="1">
      <a:defRPr sz="6689" kern="1200">
        <a:solidFill>
          <a:schemeClr val="tx1"/>
        </a:solidFill>
        <a:latin typeface="+mn-lt"/>
        <a:ea typeface="+mn-ea"/>
        <a:cs typeface="+mn-cs"/>
      </a:defRPr>
    </a:lvl1pPr>
    <a:lvl2pPr marL="1698866" algn="l" defTabSz="3397734" rtl="0" eaLnBrk="1" latinLnBrk="0" hangingPunct="1">
      <a:defRPr sz="6689" kern="1200">
        <a:solidFill>
          <a:schemeClr val="tx1"/>
        </a:solidFill>
        <a:latin typeface="+mn-lt"/>
        <a:ea typeface="+mn-ea"/>
        <a:cs typeface="+mn-cs"/>
      </a:defRPr>
    </a:lvl2pPr>
    <a:lvl3pPr marL="3397734" algn="l" defTabSz="3397734" rtl="0" eaLnBrk="1" latinLnBrk="0" hangingPunct="1">
      <a:defRPr sz="6689" kern="1200">
        <a:solidFill>
          <a:schemeClr val="tx1"/>
        </a:solidFill>
        <a:latin typeface="+mn-lt"/>
        <a:ea typeface="+mn-ea"/>
        <a:cs typeface="+mn-cs"/>
      </a:defRPr>
    </a:lvl3pPr>
    <a:lvl4pPr marL="5096600" algn="l" defTabSz="3397734" rtl="0" eaLnBrk="1" latinLnBrk="0" hangingPunct="1">
      <a:defRPr sz="6689" kern="1200">
        <a:solidFill>
          <a:schemeClr val="tx1"/>
        </a:solidFill>
        <a:latin typeface="+mn-lt"/>
        <a:ea typeface="+mn-ea"/>
        <a:cs typeface="+mn-cs"/>
      </a:defRPr>
    </a:lvl4pPr>
    <a:lvl5pPr marL="6795468" algn="l" defTabSz="3397734" rtl="0" eaLnBrk="1" latinLnBrk="0" hangingPunct="1">
      <a:defRPr sz="6689" kern="1200">
        <a:solidFill>
          <a:schemeClr val="tx1"/>
        </a:solidFill>
        <a:latin typeface="+mn-lt"/>
        <a:ea typeface="+mn-ea"/>
        <a:cs typeface="+mn-cs"/>
      </a:defRPr>
    </a:lvl5pPr>
    <a:lvl6pPr marL="8494335" algn="l" defTabSz="3397734" rtl="0" eaLnBrk="1" latinLnBrk="0" hangingPunct="1">
      <a:defRPr sz="6689" kern="1200">
        <a:solidFill>
          <a:schemeClr val="tx1"/>
        </a:solidFill>
        <a:latin typeface="+mn-lt"/>
        <a:ea typeface="+mn-ea"/>
        <a:cs typeface="+mn-cs"/>
      </a:defRPr>
    </a:lvl6pPr>
    <a:lvl7pPr marL="10193202" algn="l" defTabSz="3397734" rtl="0" eaLnBrk="1" latinLnBrk="0" hangingPunct="1">
      <a:defRPr sz="6689" kern="1200">
        <a:solidFill>
          <a:schemeClr val="tx1"/>
        </a:solidFill>
        <a:latin typeface="+mn-lt"/>
        <a:ea typeface="+mn-ea"/>
        <a:cs typeface="+mn-cs"/>
      </a:defRPr>
    </a:lvl7pPr>
    <a:lvl8pPr marL="11892069" algn="l" defTabSz="3397734" rtl="0" eaLnBrk="1" latinLnBrk="0" hangingPunct="1">
      <a:defRPr sz="6689" kern="1200">
        <a:solidFill>
          <a:schemeClr val="tx1"/>
        </a:solidFill>
        <a:latin typeface="+mn-lt"/>
        <a:ea typeface="+mn-ea"/>
        <a:cs typeface="+mn-cs"/>
      </a:defRPr>
    </a:lvl8pPr>
    <a:lvl9pPr marL="13590936" algn="l" defTabSz="3397734" rtl="0" eaLnBrk="1" latinLnBrk="0" hangingPunct="1">
      <a:defRPr sz="668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26" userDrawn="1">
          <p15:clr>
            <a:srgbClr val="A4A3A4"/>
          </p15:clr>
        </p15:guide>
        <p15:guide id="2" pos="105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08" autoAdjust="0"/>
    <p:restoredTop sz="94686" autoAdjust="0"/>
  </p:normalViewPr>
  <p:slideViewPr>
    <p:cSldViewPr>
      <p:cViewPr varScale="1">
        <p:scale>
          <a:sx n="92" d="100"/>
          <a:sy n="92" d="100"/>
        </p:scale>
        <p:origin x="522" y="78"/>
      </p:cViewPr>
      <p:guideLst>
        <p:guide orient="horz" pos="8026"/>
        <p:guide pos="105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137FCD2-8C6C-40E2-AC7C-AF868CD266DD}" type="datetimeFigureOut">
              <a:rPr lang="en-US" smtClean="0"/>
              <a:t>4/18/2025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4AEC7A6-FBA6-41F6-BBDF-C44435ACB66A}" type="slidenum">
              <a:rPr lang="en-US" smtClean="0"/>
              <a:t>‹#›</a:t>
            </a:fld>
            <a:endParaRPr lang="en-US"/>
          </a:p>
        </p:txBody>
      </p:sp>
    </p:spTree>
    <p:extLst>
      <p:ext uri="{BB962C8B-B14F-4D97-AF65-F5344CB8AC3E}">
        <p14:creationId xmlns:p14="http://schemas.microsoft.com/office/powerpoint/2010/main" val="3754528581"/>
      </p:ext>
    </p:extLst>
  </p:cSld>
  <p:clrMap bg1="lt1" tx1="dk1" bg2="lt2" tx2="dk2" accent1="accent1" accent2="accent2" accent3="accent3" accent4="accent4" accent5="accent5" accent6="accent6" hlink="hlink" folHlink="folHlink"/>
  <p:notesStyle>
    <a:lvl1pPr marL="0" algn="l" defTabSz="3397734" rtl="0" eaLnBrk="1" latinLnBrk="0" hangingPunct="1">
      <a:defRPr sz="4459" kern="1200">
        <a:solidFill>
          <a:schemeClr val="tx1"/>
        </a:solidFill>
        <a:latin typeface="+mn-lt"/>
        <a:ea typeface="+mn-ea"/>
        <a:cs typeface="+mn-cs"/>
      </a:defRPr>
    </a:lvl1pPr>
    <a:lvl2pPr marL="1698866" algn="l" defTabSz="3397734" rtl="0" eaLnBrk="1" latinLnBrk="0" hangingPunct="1">
      <a:defRPr sz="4459" kern="1200">
        <a:solidFill>
          <a:schemeClr val="tx1"/>
        </a:solidFill>
        <a:latin typeface="+mn-lt"/>
        <a:ea typeface="+mn-ea"/>
        <a:cs typeface="+mn-cs"/>
      </a:defRPr>
    </a:lvl2pPr>
    <a:lvl3pPr marL="3397734" algn="l" defTabSz="3397734" rtl="0" eaLnBrk="1" latinLnBrk="0" hangingPunct="1">
      <a:defRPr sz="4459" kern="1200">
        <a:solidFill>
          <a:schemeClr val="tx1"/>
        </a:solidFill>
        <a:latin typeface="+mn-lt"/>
        <a:ea typeface="+mn-ea"/>
        <a:cs typeface="+mn-cs"/>
      </a:defRPr>
    </a:lvl3pPr>
    <a:lvl4pPr marL="5096600" algn="l" defTabSz="3397734" rtl="0" eaLnBrk="1" latinLnBrk="0" hangingPunct="1">
      <a:defRPr sz="4459" kern="1200">
        <a:solidFill>
          <a:schemeClr val="tx1"/>
        </a:solidFill>
        <a:latin typeface="+mn-lt"/>
        <a:ea typeface="+mn-ea"/>
        <a:cs typeface="+mn-cs"/>
      </a:defRPr>
    </a:lvl4pPr>
    <a:lvl5pPr marL="6795468" algn="l" defTabSz="3397734" rtl="0" eaLnBrk="1" latinLnBrk="0" hangingPunct="1">
      <a:defRPr sz="4459" kern="1200">
        <a:solidFill>
          <a:schemeClr val="tx1"/>
        </a:solidFill>
        <a:latin typeface="+mn-lt"/>
        <a:ea typeface="+mn-ea"/>
        <a:cs typeface="+mn-cs"/>
      </a:defRPr>
    </a:lvl5pPr>
    <a:lvl6pPr marL="8494335" algn="l" defTabSz="3397734" rtl="0" eaLnBrk="1" latinLnBrk="0" hangingPunct="1">
      <a:defRPr sz="4459" kern="1200">
        <a:solidFill>
          <a:schemeClr val="tx1"/>
        </a:solidFill>
        <a:latin typeface="+mn-lt"/>
        <a:ea typeface="+mn-ea"/>
        <a:cs typeface="+mn-cs"/>
      </a:defRPr>
    </a:lvl6pPr>
    <a:lvl7pPr marL="10193202" algn="l" defTabSz="3397734" rtl="0" eaLnBrk="1" latinLnBrk="0" hangingPunct="1">
      <a:defRPr sz="4459" kern="1200">
        <a:solidFill>
          <a:schemeClr val="tx1"/>
        </a:solidFill>
        <a:latin typeface="+mn-lt"/>
        <a:ea typeface="+mn-ea"/>
        <a:cs typeface="+mn-cs"/>
      </a:defRPr>
    </a:lvl7pPr>
    <a:lvl8pPr marL="11892069" algn="l" defTabSz="3397734" rtl="0" eaLnBrk="1" latinLnBrk="0" hangingPunct="1">
      <a:defRPr sz="4459" kern="1200">
        <a:solidFill>
          <a:schemeClr val="tx1"/>
        </a:solidFill>
        <a:latin typeface="+mn-lt"/>
        <a:ea typeface="+mn-ea"/>
        <a:cs typeface="+mn-cs"/>
      </a:defRPr>
    </a:lvl8pPr>
    <a:lvl9pPr marL="13590936" algn="l" defTabSz="3397734" rtl="0" eaLnBrk="1" latinLnBrk="0" hangingPunct="1">
      <a:defRPr sz="445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38537" y="14439552"/>
            <a:ext cx="23513141" cy="6511954"/>
          </a:xfrm>
          <a:prstGeom prst="rect">
            <a:avLst/>
          </a:prstGeom>
        </p:spPr>
        <p:txBody>
          <a:bodyPr/>
          <a:lstStyle>
            <a:lvl1pPr marL="0" indent="0" algn="ctr">
              <a:buNone/>
              <a:defRPr>
                <a:solidFill>
                  <a:schemeClr val="tx1">
                    <a:tint val="75000"/>
                  </a:schemeClr>
                </a:solidFill>
              </a:defRPr>
            </a:lvl1pPr>
            <a:lvl2pPr marL="451920" indent="0" algn="ctr">
              <a:buNone/>
              <a:defRPr>
                <a:solidFill>
                  <a:schemeClr val="tx1">
                    <a:tint val="75000"/>
                  </a:schemeClr>
                </a:solidFill>
              </a:defRPr>
            </a:lvl2pPr>
            <a:lvl3pPr marL="903839" indent="0" algn="ctr">
              <a:buNone/>
              <a:defRPr>
                <a:solidFill>
                  <a:schemeClr val="tx1">
                    <a:tint val="75000"/>
                  </a:schemeClr>
                </a:solidFill>
              </a:defRPr>
            </a:lvl3pPr>
            <a:lvl4pPr marL="1355759" indent="0" algn="ctr">
              <a:buNone/>
              <a:defRPr>
                <a:solidFill>
                  <a:schemeClr val="tx1">
                    <a:tint val="75000"/>
                  </a:schemeClr>
                </a:solidFill>
              </a:defRPr>
            </a:lvl4pPr>
            <a:lvl5pPr marL="1807679" indent="0" algn="ctr">
              <a:buNone/>
              <a:defRPr>
                <a:solidFill>
                  <a:schemeClr val="tx1">
                    <a:tint val="75000"/>
                  </a:schemeClr>
                </a:solidFill>
              </a:defRPr>
            </a:lvl5pPr>
            <a:lvl6pPr marL="2259598" indent="0" algn="ctr">
              <a:buNone/>
              <a:defRPr>
                <a:solidFill>
                  <a:schemeClr val="tx1">
                    <a:tint val="75000"/>
                  </a:schemeClr>
                </a:solidFill>
              </a:defRPr>
            </a:lvl6pPr>
            <a:lvl7pPr marL="2711519" indent="0" algn="ctr">
              <a:buNone/>
              <a:defRPr>
                <a:solidFill>
                  <a:schemeClr val="tx1">
                    <a:tint val="75000"/>
                  </a:schemeClr>
                </a:solidFill>
              </a:defRPr>
            </a:lvl7pPr>
            <a:lvl8pPr marL="3163437" indent="0" algn="ctr">
              <a:buNone/>
              <a:defRPr>
                <a:solidFill>
                  <a:schemeClr val="tx1">
                    <a:tint val="75000"/>
                  </a:schemeClr>
                </a:solidFill>
              </a:defRPr>
            </a:lvl8pPr>
            <a:lvl9pPr marL="36153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679514" y="23617639"/>
            <a:ext cx="7837715" cy="1356657"/>
          </a:xfrm>
          <a:prstGeom prst="rect">
            <a:avLst/>
          </a:prstGeom>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a:xfrm>
            <a:off x="11476654" y="23617639"/>
            <a:ext cx="10636899" cy="1356657"/>
          </a:xfrm>
          <a:prstGeom prst="rect">
            <a:avLst/>
          </a:prstGeom>
        </p:spPr>
        <p:txBody>
          <a:bodyPr/>
          <a:lstStyle/>
          <a:p>
            <a:endParaRPr lang="en-US"/>
          </a:p>
        </p:txBody>
      </p:sp>
      <p:sp>
        <p:nvSpPr>
          <p:cNvPr id="6" name="Slide Number Placeholder 5"/>
          <p:cNvSpPr>
            <a:spLocks noGrp="1"/>
          </p:cNvSpPr>
          <p:nvPr>
            <p:ph type="sldNum" sz="quarter" idx="12"/>
          </p:nvPr>
        </p:nvSpPr>
        <p:spPr>
          <a:xfrm>
            <a:off x="24072982" y="23617639"/>
            <a:ext cx="7837715" cy="1356657"/>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29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48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235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190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42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64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0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4/18/2025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527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45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981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760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4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9514" y="23617639"/>
            <a:ext cx="7837715" cy="1356657"/>
          </a:xfrm>
          <a:prstGeom prst="rect">
            <a:avLst/>
          </a:prstGeom>
        </p:spPr>
        <p:txBody>
          <a:bodyPr/>
          <a:lstStyle/>
          <a:p>
            <a:fld id="{1D8BD707-D9CF-40AE-B4C6-C98DA3205C09}" type="datetimeFigureOut">
              <a:rPr lang="en-US" smtClean="0"/>
              <a:pPr/>
              <a:t>4/18/2025</a:t>
            </a:fld>
            <a:endParaRPr lang="en-US"/>
          </a:p>
        </p:txBody>
      </p:sp>
      <p:sp>
        <p:nvSpPr>
          <p:cNvPr id="3" name="Footer Placeholder 2"/>
          <p:cNvSpPr>
            <a:spLocks noGrp="1"/>
          </p:cNvSpPr>
          <p:nvPr>
            <p:ph type="ftr" sz="quarter" idx="11"/>
          </p:nvPr>
        </p:nvSpPr>
        <p:spPr>
          <a:xfrm>
            <a:off x="11476654" y="23617639"/>
            <a:ext cx="10636899" cy="1356657"/>
          </a:xfrm>
          <a:prstGeom prst="rect">
            <a:avLst/>
          </a:prstGeom>
        </p:spPr>
        <p:txBody>
          <a:bodyPr/>
          <a:lstStyle/>
          <a:p>
            <a:endParaRPr lang="en-US"/>
          </a:p>
        </p:txBody>
      </p:sp>
      <p:sp>
        <p:nvSpPr>
          <p:cNvPr id="4" name="Slide Number Placeholder 3"/>
          <p:cNvSpPr>
            <a:spLocks noGrp="1"/>
          </p:cNvSpPr>
          <p:nvPr>
            <p:ph type="sldNum" sz="quarter" idx="12"/>
          </p:nvPr>
        </p:nvSpPr>
        <p:spPr>
          <a:xfrm>
            <a:off x="24072982" y="23617639"/>
            <a:ext cx="7837715" cy="1356657"/>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4354286"/>
          </a:xfrm>
          <a:prstGeom prst="rect">
            <a:avLst/>
          </a:prstGeom>
        </p:spPr>
      </p:pic>
      <p:pic>
        <p:nvPicPr>
          <p:cNvPr id="10" name="图片 9">
            <a:extLst>
              <a:ext uri="{FF2B5EF4-FFF2-40B4-BE49-F238E27FC236}">
                <a16:creationId xmlns:a16="http://schemas.microsoft.com/office/drawing/2014/main"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1584222"/>
            <a:ext cx="9144000" cy="3559278"/>
          </a:xfrm>
          <a:prstGeom prst="rect">
            <a:avLst/>
          </a:prstGeom>
        </p:spPr>
      </p:pic>
      <p:pic>
        <p:nvPicPr>
          <p:cNvPr id="11" name="图片 10">
            <a:extLst>
              <a:ext uri="{FF2B5EF4-FFF2-40B4-BE49-F238E27FC236}">
                <a16:creationId xmlns:a16="http://schemas.microsoft.com/office/drawing/2014/main"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7934" y="1"/>
            <a:ext cx="1351852" cy="1351852"/>
          </a:xfrm>
          <a:prstGeom prst="rect">
            <a:avLst/>
          </a:prstGeom>
        </p:spPr>
      </p:pic>
      <p:pic>
        <p:nvPicPr>
          <p:cNvPr id="12" name="图片 11">
            <a:extLst>
              <a:ext uri="{FF2B5EF4-FFF2-40B4-BE49-F238E27FC236}">
                <a16:creationId xmlns:a16="http://schemas.microsoft.com/office/drawing/2014/main"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615403" y="1"/>
            <a:ext cx="2499273" cy="1028445"/>
          </a:xfrm>
          <a:prstGeom prst="rect">
            <a:avLst/>
          </a:prstGeom>
        </p:spPr>
      </p:pic>
      <p:sp>
        <p:nvSpPr>
          <p:cNvPr id="13" name="矩形: 圆角 12">
            <a:extLst>
              <a:ext uri="{FF2B5EF4-FFF2-40B4-BE49-F238E27FC236}">
                <a16:creationId xmlns:a16="http://schemas.microsoft.com/office/drawing/2014/main" id="{7856F83F-9F94-7E1A-E849-6CBCEF0A15DD}"/>
              </a:ext>
            </a:extLst>
          </p:cNvPr>
          <p:cNvSpPr/>
          <p:nvPr userDrawn="1"/>
        </p:nvSpPr>
        <p:spPr>
          <a:xfrm>
            <a:off x="216440" y="167803"/>
            <a:ext cx="8711120" cy="4742262"/>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2"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阿里巴巴普惠体"/>
              <a:cs typeface="+mn-cs"/>
            </a:endParaRPr>
          </a:p>
        </p:txBody>
      </p:sp>
      <p:pic>
        <p:nvPicPr>
          <p:cNvPr id="14" name="图片 13">
            <a:extLst>
              <a:ext uri="{FF2B5EF4-FFF2-40B4-BE49-F238E27FC236}">
                <a16:creationId xmlns:a16="http://schemas.microsoft.com/office/drawing/2014/main"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1304" y="-1"/>
            <a:ext cx="3065642" cy="1700236"/>
          </a:xfrm>
          <a:prstGeom prst="rect">
            <a:avLst/>
          </a:prstGeom>
        </p:spPr>
      </p:pic>
      <p:sp>
        <p:nvSpPr>
          <p:cNvPr id="2" name="TextBox 3">
            <a:extLst>
              <a:ext uri="{FF2B5EF4-FFF2-40B4-BE49-F238E27FC236}">
                <a16:creationId xmlns:a16="http://schemas.microsoft.com/office/drawing/2014/main" id="{7D2E36F5-BBB2-CA45-2917-8FFF34FA51EC}"/>
              </a:ext>
            </a:extLst>
          </p:cNvPr>
          <p:cNvSpPr txBox="1"/>
          <p:nvPr userDrawn="1"/>
        </p:nvSpPr>
        <p:spPr>
          <a:xfrm>
            <a:off x="3475589" y="6362149"/>
            <a:ext cx="2569126" cy="54963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188590"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743"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743"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43"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743"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43"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743"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743"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743"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2A83CB4-8C33-4274-F629-259B3DDC7761}"/>
              </a:ext>
            </a:extLst>
          </p:cNvPr>
          <p:cNvSpPr txBox="1">
            <a:spLocks/>
          </p:cNvSpPr>
          <p:nvPr userDrawn="1"/>
        </p:nvSpPr>
        <p:spPr>
          <a:xfrm>
            <a:off x="8614279" y="2"/>
            <a:ext cx="635252" cy="134031"/>
          </a:xfrm>
          <a:prstGeom prst="rect">
            <a:avLst/>
          </a:prstGeom>
        </p:spPr>
        <p:txBody>
          <a:bodyPr vert="horz" lIns="37718" tIns="18859" rIns="37718" bIns="18859"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825" b="0" i="0" u="none" strike="noStrike" kern="1200" cap="none" spc="0" normalizeH="0" baseline="0" noProof="0" dirty="0" err="1">
                <a:ln>
                  <a:noFill/>
                </a:ln>
                <a:solidFill>
                  <a:srgbClr val="ED7D31">
                    <a:lumMod val="50000"/>
                  </a:srgbClr>
                </a:solidFill>
                <a:effectLst/>
                <a:uLnTx/>
                <a:uFillTx/>
                <a:latin typeface="#9Slide07 HoneyCream" pitchFamily="2" charset="0"/>
                <a:cs typeface="+mj-cs"/>
              </a:rPr>
              <a:t>Măng</a:t>
            </a:r>
            <a:r>
              <a:rPr kumimoji="0" lang="en-US" sz="825" b="0" i="0" u="none" strike="noStrike" kern="1200" cap="none" spc="0" normalizeH="0" baseline="0" noProof="0" dirty="0">
                <a:ln>
                  <a:noFill/>
                </a:ln>
                <a:solidFill>
                  <a:srgbClr val="ED7D31">
                    <a:lumMod val="50000"/>
                  </a:srgbClr>
                </a:solidFill>
                <a:effectLst/>
                <a:uLnTx/>
                <a:uFillTx/>
                <a:latin typeface="#9Slide07 HoneyCream" pitchFamily="2" charset="0"/>
                <a:cs typeface="+mj-cs"/>
              </a:rPr>
              <a:t> Non</a:t>
            </a:r>
          </a:p>
        </p:txBody>
      </p:sp>
      <p:pic>
        <p:nvPicPr>
          <p:cNvPr id="4" name="Picture 3">
            <a:extLst>
              <a:ext uri="{FF2B5EF4-FFF2-40B4-BE49-F238E27FC236}">
                <a16:creationId xmlns:a16="http://schemas.microsoft.com/office/drawing/2014/main" id="{7EF2A6FA-E402-144F-3295-4B34DB5BE2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058881" y="-10455098"/>
            <a:ext cx="901827" cy="1533572"/>
          </a:xfrm>
          <a:prstGeom prst="rect">
            <a:avLst/>
          </a:prstGeom>
        </p:spPr>
      </p:pic>
      <p:pic>
        <p:nvPicPr>
          <p:cNvPr id="5" name="Picture 4">
            <a:extLst>
              <a:ext uri="{FF2B5EF4-FFF2-40B4-BE49-F238E27FC236}">
                <a16:creationId xmlns:a16="http://schemas.microsoft.com/office/drawing/2014/main" id="{0B811B74-95D9-3F48-CF51-03F272535DF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534389" y="-10455098"/>
            <a:ext cx="901827" cy="1533572"/>
          </a:xfrm>
          <a:prstGeom prst="rect">
            <a:avLst/>
          </a:prstGeom>
        </p:spPr>
      </p:pic>
      <p:pic>
        <p:nvPicPr>
          <p:cNvPr id="7" name="Picture 6">
            <a:extLst>
              <a:ext uri="{FF2B5EF4-FFF2-40B4-BE49-F238E27FC236}">
                <a16:creationId xmlns:a16="http://schemas.microsoft.com/office/drawing/2014/main" id="{4E733573-54C4-0A01-1F42-1779359DBCF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599532" y="12522060"/>
            <a:ext cx="901827" cy="1533572"/>
          </a:xfrm>
          <a:prstGeom prst="rect">
            <a:avLst/>
          </a:prstGeom>
        </p:spPr>
      </p:pic>
      <p:pic>
        <p:nvPicPr>
          <p:cNvPr id="8" name="Picture 7">
            <a:extLst>
              <a:ext uri="{FF2B5EF4-FFF2-40B4-BE49-F238E27FC236}">
                <a16:creationId xmlns:a16="http://schemas.microsoft.com/office/drawing/2014/main" id="{92073669-50E0-D5DD-0E43-B719D8CDDB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451856" y="12522060"/>
            <a:ext cx="901827" cy="1533572"/>
          </a:xfrm>
          <a:prstGeom prst="rect">
            <a:avLst/>
          </a:prstGeom>
        </p:spPr>
      </p:pic>
      <p:sp>
        <p:nvSpPr>
          <p:cNvPr id="9" name="Title 1">
            <a:extLst>
              <a:ext uri="{FF2B5EF4-FFF2-40B4-BE49-F238E27FC236}">
                <a16:creationId xmlns:a16="http://schemas.microsoft.com/office/drawing/2014/main" id="{A72CFBB7-642E-A034-903C-3A5B39979D95}"/>
              </a:ext>
            </a:extLst>
          </p:cNvPr>
          <p:cNvSpPr txBox="1">
            <a:spLocks/>
          </p:cNvSpPr>
          <p:nvPr userDrawn="1"/>
        </p:nvSpPr>
        <p:spPr>
          <a:xfrm>
            <a:off x="8074631" y="-516469"/>
            <a:ext cx="1470742" cy="223739"/>
          </a:xfrm>
          <a:prstGeom prst="rect">
            <a:avLst/>
          </a:prstGeom>
        </p:spPr>
        <p:txBody>
          <a:bodyPr vert="horz" lIns="37718" tIns="18859" rIns="37718" bIns="1885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rPr>
              <a:t>By </a:t>
            </a:r>
            <a:r>
              <a:rPr kumimoji="0" lang="en-US" sz="66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cs typeface="+mj-cs"/>
              </a:rPr>
              <a:t>Khánh</a:t>
            </a:r>
            <a:r>
              <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rPr>
              <a:t> </a:t>
            </a:r>
            <a:r>
              <a:rPr kumimoji="0" lang="en-US" sz="66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cs typeface="+mj-cs"/>
              </a:rPr>
              <a:t>Huyền</a:t>
            </a:r>
            <a:endPar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endParaRPr>
          </a:p>
        </p:txBody>
      </p:sp>
      <p:sp>
        <p:nvSpPr>
          <p:cNvPr id="15" name="Title 1">
            <a:extLst>
              <a:ext uri="{FF2B5EF4-FFF2-40B4-BE49-F238E27FC236}">
                <a16:creationId xmlns:a16="http://schemas.microsoft.com/office/drawing/2014/main" id="{721713B3-E11E-95C3-2734-ED9523F889D6}"/>
              </a:ext>
            </a:extLst>
          </p:cNvPr>
          <p:cNvSpPr txBox="1">
            <a:spLocks/>
          </p:cNvSpPr>
          <p:nvPr userDrawn="1"/>
        </p:nvSpPr>
        <p:spPr>
          <a:xfrm>
            <a:off x="-145870" y="4818698"/>
            <a:ext cx="901827" cy="324803"/>
          </a:xfrm>
          <a:prstGeom prst="rect">
            <a:avLst/>
          </a:prstGeom>
        </p:spPr>
        <p:txBody>
          <a:bodyPr vert="horz" lIns="37718" tIns="18859" rIns="37718" bIns="1885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12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pic>
        <p:nvPicPr>
          <p:cNvPr id="16" name="Picture 15">
            <a:extLst>
              <a:ext uri="{FF2B5EF4-FFF2-40B4-BE49-F238E27FC236}">
                <a16:creationId xmlns:a16="http://schemas.microsoft.com/office/drawing/2014/main" id="{C29C82B3-E188-66FF-57FD-23A2C0D9B59B}"/>
              </a:ext>
            </a:extLst>
          </p:cNvPr>
          <p:cNvPicPr>
            <a:picLocks noChangeAspect="1"/>
          </p:cNvPicPr>
          <p:nvPr userDrawn="1"/>
        </p:nvPicPr>
        <p:blipFill>
          <a:blip r:embed="rId9"/>
          <a:stretch>
            <a:fillRect/>
          </a:stretch>
        </p:blipFill>
        <p:spPr>
          <a:xfrm>
            <a:off x="2434029" y="5869102"/>
            <a:ext cx="902820" cy="1096460"/>
          </a:xfrm>
          <a:prstGeom prst="rect">
            <a:avLst/>
          </a:prstGeom>
        </p:spPr>
      </p:pic>
      <p:pic>
        <p:nvPicPr>
          <p:cNvPr id="17" name="Picture 16">
            <a:extLst>
              <a:ext uri="{FF2B5EF4-FFF2-40B4-BE49-F238E27FC236}">
                <a16:creationId xmlns:a16="http://schemas.microsoft.com/office/drawing/2014/main" id="{9D8DF55E-AFE6-65FF-776B-10CFADE9BE06}"/>
              </a:ext>
            </a:extLst>
          </p:cNvPr>
          <p:cNvPicPr>
            <a:picLocks noChangeAspect="1"/>
          </p:cNvPicPr>
          <p:nvPr userDrawn="1"/>
        </p:nvPicPr>
        <p:blipFill>
          <a:blip r:embed="rId9"/>
          <a:stretch>
            <a:fillRect/>
          </a:stretch>
        </p:blipFill>
        <p:spPr>
          <a:xfrm>
            <a:off x="-1244430" y="455266"/>
            <a:ext cx="902820" cy="1096460"/>
          </a:xfrm>
          <a:prstGeom prst="rect">
            <a:avLst/>
          </a:prstGeom>
        </p:spPr>
      </p:pic>
    </p:spTree>
    <p:extLst>
      <p:ext uri="{BB962C8B-B14F-4D97-AF65-F5344CB8AC3E}">
        <p14:creationId xmlns:p14="http://schemas.microsoft.com/office/powerpoint/2010/main" val="338785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39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352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865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98"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03839" rtl="0" eaLnBrk="1" latinLnBrk="0" hangingPunct="1">
        <a:spcBef>
          <a:spcPct val="0"/>
        </a:spcBef>
        <a:buNone/>
        <a:defRPr sz="4349" kern="1200">
          <a:solidFill>
            <a:schemeClr val="tx1"/>
          </a:solidFill>
          <a:latin typeface="+mj-lt"/>
          <a:ea typeface="+mj-ea"/>
          <a:cs typeface="+mj-cs"/>
        </a:defRPr>
      </a:lvl1pPr>
    </p:titleStyle>
    <p:bodyStyle>
      <a:lvl1pPr marL="338941" indent="-338941" algn="l" defTabSz="903839" rtl="0" eaLnBrk="1" latinLnBrk="0" hangingPunct="1">
        <a:spcBef>
          <a:spcPct val="20000"/>
        </a:spcBef>
        <a:buFont typeface="Arial" pitchFamily="34" charset="0"/>
        <a:buChar char="•"/>
        <a:defRPr sz="3163" kern="1200">
          <a:solidFill>
            <a:schemeClr val="tx1"/>
          </a:solidFill>
          <a:latin typeface="+mn-lt"/>
          <a:ea typeface="+mn-ea"/>
          <a:cs typeface="+mn-cs"/>
        </a:defRPr>
      </a:lvl1pPr>
      <a:lvl2pPr marL="734370" indent="-282450" algn="l" defTabSz="903839" rtl="0" eaLnBrk="1" latinLnBrk="0" hangingPunct="1">
        <a:spcBef>
          <a:spcPct val="20000"/>
        </a:spcBef>
        <a:buFont typeface="Arial" pitchFamily="34" charset="0"/>
        <a:buChar char="–"/>
        <a:defRPr sz="2768" kern="1200">
          <a:solidFill>
            <a:schemeClr val="tx1"/>
          </a:solidFill>
          <a:latin typeface="+mn-lt"/>
          <a:ea typeface="+mn-ea"/>
          <a:cs typeface="+mn-cs"/>
        </a:defRPr>
      </a:lvl2pPr>
      <a:lvl3pPr marL="1129800" indent="-225959" algn="l" defTabSz="903839" rtl="0" eaLnBrk="1" latinLnBrk="0" hangingPunct="1">
        <a:spcBef>
          <a:spcPct val="20000"/>
        </a:spcBef>
        <a:buFont typeface="Arial" pitchFamily="34" charset="0"/>
        <a:buChar char="•"/>
        <a:defRPr sz="2372" kern="1200">
          <a:solidFill>
            <a:schemeClr val="tx1"/>
          </a:solidFill>
          <a:latin typeface="+mn-lt"/>
          <a:ea typeface="+mn-ea"/>
          <a:cs typeface="+mn-cs"/>
        </a:defRPr>
      </a:lvl3pPr>
      <a:lvl4pPr marL="158171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4pPr>
      <a:lvl5pPr marL="203363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5pPr>
      <a:lvl6pPr marL="248555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6pPr>
      <a:lvl7pPr marL="2937478"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7pPr>
      <a:lvl8pPr marL="3389397"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8pPr>
      <a:lvl9pPr marL="3841317"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9pPr>
    </p:bodyStyle>
    <p:otherStyle>
      <a:defPPr>
        <a:defRPr lang="en-US"/>
      </a:defPPr>
      <a:lvl1pPr marL="0" algn="l" defTabSz="903839" rtl="0" eaLnBrk="1" latinLnBrk="0" hangingPunct="1">
        <a:defRPr sz="1779" kern="1200">
          <a:solidFill>
            <a:schemeClr val="tx1"/>
          </a:solidFill>
          <a:latin typeface="+mn-lt"/>
          <a:ea typeface="+mn-ea"/>
          <a:cs typeface="+mn-cs"/>
        </a:defRPr>
      </a:lvl1pPr>
      <a:lvl2pPr marL="451920" algn="l" defTabSz="903839" rtl="0" eaLnBrk="1" latinLnBrk="0" hangingPunct="1">
        <a:defRPr sz="1779" kern="1200">
          <a:solidFill>
            <a:schemeClr val="tx1"/>
          </a:solidFill>
          <a:latin typeface="+mn-lt"/>
          <a:ea typeface="+mn-ea"/>
          <a:cs typeface="+mn-cs"/>
        </a:defRPr>
      </a:lvl2pPr>
      <a:lvl3pPr marL="903839" algn="l" defTabSz="903839" rtl="0" eaLnBrk="1" latinLnBrk="0" hangingPunct="1">
        <a:defRPr sz="1779" kern="1200">
          <a:solidFill>
            <a:schemeClr val="tx1"/>
          </a:solidFill>
          <a:latin typeface="+mn-lt"/>
          <a:ea typeface="+mn-ea"/>
          <a:cs typeface="+mn-cs"/>
        </a:defRPr>
      </a:lvl3pPr>
      <a:lvl4pPr marL="1355759" algn="l" defTabSz="903839" rtl="0" eaLnBrk="1" latinLnBrk="0" hangingPunct="1">
        <a:defRPr sz="1779" kern="1200">
          <a:solidFill>
            <a:schemeClr val="tx1"/>
          </a:solidFill>
          <a:latin typeface="+mn-lt"/>
          <a:ea typeface="+mn-ea"/>
          <a:cs typeface="+mn-cs"/>
        </a:defRPr>
      </a:lvl4pPr>
      <a:lvl5pPr marL="1807679" algn="l" defTabSz="903839" rtl="0" eaLnBrk="1" latinLnBrk="0" hangingPunct="1">
        <a:defRPr sz="1779" kern="1200">
          <a:solidFill>
            <a:schemeClr val="tx1"/>
          </a:solidFill>
          <a:latin typeface="+mn-lt"/>
          <a:ea typeface="+mn-ea"/>
          <a:cs typeface="+mn-cs"/>
        </a:defRPr>
      </a:lvl5pPr>
      <a:lvl6pPr marL="2259598" algn="l" defTabSz="903839" rtl="0" eaLnBrk="1" latinLnBrk="0" hangingPunct="1">
        <a:defRPr sz="1779" kern="1200">
          <a:solidFill>
            <a:schemeClr val="tx1"/>
          </a:solidFill>
          <a:latin typeface="+mn-lt"/>
          <a:ea typeface="+mn-ea"/>
          <a:cs typeface="+mn-cs"/>
        </a:defRPr>
      </a:lvl6pPr>
      <a:lvl7pPr marL="2711519" algn="l" defTabSz="903839" rtl="0" eaLnBrk="1" latinLnBrk="0" hangingPunct="1">
        <a:defRPr sz="1779" kern="1200">
          <a:solidFill>
            <a:schemeClr val="tx1"/>
          </a:solidFill>
          <a:latin typeface="+mn-lt"/>
          <a:ea typeface="+mn-ea"/>
          <a:cs typeface="+mn-cs"/>
        </a:defRPr>
      </a:lvl7pPr>
      <a:lvl8pPr marL="3163437" algn="l" defTabSz="903839" rtl="0" eaLnBrk="1" latinLnBrk="0" hangingPunct="1">
        <a:defRPr sz="1779" kern="1200">
          <a:solidFill>
            <a:schemeClr val="tx1"/>
          </a:solidFill>
          <a:latin typeface="+mn-lt"/>
          <a:ea typeface="+mn-ea"/>
          <a:cs typeface="+mn-cs"/>
        </a:defRPr>
      </a:lvl8pPr>
      <a:lvl9pPr marL="3615358" algn="l" defTabSz="903839" rtl="0" eaLnBrk="1" latinLnBrk="0" hangingPunct="1">
        <a:defRPr sz="17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5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831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思源黑体" panose="020B0500000000000000" pitchFamily="34" charset="-122"/>
          <a:ea typeface="思源黑体" panose="020B0500000000000000" pitchFamily="34"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思源黑体" panose="020B0500000000000000" pitchFamily="34" charset="-122"/>
          <a:ea typeface="思源黑体" panose="020B0500000000000000" pitchFamily="34"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panose="020B0500000000000000" pitchFamily="34" charset="-122"/>
          <a:ea typeface="思源黑体" panose="020B0500000000000000" pitchFamily="34"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panose="020B0500000000000000" pitchFamily="34" charset="-122"/>
          <a:ea typeface="思源黑体" panose="020B0500000000000000"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5.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598715" y="449037"/>
            <a:ext cx="7946571" cy="4245428"/>
          </a:xfrm>
          <a:custGeom>
            <a:avLst/>
            <a:gdLst>
              <a:gd name="connsiteX0" fmla="*/ 0 w 7946571"/>
              <a:gd name="connsiteY0" fmla="*/ 0 h 4245428"/>
              <a:gd name="connsiteX1" fmla="*/ 0 w 7946571"/>
              <a:gd name="connsiteY1" fmla="*/ 0 h 4245428"/>
              <a:gd name="connsiteX2" fmla="*/ 7946571 w 7946571"/>
              <a:gd name="connsiteY2" fmla="*/ 0 h 4245428"/>
              <a:gd name="connsiteX3" fmla="*/ 7946571 w 7946571"/>
              <a:gd name="connsiteY3" fmla="*/ 0 h 4245428"/>
              <a:gd name="connsiteX4" fmla="*/ 7946571 w 7946571"/>
              <a:gd name="connsiteY4" fmla="*/ 4245428 h 4245428"/>
              <a:gd name="connsiteX5" fmla="*/ 7946571 w 7946571"/>
              <a:gd name="connsiteY5" fmla="*/ 4245428 h 4245428"/>
              <a:gd name="connsiteX6" fmla="*/ 0 w 7946571"/>
              <a:gd name="connsiteY6" fmla="*/ 4245428 h 4245428"/>
              <a:gd name="connsiteX7" fmla="*/ 0 w 7946571"/>
              <a:gd name="connsiteY7" fmla="*/ 4245428 h 4245428"/>
              <a:gd name="connsiteX8" fmla="*/ 0 w 7946571"/>
              <a:gd name="connsiteY8" fmla="*/ 0 h 424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6571" h="4245428" fill="none" extrusionOk="0">
                <a:moveTo>
                  <a:pt x="0" y="0"/>
                </a:moveTo>
                <a:lnTo>
                  <a:pt x="0" y="0"/>
                </a:lnTo>
                <a:cubicBezTo>
                  <a:pt x="1181922" y="-126796"/>
                  <a:pt x="5055145" y="-73671"/>
                  <a:pt x="7946571" y="0"/>
                </a:cubicBezTo>
                <a:lnTo>
                  <a:pt x="7946571" y="0"/>
                </a:lnTo>
                <a:cubicBezTo>
                  <a:pt x="8072543" y="1180939"/>
                  <a:pt x="7810227" y="2419894"/>
                  <a:pt x="7946571" y="4245428"/>
                </a:cubicBezTo>
                <a:lnTo>
                  <a:pt x="7946571" y="4245428"/>
                </a:lnTo>
                <a:cubicBezTo>
                  <a:pt x="5448349" y="4220469"/>
                  <a:pt x="3907511" y="4318541"/>
                  <a:pt x="0" y="4245428"/>
                </a:cubicBezTo>
                <a:lnTo>
                  <a:pt x="0" y="4245428"/>
                </a:lnTo>
                <a:cubicBezTo>
                  <a:pt x="4539" y="3108532"/>
                  <a:pt x="65979" y="951001"/>
                  <a:pt x="0" y="0"/>
                </a:cubicBezTo>
                <a:close/>
              </a:path>
              <a:path w="7946571" h="4245428" stroke="0" extrusionOk="0">
                <a:moveTo>
                  <a:pt x="0" y="0"/>
                </a:moveTo>
                <a:lnTo>
                  <a:pt x="0" y="0"/>
                </a:lnTo>
                <a:cubicBezTo>
                  <a:pt x="1141930" y="-159798"/>
                  <a:pt x="5688269" y="169519"/>
                  <a:pt x="7946571" y="0"/>
                </a:cubicBezTo>
                <a:lnTo>
                  <a:pt x="7946571" y="0"/>
                </a:lnTo>
                <a:cubicBezTo>
                  <a:pt x="7998368" y="584338"/>
                  <a:pt x="7941729" y="3715102"/>
                  <a:pt x="7946571" y="4245428"/>
                </a:cubicBezTo>
                <a:lnTo>
                  <a:pt x="7946571" y="4245428"/>
                </a:lnTo>
                <a:cubicBezTo>
                  <a:pt x="4300047" y="4273924"/>
                  <a:pt x="1928098" y="4349852"/>
                  <a:pt x="0" y="4245428"/>
                </a:cubicBezTo>
                <a:lnTo>
                  <a:pt x="0" y="4245428"/>
                </a:lnTo>
                <a:cubicBezTo>
                  <a:pt x="-163603" y="2609272"/>
                  <a:pt x="76112" y="664034"/>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a typeface="思源黑体 CN Medium"/>
            </a:endParaRPr>
          </a:p>
        </p:txBody>
      </p:sp>
      <p:pic>
        <p:nvPicPr>
          <p:cNvPr id="5" name="Picture 4">
            <a:extLst>
              <a:ext uri="{FF2B5EF4-FFF2-40B4-BE49-F238E27FC236}">
                <a16:creationId xmlns:a16="http://schemas.microsoft.com/office/drawing/2014/main" id="{BED85A42-4BC2-4DDA-8F05-8DBC4C1DB2DA}"/>
              </a:ext>
            </a:extLst>
          </p:cNvPr>
          <p:cNvPicPr>
            <a:picLocks noChangeAspect="1"/>
          </p:cNvPicPr>
          <p:nvPr/>
        </p:nvPicPr>
        <p:blipFill>
          <a:blip r:embed="rId3"/>
          <a:stretch>
            <a:fillRect/>
          </a:stretch>
        </p:blipFill>
        <p:spPr>
          <a:xfrm>
            <a:off x="176529" y="16194"/>
            <a:ext cx="6084335" cy="2670279"/>
          </a:xfrm>
          <a:prstGeom prst="rect">
            <a:avLst/>
          </a:prstGeom>
        </p:spPr>
      </p:pic>
      <p:pic>
        <p:nvPicPr>
          <p:cNvPr id="9" name="Picture 8">
            <a:extLst>
              <a:ext uri="{FF2B5EF4-FFF2-40B4-BE49-F238E27FC236}">
                <a16:creationId xmlns:a16="http://schemas.microsoft.com/office/drawing/2014/main" id="{B114B50E-2757-4DE4-915F-BCCA0A245FDC}"/>
              </a:ext>
            </a:extLst>
          </p:cNvPr>
          <p:cNvPicPr>
            <a:picLocks noChangeAspect="1"/>
          </p:cNvPicPr>
          <p:nvPr/>
        </p:nvPicPr>
        <p:blipFill>
          <a:blip r:embed="rId4"/>
          <a:stretch>
            <a:fillRect/>
          </a:stretch>
        </p:blipFill>
        <p:spPr>
          <a:xfrm>
            <a:off x="1298854" y="1616532"/>
            <a:ext cx="8004742" cy="2139881"/>
          </a:xfrm>
          <a:prstGeom prst="rect">
            <a:avLst/>
          </a:prstGeom>
        </p:spPr>
      </p:pic>
    </p:spTree>
    <p:extLst>
      <p:ext uri="{BB962C8B-B14F-4D97-AF65-F5344CB8AC3E}">
        <p14:creationId xmlns:p14="http://schemas.microsoft.com/office/powerpoint/2010/main" val="128708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52526" y="57150"/>
            <a:ext cx="9029700" cy="495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B10CD7-9FD2-3D4B-393B-6827BE79BCCF}"/>
              </a:ext>
            </a:extLst>
          </p:cNvPr>
          <p:cNvSpPr/>
          <p:nvPr/>
        </p:nvSpPr>
        <p:spPr>
          <a:xfrm>
            <a:off x="262076" y="57150"/>
            <a:ext cx="8610600" cy="1311086"/>
          </a:xfrm>
          <a:prstGeom prst="rect">
            <a:avLst/>
          </a:prstGeom>
          <a:noFill/>
        </p:spPr>
        <p:txBody>
          <a:bodyPr wrap="square" lIns="18245" tIns="9123" rIns="18245" bIns="9123">
            <a:spAutoFit/>
          </a:bodyPr>
          <a:lstStyle/>
          <a:p>
            <a:pPr algn="just" defTabSz="182486"/>
            <a:r>
              <a:rPr lang="vi-VN" sz="2800" b="1" dirty="0">
                <a:solidFill>
                  <a:srgbClr val="C00000"/>
                </a:solidFill>
                <a:latin typeface="Cambria" panose="02040503050406030204" pitchFamily="18" charset="0"/>
                <a:ea typeface="Cambria" panose="02040503050406030204" pitchFamily="18" charset="0"/>
              </a:rPr>
              <a:t>2. Giới thiệu một câu chuyện dân gian về đời sống của người Việt cổ. Câu chuyện đó giúp em biết điều gì về đời sống của con người thời kì đó?</a:t>
            </a:r>
            <a:endParaRPr lang="en-US" sz="2800" b="1" dirty="0">
              <a:ln w="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p:cNvSpPr/>
          <p:nvPr/>
        </p:nvSpPr>
        <p:spPr>
          <a:xfrm>
            <a:off x="262076" y="1527199"/>
            <a:ext cx="8583227" cy="332398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        Câu chuyện dân gian mà em thấy tâm đắc nhất là câu chuyện về sự tích Chử Đồng Tử và Nàng công chúa Tiên Dung. Qua câu chuyện giúp ta nhận thấy rằng từ thời xa xưa dân Việt cổ ta đã mặc trang phục nam đóng khố, và người dân chủ yếu đi lại bằng thuyền bè, có nhiều lễ hội được diễn ra và được lưu giữ đến tận ngày nay.</a:t>
            </a:r>
            <a:endPar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92318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61950"/>
            <a:ext cx="9034229" cy="4178595"/>
          </a:xfrm>
          <a:prstGeom prst="rect">
            <a:avLst/>
          </a:prstGeom>
        </p:spPr>
      </p:pic>
    </p:spTree>
    <p:extLst>
      <p:ext uri="{BB962C8B-B14F-4D97-AF65-F5344CB8AC3E}">
        <p14:creationId xmlns:p14="http://schemas.microsoft.com/office/powerpoint/2010/main" val="379246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4D1E4CE5-71A6-421D-B2F8-938E5C3730EF}"/>
              </a:ext>
            </a:extLst>
          </p:cNvPr>
          <p:cNvSpPr/>
          <p:nvPr/>
        </p:nvSpPr>
        <p:spPr>
          <a:xfrm>
            <a:off x="292100" y="188525"/>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文本框 14">
            <a:extLst>
              <a:ext uri="{FF2B5EF4-FFF2-40B4-BE49-F238E27FC236}">
                <a16:creationId xmlns:a16="http://schemas.microsoft.com/office/drawing/2014/main" id="{73291CB4-C554-4444-AC45-AF1D5DA931C9}"/>
              </a:ext>
            </a:extLst>
          </p:cNvPr>
          <p:cNvSpPr txBox="1"/>
          <p:nvPr/>
        </p:nvSpPr>
        <p:spPr>
          <a:xfrm>
            <a:off x="533400" y="184271"/>
            <a:ext cx="7772400" cy="3939540"/>
          </a:xfrm>
          <a:prstGeom prst="rect">
            <a:avLst/>
          </a:prstGeom>
          <a:noFill/>
        </p:spPr>
        <p:txBody>
          <a:bodyPr wrap="square" rtlCol="0">
            <a:spAutoFit/>
          </a:bodyPr>
          <a:lstStyle/>
          <a:p>
            <a:pPr algn="just" defTabSz="182486"/>
            <a:r>
              <a:rPr lang="vi-VN" sz="5000" b="1" dirty="0">
                <a:solidFill>
                  <a:srgbClr val="C00000"/>
                </a:solidFill>
                <a:latin typeface="Cambria" panose="02040503050406030204" pitchFamily="18" charset="0"/>
                <a:ea typeface="Cambria" panose="02040503050406030204" pitchFamily="18" charset="0"/>
              </a:rPr>
              <a:t>Em hãy tìm hiểu và kể tên một số phong tục tập quán của người Việt cổ còn được lưu giữ đến ngày nay.</a:t>
            </a:r>
            <a:endParaRPr lang="en-US" sz="5000"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1" name="图片 13" descr="图片包含 游戏机, 花, 房间&#10;&#10;描述已自动生成">
            <a:extLst>
              <a:ext uri="{FF2B5EF4-FFF2-40B4-BE49-F238E27FC236}">
                <a16:creationId xmlns:a16="http://schemas.microsoft.com/office/drawing/2014/main" id="{BEF4360D-6B82-46E2-8F18-0040ECA8EC6F}"/>
              </a:ext>
            </a:extLst>
          </p:cNvPr>
          <p:cNvPicPr>
            <a:picLocks noChangeAspect="1"/>
          </p:cNvPicPr>
          <p:nvPr/>
        </p:nvPicPr>
        <p:blipFill rotWithShape="1">
          <a:blip r:embed="rId3">
            <a:extLst>
              <a:ext uri="{28A0092B-C50C-407E-A947-70E740481C1C}">
                <a14:useLocalDpi xmlns:a14="http://schemas.microsoft.com/office/drawing/2010/main" val="0"/>
              </a:ext>
            </a:extLst>
          </a:blip>
          <a:srcRect t="34709"/>
          <a:stretch/>
        </p:blipFill>
        <p:spPr>
          <a:xfrm>
            <a:off x="-6658" y="2665459"/>
            <a:ext cx="9144000" cy="3641271"/>
          </a:xfrm>
          <a:prstGeom prst="rect">
            <a:avLst/>
          </a:prstGeom>
          <a:ln>
            <a:noFill/>
          </a:ln>
        </p:spPr>
      </p:pic>
    </p:spTree>
    <p:extLst>
      <p:ext uri="{BB962C8B-B14F-4D97-AF65-F5344CB8AC3E}">
        <p14:creationId xmlns:p14="http://schemas.microsoft.com/office/powerpoint/2010/main" val="274101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5F2299-9832-9FF2-6236-339409150C1F}"/>
              </a:ext>
            </a:extLst>
          </p:cNvPr>
          <p:cNvSpPr txBox="1"/>
          <p:nvPr/>
        </p:nvSpPr>
        <p:spPr>
          <a:xfrm>
            <a:off x="444910" y="0"/>
            <a:ext cx="8534400" cy="4708981"/>
          </a:xfrm>
          <a:prstGeom prst="rect">
            <a:avLst/>
          </a:prstGeom>
          <a:noFill/>
        </p:spPr>
        <p:txBody>
          <a:bodyPr wrap="square">
            <a:spAutoFit/>
          </a:bodyPr>
          <a:lstStyle/>
          <a:p>
            <a:pPr marL="0" marR="0" lvl="0" indent="0" algn="ctr" defTabSz="18248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 VỞ</a:t>
            </a:r>
          </a:p>
          <a:p>
            <a:pPr defTabSz="182486"/>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3. </a:t>
            </a:r>
            <a:r>
              <a:rPr lang="en-US" sz="28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G</a:t>
            </a:r>
            <a:r>
              <a:rPr lang="vi-VN" sz="28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iữ gìn và phát huy giá trị sông Hồng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p>
          <a:p>
            <a:pPr algn="just" defTabSz="182486"/>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600" dirty="0" err="1">
                <a:effectLst/>
                <a:latin typeface="Times New Roman" panose="02020603050405020304" pitchFamily="18" charset="0"/>
                <a:ea typeface="Times New Roman" panose="02020603050405020304" pitchFamily="18" charset="0"/>
              </a:rPr>
              <a:t>Khai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thác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hợp</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lý</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bảo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vệ</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môi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trường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tuyên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truyền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mọi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chung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tay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bảo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vệ</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nguồn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nước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Hồng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a:t>
            </a:r>
            <a:r>
              <a:rPr lang="en-US" sz="3600" dirty="0" err="1">
                <a:solidFill>
                  <a:srgbClr val="000000"/>
                </a:solidFill>
                <a:effectLst/>
                <a:latin typeface="Times New Roman" panose="02020603050405020304" pitchFamily="18" charset="0"/>
                <a:ea typeface="Times New Roman" panose="02020603050405020304" pitchFamily="18" charset="0"/>
              </a:rPr>
              <a:t>uyên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truyền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dân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xả</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rác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xuống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sông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xử</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lí</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nghiêm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hoạt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động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khai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thác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sỏi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trái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phép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quy</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hoạch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gian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cảnh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quan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hai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bờ</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sông</a:t>
            </a:r>
            <a:r>
              <a:rPr lang="en-US" sz="3600" dirty="0">
                <a:effectLst/>
                <a:latin typeface="Times New Roman" panose="02020603050405020304" pitchFamily="18" charset="0"/>
                <a:ea typeface="Times New Roman" panose="02020603050405020304" pitchFamily="18" charset="0"/>
              </a:rPr>
              <a:t>, …</a:t>
            </a:r>
          </a:p>
          <a:p>
            <a:pPr marL="0" marR="0" lvl="0" indent="0" algn="l" defTabSz="18248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48103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9" y="464699"/>
            <a:ext cx="9103311" cy="4214101"/>
          </a:xfrm>
          <a:prstGeom prst="rect">
            <a:avLst/>
          </a:prstGeom>
        </p:spPr>
      </p:pic>
    </p:spTree>
    <p:extLst>
      <p:ext uri="{BB962C8B-B14F-4D97-AF65-F5344CB8AC3E}">
        <p14:creationId xmlns:p14="http://schemas.microsoft.com/office/powerpoint/2010/main" val="272030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84" y="361950"/>
            <a:ext cx="9015417" cy="4336509"/>
          </a:xfrm>
          <a:prstGeom prst="rect">
            <a:avLst/>
          </a:prstGeom>
        </p:spPr>
      </p:pic>
    </p:spTree>
    <p:extLst>
      <p:ext uri="{BB962C8B-B14F-4D97-AF65-F5344CB8AC3E}">
        <p14:creationId xmlns:p14="http://schemas.microsoft.com/office/powerpoint/2010/main" val="18463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7" name="Picture 6">
            <a:extLst>
              <a:ext uri="{FF2B5EF4-FFF2-40B4-BE49-F238E27FC236}">
                <a16:creationId xmlns:a16="http://schemas.microsoft.com/office/drawing/2014/main" id="{11EB3838-274C-45BB-A2C9-54E3002D978E}"/>
              </a:ext>
            </a:extLst>
          </p:cNvPr>
          <p:cNvPicPr>
            <a:picLocks noChangeAspect="1"/>
          </p:cNvPicPr>
          <p:nvPr/>
        </p:nvPicPr>
        <p:blipFill>
          <a:blip r:embed="rId5"/>
          <a:stretch>
            <a:fillRect/>
          </a:stretch>
        </p:blipFill>
        <p:spPr>
          <a:xfrm>
            <a:off x="0" y="64243"/>
            <a:ext cx="9144000" cy="3859554"/>
          </a:xfrm>
          <a:prstGeom prst="rect">
            <a:avLst/>
          </a:prstGeom>
        </p:spPr>
      </p:pic>
    </p:spTree>
    <p:extLst>
      <p:ext uri="{BB962C8B-B14F-4D97-AF65-F5344CB8AC3E}">
        <p14:creationId xmlns:p14="http://schemas.microsoft.com/office/powerpoint/2010/main" val="2065844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52400" y="65103"/>
            <a:ext cx="8839200" cy="48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878124-69E4-E4D9-F29B-93943DE23AD3}"/>
              </a:ext>
            </a:extLst>
          </p:cNvPr>
          <p:cNvSpPr/>
          <p:nvPr/>
        </p:nvSpPr>
        <p:spPr>
          <a:xfrm>
            <a:off x="219074" y="3432407"/>
            <a:ext cx="8705851" cy="1403419"/>
          </a:xfrm>
          <a:prstGeom prst="rect">
            <a:avLst/>
          </a:prstGeom>
        </p:spPr>
        <p:style>
          <a:lnRef idx="2">
            <a:schemeClr val="accent5"/>
          </a:lnRef>
          <a:fillRef idx="1">
            <a:schemeClr val="lt1"/>
          </a:fillRef>
          <a:effectRef idx="0">
            <a:schemeClr val="accent5"/>
          </a:effectRef>
          <a:fontRef idx="minor">
            <a:schemeClr val="dk1"/>
          </a:fontRef>
        </p:style>
        <p:txBody>
          <a:bodyPr wrap="square" lIns="18245" tIns="9123" rIns="18245" bIns="9123">
            <a:spAutoFit/>
          </a:bodyPr>
          <a:lstStyle/>
          <a:p>
            <a:pPr algn="ctr" defTabSz="182486"/>
            <a:r>
              <a:rPr lang="vi-VN" sz="30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Đọc thông tin và quan sát các hình 5,6 em hãy đề xuất một số biện pháp để góp phần giữ gìn và phát huy giá trị sông Hồng.</a:t>
            </a:r>
            <a:endParaRPr lang="en-US" sz="3000" b="1" dirty="0">
              <a:ln w="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3E43DDB6-7F06-40CF-804A-E49B33560FE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b="11206"/>
          <a:stretch/>
        </p:blipFill>
        <p:spPr>
          <a:xfrm>
            <a:off x="533400" y="0"/>
            <a:ext cx="7364867"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EE03C524-A5F0-40F3-A73A-A9D28E12CE54}"/>
              </a:ext>
            </a:extLst>
          </p:cNvPr>
          <p:cNvSpPr txBox="1"/>
          <p:nvPr/>
        </p:nvSpPr>
        <p:spPr>
          <a:xfrm>
            <a:off x="533400" y="2668691"/>
            <a:ext cx="3886200" cy="769441"/>
          </a:xfrm>
          <a:prstGeom prst="rect">
            <a:avLst/>
          </a:prstGeom>
          <a:noFill/>
        </p:spPr>
        <p:txBody>
          <a:bodyPr wrap="square" rtlCol="0">
            <a:spAutoFit/>
          </a:bodyPr>
          <a:lstStyle/>
          <a:p>
            <a:pPr algn="ctr"/>
            <a:r>
              <a:rPr lang="vi-VN" sz="2200" b="1" dirty="0">
                <a:solidFill>
                  <a:srgbClr val="002060"/>
                </a:solidFill>
                <a:latin typeface="Cambria" panose="02040503050406030204" pitchFamily="18" charset="0"/>
                <a:ea typeface="Cambria" panose="02040503050406030204" pitchFamily="18" charset="0"/>
              </a:rPr>
              <a:t>Hình 5. Cánh đồng lúa </a:t>
            </a:r>
          </a:p>
          <a:p>
            <a:pPr algn="ctr"/>
            <a:r>
              <a:rPr lang="vi-VN" sz="2200" b="1" dirty="0">
                <a:solidFill>
                  <a:srgbClr val="002060"/>
                </a:solidFill>
                <a:latin typeface="Cambria" panose="02040503050406030204" pitchFamily="18" charset="0"/>
                <a:ea typeface="Cambria" panose="02040503050406030204" pitchFamily="18" charset="0"/>
              </a:rPr>
              <a:t>(tỉnh Thái Bình)</a:t>
            </a:r>
            <a:endParaRPr lang="en-SG" sz="22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D9EFFF1-19FE-438E-B26A-CC57F1ADD46A}"/>
              </a:ext>
            </a:extLst>
          </p:cNvPr>
          <p:cNvSpPr txBox="1"/>
          <p:nvPr/>
        </p:nvSpPr>
        <p:spPr>
          <a:xfrm>
            <a:off x="4114800" y="2644540"/>
            <a:ext cx="4153981" cy="769441"/>
          </a:xfrm>
          <a:prstGeom prst="rect">
            <a:avLst/>
          </a:prstGeom>
          <a:noFill/>
        </p:spPr>
        <p:txBody>
          <a:bodyPr wrap="square" rtlCol="0">
            <a:spAutoFit/>
          </a:bodyPr>
          <a:lstStyle/>
          <a:p>
            <a:pPr algn="ctr"/>
            <a:r>
              <a:rPr lang="vi-VN" sz="2200" b="1" dirty="0">
                <a:solidFill>
                  <a:srgbClr val="002060"/>
                </a:solidFill>
                <a:latin typeface="Cambria" panose="02040503050406030204" pitchFamily="18" charset="0"/>
                <a:ea typeface="Cambria" panose="02040503050406030204" pitchFamily="18" charset="0"/>
              </a:rPr>
              <a:t>Hình 6. Du lịch trên </a:t>
            </a:r>
          </a:p>
          <a:p>
            <a:pPr algn="ctr"/>
            <a:r>
              <a:rPr lang="vi-VN" sz="2200" b="1" dirty="0">
                <a:solidFill>
                  <a:srgbClr val="002060"/>
                </a:solidFill>
                <a:latin typeface="Cambria" panose="02040503050406030204" pitchFamily="18" charset="0"/>
                <a:ea typeface="Cambria" panose="02040503050406030204" pitchFamily="18" charset="0"/>
              </a:rPr>
              <a:t>sông Hồng (thành phố Hà Nội)</a:t>
            </a:r>
            <a:endParaRPr lang="en-SG" sz="2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338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304800" y="285750"/>
            <a:ext cx="8534400" cy="457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B5878124-69E4-E4D9-F29B-93943DE23AD3}"/>
              </a:ext>
            </a:extLst>
          </p:cNvPr>
          <p:cNvSpPr/>
          <p:nvPr/>
        </p:nvSpPr>
        <p:spPr>
          <a:xfrm>
            <a:off x="990600" y="140077"/>
            <a:ext cx="7276450" cy="1003309"/>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2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Một số biện pháp để góp phần </a:t>
            </a:r>
          </a:p>
          <a:p>
            <a:pPr algn="ctr" defTabSz="182486"/>
            <a:r>
              <a:rPr lang="vi-VN" sz="32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giữ gìn và phát huy giá trị sông Hồng</a:t>
            </a:r>
            <a:endParaRPr lang="en-US" sz="3200" b="1" dirty="0">
              <a:ln w="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2081B59-36D1-46DA-B9CD-B159B5591F6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383924" y="3386605"/>
            <a:ext cx="3825467" cy="1800286"/>
          </a:xfrm>
          <a:prstGeom prst="rect">
            <a:avLst/>
          </a:prstGeom>
        </p:spPr>
      </p:pic>
      <p:sp>
        <p:nvSpPr>
          <p:cNvPr id="7" name="TextBox 6">
            <a:extLst>
              <a:ext uri="{FF2B5EF4-FFF2-40B4-BE49-F238E27FC236}">
                <a16:creationId xmlns:a16="http://schemas.microsoft.com/office/drawing/2014/main" id="{13DF7D8C-5040-468F-8ED7-0A6E419D6B15}"/>
              </a:ext>
            </a:extLst>
          </p:cNvPr>
          <p:cNvSpPr txBox="1"/>
          <p:nvPr/>
        </p:nvSpPr>
        <p:spPr>
          <a:xfrm>
            <a:off x="1479437" y="1392163"/>
            <a:ext cx="3581400" cy="630942"/>
          </a:xfrm>
          <a:custGeom>
            <a:avLst/>
            <a:gdLst>
              <a:gd name="connsiteX0" fmla="*/ 0 w 3581400"/>
              <a:gd name="connsiteY0" fmla="*/ 0 h 630942"/>
              <a:gd name="connsiteX1" fmla="*/ 596900 w 3581400"/>
              <a:gd name="connsiteY1" fmla="*/ 0 h 630942"/>
              <a:gd name="connsiteX2" fmla="*/ 1122172 w 3581400"/>
              <a:gd name="connsiteY2" fmla="*/ 0 h 630942"/>
              <a:gd name="connsiteX3" fmla="*/ 1611630 w 3581400"/>
              <a:gd name="connsiteY3" fmla="*/ 0 h 630942"/>
              <a:gd name="connsiteX4" fmla="*/ 2101088 w 3581400"/>
              <a:gd name="connsiteY4" fmla="*/ 0 h 630942"/>
              <a:gd name="connsiteX5" fmla="*/ 2662174 w 3581400"/>
              <a:gd name="connsiteY5" fmla="*/ 0 h 630942"/>
              <a:gd name="connsiteX6" fmla="*/ 3581400 w 3581400"/>
              <a:gd name="connsiteY6" fmla="*/ 0 h 630942"/>
              <a:gd name="connsiteX7" fmla="*/ 3581400 w 3581400"/>
              <a:gd name="connsiteY7" fmla="*/ 302852 h 630942"/>
              <a:gd name="connsiteX8" fmla="*/ 3581400 w 3581400"/>
              <a:gd name="connsiteY8" fmla="*/ 630942 h 630942"/>
              <a:gd name="connsiteX9" fmla="*/ 3091942 w 3581400"/>
              <a:gd name="connsiteY9" fmla="*/ 630942 h 630942"/>
              <a:gd name="connsiteX10" fmla="*/ 2459228 w 3581400"/>
              <a:gd name="connsiteY10" fmla="*/ 630942 h 630942"/>
              <a:gd name="connsiteX11" fmla="*/ 1862328 w 3581400"/>
              <a:gd name="connsiteY11" fmla="*/ 630942 h 630942"/>
              <a:gd name="connsiteX12" fmla="*/ 1265428 w 3581400"/>
              <a:gd name="connsiteY12" fmla="*/ 630942 h 630942"/>
              <a:gd name="connsiteX13" fmla="*/ 740156 w 3581400"/>
              <a:gd name="connsiteY13" fmla="*/ 630942 h 630942"/>
              <a:gd name="connsiteX14" fmla="*/ 0 w 3581400"/>
              <a:gd name="connsiteY14" fmla="*/ 630942 h 630942"/>
              <a:gd name="connsiteX15" fmla="*/ 0 w 3581400"/>
              <a:gd name="connsiteY15" fmla="*/ 334399 h 630942"/>
              <a:gd name="connsiteX16" fmla="*/ 0 w 3581400"/>
              <a:gd name="connsiteY16"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1400" h="630942" fill="none" extrusionOk="0">
                <a:moveTo>
                  <a:pt x="0" y="0"/>
                </a:moveTo>
                <a:cubicBezTo>
                  <a:pt x="245175" y="-57607"/>
                  <a:pt x="339023" y="35236"/>
                  <a:pt x="596900" y="0"/>
                </a:cubicBezTo>
                <a:cubicBezTo>
                  <a:pt x="854777" y="-35236"/>
                  <a:pt x="998681" y="12625"/>
                  <a:pt x="1122172" y="0"/>
                </a:cubicBezTo>
                <a:cubicBezTo>
                  <a:pt x="1245663" y="-12625"/>
                  <a:pt x="1493796" y="11629"/>
                  <a:pt x="1611630" y="0"/>
                </a:cubicBezTo>
                <a:cubicBezTo>
                  <a:pt x="1729464" y="-11629"/>
                  <a:pt x="1866695" y="30515"/>
                  <a:pt x="2101088" y="0"/>
                </a:cubicBezTo>
                <a:cubicBezTo>
                  <a:pt x="2335481" y="-30515"/>
                  <a:pt x="2461041" y="16022"/>
                  <a:pt x="2662174" y="0"/>
                </a:cubicBezTo>
                <a:cubicBezTo>
                  <a:pt x="2863307" y="-16022"/>
                  <a:pt x="3354570" y="30866"/>
                  <a:pt x="3581400" y="0"/>
                </a:cubicBezTo>
                <a:cubicBezTo>
                  <a:pt x="3595982" y="149081"/>
                  <a:pt x="3547690" y="242105"/>
                  <a:pt x="3581400" y="302852"/>
                </a:cubicBezTo>
                <a:cubicBezTo>
                  <a:pt x="3615110" y="363599"/>
                  <a:pt x="3544694" y="493252"/>
                  <a:pt x="3581400" y="630942"/>
                </a:cubicBezTo>
                <a:cubicBezTo>
                  <a:pt x="3435621" y="677785"/>
                  <a:pt x="3235543" y="618096"/>
                  <a:pt x="3091942" y="630942"/>
                </a:cubicBezTo>
                <a:cubicBezTo>
                  <a:pt x="2948341" y="643788"/>
                  <a:pt x="2704619" y="605210"/>
                  <a:pt x="2459228" y="630942"/>
                </a:cubicBezTo>
                <a:cubicBezTo>
                  <a:pt x="2213837" y="656674"/>
                  <a:pt x="2119865" y="560997"/>
                  <a:pt x="1862328" y="630942"/>
                </a:cubicBezTo>
                <a:cubicBezTo>
                  <a:pt x="1604791" y="700887"/>
                  <a:pt x="1458948" y="581685"/>
                  <a:pt x="1265428" y="630942"/>
                </a:cubicBezTo>
                <a:cubicBezTo>
                  <a:pt x="1071908" y="680199"/>
                  <a:pt x="850358" y="579658"/>
                  <a:pt x="740156" y="630942"/>
                </a:cubicBezTo>
                <a:cubicBezTo>
                  <a:pt x="629954" y="682226"/>
                  <a:pt x="330519" y="554570"/>
                  <a:pt x="0" y="630942"/>
                </a:cubicBezTo>
                <a:cubicBezTo>
                  <a:pt x="-30806" y="530107"/>
                  <a:pt x="8787" y="478582"/>
                  <a:pt x="0" y="334399"/>
                </a:cubicBezTo>
                <a:cubicBezTo>
                  <a:pt x="-8787" y="190216"/>
                  <a:pt x="38596" y="92007"/>
                  <a:pt x="0" y="0"/>
                </a:cubicBezTo>
                <a:close/>
              </a:path>
              <a:path w="3581400" h="630942" stroke="0" extrusionOk="0">
                <a:moveTo>
                  <a:pt x="0" y="0"/>
                </a:moveTo>
                <a:cubicBezTo>
                  <a:pt x="280483" y="-11804"/>
                  <a:pt x="413227" y="3041"/>
                  <a:pt x="632714" y="0"/>
                </a:cubicBezTo>
                <a:cubicBezTo>
                  <a:pt x="852201" y="-3041"/>
                  <a:pt x="1048155" y="59639"/>
                  <a:pt x="1229614" y="0"/>
                </a:cubicBezTo>
                <a:cubicBezTo>
                  <a:pt x="1411073" y="-59639"/>
                  <a:pt x="1611648" y="65818"/>
                  <a:pt x="1790700" y="0"/>
                </a:cubicBezTo>
                <a:cubicBezTo>
                  <a:pt x="1969752" y="-65818"/>
                  <a:pt x="2117288" y="26939"/>
                  <a:pt x="2423414" y="0"/>
                </a:cubicBezTo>
                <a:cubicBezTo>
                  <a:pt x="2729540" y="-26939"/>
                  <a:pt x="2750614" y="31206"/>
                  <a:pt x="3056128" y="0"/>
                </a:cubicBezTo>
                <a:cubicBezTo>
                  <a:pt x="3361642" y="-31206"/>
                  <a:pt x="3456004" y="31718"/>
                  <a:pt x="3581400" y="0"/>
                </a:cubicBezTo>
                <a:cubicBezTo>
                  <a:pt x="3599708" y="120550"/>
                  <a:pt x="3553779" y="239702"/>
                  <a:pt x="3581400" y="315471"/>
                </a:cubicBezTo>
                <a:cubicBezTo>
                  <a:pt x="3609021" y="391240"/>
                  <a:pt x="3580137" y="523472"/>
                  <a:pt x="3581400" y="630942"/>
                </a:cubicBezTo>
                <a:cubicBezTo>
                  <a:pt x="3370801" y="671228"/>
                  <a:pt x="3164896" y="618277"/>
                  <a:pt x="2948686" y="630942"/>
                </a:cubicBezTo>
                <a:cubicBezTo>
                  <a:pt x="2732476" y="643607"/>
                  <a:pt x="2500432" y="619004"/>
                  <a:pt x="2315972" y="630942"/>
                </a:cubicBezTo>
                <a:cubicBezTo>
                  <a:pt x="2131512" y="642880"/>
                  <a:pt x="1964806" y="579435"/>
                  <a:pt x="1826514" y="630942"/>
                </a:cubicBezTo>
                <a:cubicBezTo>
                  <a:pt x="1688222" y="682449"/>
                  <a:pt x="1490469" y="622916"/>
                  <a:pt x="1193800" y="630942"/>
                </a:cubicBezTo>
                <a:cubicBezTo>
                  <a:pt x="897131" y="638968"/>
                  <a:pt x="785718" y="590011"/>
                  <a:pt x="668528" y="630942"/>
                </a:cubicBezTo>
                <a:cubicBezTo>
                  <a:pt x="551338" y="671873"/>
                  <a:pt x="189676" y="598546"/>
                  <a:pt x="0" y="630942"/>
                </a:cubicBezTo>
                <a:cubicBezTo>
                  <a:pt x="-27456" y="507558"/>
                  <a:pt x="1579" y="383896"/>
                  <a:pt x="0" y="315471"/>
                </a:cubicBezTo>
                <a:cubicBezTo>
                  <a:pt x="-1579" y="247046"/>
                  <a:pt x="9015" y="117336"/>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just"/>
            <a:r>
              <a:rPr lang="vi-VN" sz="3500" b="1" dirty="0">
                <a:latin typeface="Cambria" panose="02040503050406030204" pitchFamily="18" charset="0"/>
                <a:ea typeface="Cambria" panose="02040503050406030204" pitchFamily="18" charset="0"/>
                <a:cs typeface="Times New Roman" pitchFamily="18" charset="0"/>
              </a:rPr>
              <a:t>Khai thác hợp lí</a:t>
            </a:r>
          </a:p>
        </p:txBody>
      </p:sp>
      <p:sp>
        <p:nvSpPr>
          <p:cNvPr id="8" name="TextBox 7">
            <a:extLst>
              <a:ext uri="{FF2B5EF4-FFF2-40B4-BE49-F238E27FC236}">
                <a16:creationId xmlns:a16="http://schemas.microsoft.com/office/drawing/2014/main" id="{8BC52703-2B4C-4DC5-A920-2EDC3C103449}"/>
              </a:ext>
            </a:extLst>
          </p:cNvPr>
          <p:cNvSpPr txBox="1"/>
          <p:nvPr/>
        </p:nvSpPr>
        <p:spPr>
          <a:xfrm>
            <a:off x="1156350" y="2285439"/>
            <a:ext cx="4227574" cy="630942"/>
          </a:xfrm>
          <a:custGeom>
            <a:avLst/>
            <a:gdLst>
              <a:gd name="connsiteX0" fmla="*/ 0 w 4227574"/>
              <a:gd name="connsiteY0" fmla="*/ 0 h 630942"/>
              <a:gd name="connsiteX1" fmla="*/ 528447 w 4227574"/>
              <a:gd name="connsiteY1" fmla="*/ 0 h 630942"/>
              <a:gd name="connsiteX2" fmla="*/ 1014618 w 4227574"/>
              <a:gd name="connsiteY2" fmla="*/ 0 h 630942"/>
              <a:gd name="connsiteX3" fmla="*/ 1585340 w 4227574"/>
              <a:gd name="connsiteY3" fmla="*/ 0 h 630942"/>
              <a:gd name="connsiteX4" fmla="*/ 2029236 w 4227574"/>
              <a:gd name="connsiteY4" fmla="*/ 0 h 630942"/>
              <a:gd name="connsiteX5" fmla="*/ 2557682 w 4227574"/>
              <a:gd name="connsiteY5" fmla="*/ 0 h 630942"/>
              <a:gd name="connsiteX6" fmla="*/ 3086129 w 4227574"/>
              <a:gd name="connsiteY6" fmla="*/ 0 h 630942"/>
              <a:gd name="connsiteX7" fmla="*/ 3572300 w 4227574"/>
              <a:gd name="connsiteY7" fmla="*/ 0 h 630942"/>
              <a:gd name="connsiteX8" fmla="*/ 4227574 w 4227574"/>
              <a:gd name="connsiteY8" fmla="*/ 0 h 630942"/>
              <a:gd name="connsiteX9" fmla="*/ 4227574 w 4227574"/>
              <a:gd name="connsiteY9" fmla="*/ 309162 h 630942"/>
              <a:gd name="connsiteX10" fmla="*/ 4227574 w 4227574"/>
              <a:gd name="connsiteY10" fmla="*/ 630942 h 630942"/>
              <a:gd name="connsiteX11" fmla="*/ 3699127 w 4227574"/>
              <a:gd name="connsiteY11" fmla="*/ 630942 h 630942"/>
              <a:gd name="connsiteX12" fmla="*/ 3297508 w 4227574"/>
              <a:gd name="connsiteY12" fmla="*/ 630942 h 630942"/>
              <a:gd name="connsiteX13" fmla="*/ 2853612 w 4227574"/>
              <a:gd name="connsiteY13" fmla="*/ 630942 h 630942"/>
              <a:gd name="connsiteX14" fmla="*/ 2325166 w 4227574"/>
              <a:gd name="connsiteY14" fmla="*/ 630942 h 630942"/>
              <a:gd name="connsiteX15" fmla="*/ 1712167 w 4227574"/>
              <a:gd name="connsiteY15" fmla="*/ 630942 h 630942"/>
              <a:gd name="connsiteX16" fmla="*/ 1141445 w 4227574"/>
              <a:gd name="connsiteY16" fmla="*/ 630942 h 630942"/>
              <a:gd name="connsiteX17" fmla="*/ 739825 w 4227574"/>
              <a:gd name="connsiteY17" fmla="*/ 630942 h 630942"/>
              <a:gd name="connsiteX18" fmla="*/ 0 w 4227574"/>
              <a:gd name="connsiteY18" fmla="*/ 630942 h 630942"/>
              <a:gd name="connsiteX19" fmla="*/ 0 w 4227574"/>
              <a:gd name="connsiteY19" fmla="*/ 315471 h 630942"/>
              <a:gd name="connsiteX20" fmla="*/ 0 w 4227574"/>
              <a:gd name="connsiteY20"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7574" h="630942" fill="none" extrusionOk="0">
                <a:moveTo>
                  <a:pt x="0" y="0"/>
                </a:moveTo>
                <a:cubicBezTo>
                  <a:pt x="124387" y="-55761"/>
                  <a:pt x="381820" y="47493"/>
                  <a:pt x="528447" y="0"/>
                </a:cubicBezTo>
                <a:cubicBezTo>
                  <a:pt x="675074" y="-47493"/>
                  <a:pt x="886041" y="17209"/>
                  <a:pt x="1014618" y="0"/>
                </a:cubicBezTo>
                <a:cubicBezTo>
                  <a:pt x="1143195" y="-17209"/>
                  <a:pt x="1420353" y="66967"/>
                  <a:pt x="1585340" y="0"/>
                </a:cubicBezTo>
                <a:cubicBezTo>
                  <a:pt x="1750327" y="-66967"/>
                  <a:pt x="1886862" y="21899"/>
                  <a:pt x="2029236" y="0"/>
                </a:cubicBezTo>
                <a:cubicBezTo>
                  <a:pt x="2171610" y="-21899"/>
                  <a:pt x="2417824" y="23133"/>
                  <a:pt x="2557682" y="0"/>
                </a:cubicBezTo>
                <a:cubicBezTo>
                  <a:pt x="2697540" y="-23133"/>
                  <a:pt x="2944044" y="5490"/>
                  <a:pt x="3086129" y="0"/>
                </a:cubicBezTo>
                <a:cubicBezTo>
                  <a:pt x="3228214" y="-5490"/>
                  <a:pt x="3420225" y="32473"/>
                  <a:pt x="3572300" y="0"/>
                </a:cubicBezTo>
                <a:cubicBezTo>
                  <a:pt x="3724375" y="-32473"/>
                  <a:pt x="3979764" y="60214"/>
                  <a:pt x="4227574" y="0"/>
                </a:cubicBezTo>
                <a:cubicBezTo>
                  <a:pt x="4264120" y="146689"/>
                  <a:pt x="4221613" y="213158"/>
                  <a:pt x="4227574" y="309162"/>
                </a:cubicBezTo>
                <a:cubicBezTo>
                  <a:pt x="4233535" y="405166"/>
                  <a:pt x="4218951" y="553557"/>
                  <a:pt x="4227574" y="630942"/>
                </a:cubicBezTo>
                <a:cubicBezTo>
                  <a:pt x="4106783" y="678598"/>
                  <a:pt x="3841226" y="571852"/>
                  <a:pt x="3699127" y="630942"/>
                </a:cubicBezTo>
                <a:cubicBezTo>
                  <a:pt x="3557028" y="690032"/>
                  <a:pt x="3451190" y="586380"/>
                  <a:pt x="3297508" y="630942"/>
                </a:cubicBezTo>
                <a:cubicBezTo>
                  <a:pt x="3143826" y="675504"/>
                  <a:pt x="3073254" y="589388"/>
                  <a:pt x="2853612" y="630942"/>
                </a:cubicBezTo>
                <a:cubicBezTo>
                  <a:pt x="2633970" y="672496"/>
                  <a:pt x="2497669" y="567720"/>
                  <a:pt x="2325166" y="630942"/>
                </a:cubicBezTo>
                <a:cubicBezTo>
                  <a:pt x="2152663" y="694164"/>
                  <a:pt x="1902210" y="606256"/>
                  <a:pt x="1712167" y="630942"/>
                </a:cubicBezTo>
                <a:cubicBezTo>
                  <a:pt x="1522124" y="655628"/>
                  <a:pt x="1277608" y="620594"/>
                  <a:pt x="1141445" y="630942"/>
                </a:cubicBezTo>
                <a:cubicBezTo>
                  <a:pt x="1005282" y="641290"/>
                  <a:pt x="940242" y="589163"/>
                  <a:pt x="739825" y="630942"/>
                </a:cubicBezTo>
                <a:cubicBezTo>
                  <a:pt x="539408" y="672721"/>
                  <a:pt x="258777" y="542446"/>
                  <a:pt x="0" y="630942"/>
                </a:cubicBezTo>
                <a:cubicBezTo>
                  <a:pt x="-20658" y="519382"/>
                  <a:pt x="29658" y="471753"/>
                  <a:pt x="0" y="315471"/>
                </a:cubicBezTo>
                <a:cubicBezTo>
                  <a:pt x="-29658" y="159189"/>
                  <a:pt x="37787" y="63204"/>
                  <a:pt x="0" y="0"/>
                </a:cubicBezTo>
                <a:close/>
              </a:path>
              <a:path w="4227574" h="630942" stroke="0" extrusionOk="0">
                <a:moveTo>
                  <a:pt x="0" y="0"/>
                </a:moveTo>
                <a:cubicBezTo>
                  <a:pt x="151935" y="-63911"/>
                  <a:pt x="397884" y="38572"/>
                  <a:pt x="570722" y="0"/>
                </a:cubicBezTo>
                <a:cubicBezTo>
                  <a:pt x="743560" y="-38572"/>
                  <a:pt x="884794" y="18659"/>
                  <a:pt x="1099169" y="0"/>
                </a:cubicBezTo>
                <a:cubicBezTo>
                  <a:pt x="1313544" y="-18659"/>
                  <a:pt x="1483078" y="14004"/>
                  <a:pt x="1585340" y="0"/>
                </a:cubicBezTo>
                <a:cubicBezTo>
                  <a:pt x="1687602" y="-14004"/>
                  <a:pt x="1978502" y="21552"/>
                  <a:pt x="2156063" y="0"/>
                </a:cubicBezTo>
                <a:cubicBezTo>
                  <a:pt x="2333624" y="-21552"/>
                  <a:pt x="2566624" y="63197"/>
                  <a:pt x="2726785" y="0"/>
                </a:cubicBezTo>
                <a:cubicBezTo>
                  <a:pt x="2886946" y="-63197"/>
                  <a:pt x="3031578" y="24088"/>
                  <a:pt x="3297508" y="0"/>
                </a:cubicBezTo>
                <a:cubicBezTo>
                  <a:pt x="3563438" y="-24088"/>
                  <a:pt x="3792851" y="764"/>
                  <a:pt x="4227574" y="0"/>
                </a:cubicBezTo>
                <a:cubicBezTo>
                  <a:pt x="4246002" y="70661"/>
                  <a:pt x="4226311" y="208001"/>
                  <a:pt x="4227574" y="315471"/>
                </a:cubicBezTo>
                <a:cubicBezTo>
                  <a:pt x="4228837" y="422941"/>
                  <a:pt x="4212148" y="549974"/>
                  <a:pt x="4227574" y="630942"/>
                </a:cubicBezTo>
                <a:cubicBezTo>
                  <a:pt x="4111315" y="653733"/>
                  <a:pt x="3967301" y="596789"/>
                  <a:pt x="3825954" y="630942"/>
                </a:cubicBezTo>
                <a:cubicBezTo>
                  <a:pt x="3684607" y="665095"/>
                  <a:pt x="3580156" y="607371"/>
                  <a:pt x="3424335" y="630942"/>
                </a:cubicBezTo>
                <a:cubicBezTo>
                  <a:pt x="3268514" y="654513"/>
                  <a:pt x="3086073" y="613778"/>
                  <a:pt x="2853612" y="630942"/>
                </a:cubicBezTo>
                <a:cubicBezTo>
                  <a:pt x="2621151" y="648106"/>
                  <a:pt x="2599457" y="605207"/>
                  <a:pt x="2409717" y="630942"/>
                </a:cubicBezTo>
                <a:cubicBezTo>
                  <a:pt x="2219978" y="656677"/>
                  <a:pt x="2092438" y="601198"/>
                  <a:pt x="1881270" y="630942"/>
                </a:cubicBezTo>
                <a:cubicBezTo>
                  <a:pt x="1670102" y="660686"/>
                  <a:pt x="1600305" y="608588"/>
                  <a:pt x="1352824" y="630942"/>
                </a:cubicBezTo>
                <a:cubicBezTo>
                  <a:pt x="1105343" y="653296"/>
                  <a:pt x="979661" y="612334"/>
                  <a:pt x="739825" y="630942"/>
                </a:cubicBezTo>
                <a:cubicBezTo>
                  <a:pt x="499989" y="649550"/>
                  <a:pt x="344890" y="551616"/>
                  <a:pt x="0" y="630942"/>
                </a:cubicBezTo>
                <a:cubicBezTo>
                  <a:pt x="-21298" y="519363"/>
                  <a:pt x="28697" y="441641"/>
                  <a:pt x="0" y="302852"/>
                </a:cubicBezTo>
                <a:cubicBezTo>
                  <a:pt x="-28697" y="164063"/>
                  <a:pt x="20867" y="73471"/>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just"/>
            <a:r>
              <a:rPr lang="en-US" sz="3500" b="1" dirty="0">
                <a:latin typeface="Cambria" panose="02040503050406030204" pitchFamily="18" charset="0"/>
                <a:ea typeface="Cambria" panose="02040503050406030204" pitchFamily="18" charset="0"/>
                <a:cs typeface="Times New Roman" pitchFamily="18" charset="0"/>
              </a:rPr>
              <a:t> </a:t>
            </a:r>
            <a:r>
              <a:rPr lang="vi-VN" sz="3500" b="1" dirty="0">
                <a:latin typeface="Cambria" panose="02040503050406030204" pitchFamily="18" charset="0"/>
                <a:ea typeface="Cambria" panose="02040503050406030204" pitchFamily="18" charset="0"/>
                <a:cs typeface="Times New Roman" pitchFamily="18" charset="0"/>
              </a:rPr>
              <a:t>Bảo vệ môi trường</a:t>
            </a:r>
          </a:p>
        </p:txBody>
      </p:sp>
      <p:sp>
        <p:nvSpPr>
          <p:cNvPr id="9" name="TextBox 8">
            <a:extLst>
              <a:ext uri="{FF2B5EF4-FFF2-40B4-BE49-F238E27FC236}">
                <a16:creationId xmlns:a16="http://schemas.microsoft.com/office/drawing/2014/main" id="{877072B9-80CC-4C95-A5FA-518DB3F4EC66}"/>
              </a:ext>
            </a:extLst>
          </p:cNvPr>
          <p:cNvSpPr txBox="1"/>
          <p:nvPr/>
        </p:nvSpPr>
        <p:spPr>
          <a:xfrm>
            <a:off x="450737" y="3165158"/>
            <a:ext cx="5638800" cy="1015663"/>
          </a:xfrm>
          <a:custGeom>
            <a:avLst/>
            <a:gdLst>
              <a:gd name="connsiteX0" fmla="*/ 0 w 5638800"/>
              <a:gd name="connsiteY0" fmla="*/ 0 h 1015663"/>
              <a:gd name="connsiteX1" fmla="*/ 676656 w 5638800"/>
              <a:gd name="connsiteY1" fmla="*/ 0 h 1015663"/>
              <a:gd name="connsiteX2" fmla="*/ 1184148 w 5638800"/>
              <a:gd name="connsiteY2" fmla="*/ 0 h 1015663"/>
              <a:gd name="connsiteX3" fmla="*/ 1578864 w 5638800"/>
              <a:gd name="connsiteY3" fmla="*/ 0 h 1015663"/>
              <a:gd name="connsiteX4" fmla="*/ 2086356 w 5638800"/>
              <a:gd name="connsiteY4" fmla="*/ 0 h 1015663"/>
              <a:gd name="connsiteX5" fmla="*/ 2650236 w 5638800"/>
              <a:gd name="connsiteY5" fmla="*/ 0 h 1015663"/>
              <a:gd name="connsiteX6" fmla="*/ 3214116 w 5638800"/>
              <a:gd name="connsiteY6" fmla="*/ 0 h 1015663"/>
              <a:gd name="connsiteX7" fmla="*/ 3834384 w 5638800"/>
              <a:gd name="connsiteY7" fmla="*/ 0 h 1015663"/>
              <a:gd name="connsiteX8" fmla="*/ 4454652 w 5638800"/>
              <a:gd name="connsiteY8" fmla="*/ 0 h 1015663"/>
              <a:gd name="connsiteX9" fmla="*/ 5074920 w 5638800"/>
              <a:gd name="connsiteY9" fmla="*/ 0 h 1015663"/>
              <a:gd name="connsiteX10" fmla="*/ 5638800 w 5638800"/>
              <a:gd name="connsiteY10" fmla="*/ 0 h 1015663"/>
              <a:gd name="connsiteX11" fmla="*/ 5638800 w 5638800"/>
              <a:gd name="connsiteY11" fmla="*/ 528145 h 1015663"/>
              <a:gd name="connsiteX12" fmla="*/ 5638800 w 5638800"/>
              <a:gd name="connsiteY12" fmla="*/ 1015663 h 1015663"/>
              <a:gd name="connsiteX13" fmla="*/ 5131308 w 5638800"/>
              <a:gd name="connsiteY13" fmla="*/ 1015663 h 1015663"/>
              <a:gd name="connsiteX14" fmla="*/ 4567428 w 5638800"/>
              <a:gd name="connsiteY14" fmla="*/ 1015663 h 1015663"/>
              <a:gd name="connsiteX15" fmla="*/ 3890772 w 5638800"/>
              <a:gd name="connsiteY15" fmla="*/ 1015663 h 1015663"/>
              <a:gd name="connsiteX16" fmla="*/ 3214116 w 5638800"/>
              <a:gd name="connsiteY16" fmla="*/ 1015663 h 1015663"/>
              <a:gd name="connsiteX17" fmla="*/ 2819400 w 5638800"/>
              <a:gd name="connsiteY17" fmla="*/ 1015663 h 1015663"/>
              <a:gd name="connsiteX18" fmla="*/ 2199132 w 5638800"/>
              <a:gd name="connsiteY18" fmla="*/ 1015663 h 1015663"/>
              <a:gd name="connsiteX19" fmla="*/ 1578864 w 5638800"/>
              <a:gd name="connsiteY19" fmla="*/ 1015663 h 1015663"/>
              <a:gd name="connsiteX20" fmla="*/ 1127760 w 5638800"/>
              <a:gd name="connsiteY20" fmla="*/ 1015663 h 1015663"/>
              <a:gd name="connsiteX21" fmla="*/ 733044 w 5638800"/>
              <a:gd name="connsiteY21" fmla="*/ 1015663 h 1015663"/>
              <a:gd name="connsiteX22" fmla="*/ 0 w 5638800"/>
              <a:gd name="connsiteY22" fmla="*/ 1015663 h 1015663"/>
              <a:gd name="connsiteX23" fmla="*/ 0 w 5638800"/>
              <a:gd name="connsiteY23" fmla="*/ 528145 h 1015663"/>
              <a:gd name="connsiteX24" fmla="*/ 0 w 5638800"/>
              <a:gd name="connsiteY24"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38800" h="1015663" fill="none" extrusionOk="0">
                <a:moveTo>
                  <a:pt x="0" y="0"/>
                </a:moveTo>
                <a:cubicBezTo>
                  <a:pt x="230775" y="-40334"/>
                  <a:pt x="390128" y="77270"/>
                  <a:pt x="676656" y="0"/>
                </a:cubicBezTo>
                <a:cubicBezTo>
                  <a:pt x="963184" y="-77270"/>
                  <a:pt x="946512" y="47598"/>
                  <a:pt x="1184148" y="0"/>
                </a:cubicBezTo>
                <a:cubicBezTo>
                  <a:pt x="1421784" y="-47598"/>
                  <a:pt x="1451241" y="22836"/>
                  <a:pt x="1578864" y="0"/>
                </a:cubicBezTo>
                <a:cubicBezTo>
                  <a:pt x="1706487" y="-22836"/>
                  <a:pt x="1975558" y="57722"/>
                  <a:pt x="2086356" y="0"/>
                </a:cubicBezTo>
                <a:cubicBezTo>
                  <a:pt x="2197154" y="-57722"/>
                  <a:pt x="2489977" y="48783"/>
                  <a:pt x="2650236" y="0"/>
                </a:cubicBezTo>
                <a:cubicBezTo>
                  <a:pt x="2810495" y="-48783"/>
                  <a:pt x="3097018" y="51775"/>
                  <a:pt x="3214116" y="0"/>
                </a:cubicBezTo>
                <a:cubicBezTo>
                  <a:pt x="3331214" y="-51775"/>
                  <a:pt x="3690110" y="23651"/>
                  <a:pt x="3834384" y="0"/>
                </a:cubicBezTo>
                <a:cubicBezTo>
                  <a:pt x="3978658" y="-23651"/>
                  <a:pt x="4235585" y="68368"/>
                  <a:pt x="4454652" y="0"/>
                </a:cubicBezTo>
                <a:cubicBezTo>
                  <a:pt x="4673719" y="-68368"/>
                  <a:pt x="4821395" y="34085"/>
                  <a:pt x="5074920" y="0"/>
                </a:cubicBezTo>
                <a:cubicBezTo>
                  <a:pt x="5328445" y="-34085"/>
                  <a:pt x="5389913" y="28908"/>
                  <a:pt x="5638800" y="0"/>
                </a:cubicBezTo>
                <a:cubicBezTo>
                  <a:pt x="5679702" y="231430"/>
                  <a:pt x="5579318" y="365103"/>
                  <a:pt x="5638800" y="528145"/>
                </a:cubicBezTo>
                <a:cubicBezTo>
                  <a:pt x="5698282" y="691187"/>
                  <a:pt x="5623564" y="893323"/>
                  <a:pt x="5638800" y="1015663"/>
                </a:cubicBezTo>
                <a:cubicBezTo>
                  <a:pt x="5503298" y="1039475"/>
                  <a:pt x="5333931" y="1000285"/>
                  <a:pt x="5131308" y="1015663"/>
                </a:cubicBezTo>
                <a:cubicBezTo>
                  <a:pt x="4928685" y="1031041"/>
                  <a:pt x="4834141" y="1008334"/>
                  <a:pt x="4567428" y="1015663"/>
                </a:cubicBezTo>
                <a:cubicBezTo>
                  <a:pt x="4300715" y="1022992"/>
                  <a:pt x="4156921" y="1006204"/>
                  <a:pt x="3890772" y="1015663"/>
                </a:cubicBezTo>
                <a:cubicBezTo>
                  <a:pt x="3624623" y="1025122"/>
                  <a:pt x="3484560" y="943409"/>
                  <a:pt x="3214116" y="1015663"/>
                </a:cubicBezTo>
                <a:cubicBezTo>
                  <a:pt x="2943672" y="1087917"/>
                  <a:pt x="2934672" y="1012446"/>
                  <a:pt x="2819400" y="1015663"/>
                </a:cubicBezTo>
                <a:cubicBezTo>
                  <a:pt x="2704128" y="1018880"/>
                  <a:pt x="2478775" y="965613"/>
                  <a:pt x="2199132" y="1015663"/>
                </a:cubicBezTo>
                <a:cubicBezTo>
                  <a:pt x="1919489" y="1065713"/>
                  <a:pt x="1832480" y="969535"/>
                  <a:pt x="1578864" y="1015663"/>
                </a:cubicBezTo>
                <a:cubicBezTo>
                  <a:pt x="1325248" y="1061791"/>
                  <a:pt x="1227002" y="1000677"/>
                  <a:pt x="1127760" y="1015663"/>
                </a:cubicBezTo>
                <a:cubicBezTo>
                  <a:pt x="1028518" y="1030649"/>
                  <a:pt x="921495" y="991906"/>
                  <a:pt x="733044" y="1015663"/>
                </a:cubicBezTo>
                <a:cubicBezTo>
                  <a:pt x="544593" y="1039420"/>
                  <a:pt x="315725" y="937908"/>
                  <a:pt x="0" y="1015663"/>
                </a:cubicBezTo>
                <a:cubicBezTo>
                  <a:pt x="-38127" y="789266"/>
                  <a:pt x="36428" y="641474"/>
                  <a:pt x="0" y="528145"/>
                </a:cubicBezTo>
                <a:cubicBezTo>
                  <a:pt x="-36428" y="414816"/>
                  <a:pt x="48110" y="115786"/>
                  <a:pt x="0" y="0"/>
                </a:cubicBezTo>
                <a:close/>
              </a:path>
              <a:path w="5638800" h="1015663" stroke="0" extrusionOk="0">
                <a:moveTo>
                  <a:pt x="0" y="0"/>
                </a:moveTo>
                <a:cubicBezTo>
                  <a:pt x="136506" y="-38779"/>
                  <a:pt x="456959" y="15843"/>
                  <a:pt x="620268" y="0"/>
                </a:cubicBezTo>
                <a:cubicBezTo>
                  <a:pt x="783577" y="-15843"/>
                  <a:pt x="943532" y="30683"/>
                  <a:pt x="1184148" y="0"/>
                </a:cubicBezTo>
                <a:cubicBezTo>
                  <a:pt x="1424764" y="-30683"/>
                  <a:pt x="1585675" y="13727"/>
                  <a:pt x="1691640" y="0"/>
                </a:cubicBezTo>
                <a:cubicBezTo>
                  <a:pt x="1797605" y="-13727"/>
                  <a:pt x="2064215" y="50804"/>
                  <a:pt x="2311908" y="0"/>
                </a:cubicBezTo>
                <a:cubicBezTo>
                  <a:pt x="2559601" y="-50804"/>
                  <a:pt x="2725015" y="46294"/>
                  <a:pt x="2932176" y="0"/>
                </a:cubicBezTo>
                <a:cubicBezTo>
                  <a:pt x="3139337" y="-46294"/>
                  <a:pt x="3284791" y="26354"/>
                  <a:pt x="3552444" y="0"/>
                </a:cubicBezTo>
                <a:cubicBezTo>
                  <a:pt x="3820097" y="-26354"/>
                  <a:pt x="3902353" y="27760"/>
                  <a:pt x="4116324" y="0"/>
                </a:cubicBezTo>
                <a:cubicBezTo>
                  <a:pt x="4330295" y="-27760"/>
                  <a:pt x="4500380" y="5711"/>
                  <a:pt x="4680204" y="0"/>
                </a:cubicBezTo>
                <a:cubicBezTo>
                  <a:pt x="4860028" y="-5711"/>
                  <a:pt x="4979326" y="50233"/>
                  <a:pt x="5131308" y="0"/>
                </a:cubicBezTo>
                <a:cubicBezTo>
                  <a:pt x="5283290" y="-50233"/>
                  <a:pt x="5444978" y="10052"/>
                  <a:pt x="5638800" y="0"/>
                </a:cubicBezTo>
                <a:cubicBezTo>
                  <a:pt x="5658489" y="216726"/>
                  <a:pt x="5591205" y="376838"/>
                  <a:pt x="5638800" y="507832"/>
                </a:cubicBezTo>
                <a:cubicBezTo>
                  <a:pt x="5686395" y="638826"/>
                  <a:pt x="5594720" y="838658"/>
                  <a:pt x="5638800" y="1015663"/>
                </a:cubicBezTo>
                <a:cubicBezTo>
                  <a:pt x="5493377" y="1019292"/>
                  <a:pt x="5344287" y="1013502"/>
                  <a:pt x="5187696" y="1015663"/>
                </a:cubicBezTo>
                <a:cubicBezTo>
                  <a:pt x="5031105" y="1017824"/>
                  <a:pt x="4871258" y="1011431"/>
                  <a:pt x="4623816" y="1015663"/>
                </a:cubicBezTo>
                <a:cubicBezTo>
                  <a:pt x="4376374" y="1019895"/>
                  <a:pt x="4295731" y="984010"/>
                  <a:pt x="4059936" y="1015663"/>
                </a:cubicBezTo>
                <a:cubicBezTo>
                  <a:pt x="3824141" y="1047316"/>
                  <a:pt x="3594300" y="952062"/>
                  <a:pt x="3383280" y="1015663"/>
                </a:cubicBezTo>
                <a:cubicBezTo>
                  <a:pt x="3172260" y="1079264"/>
                  <a:pt x="2948749" y="987387"/>
                  <a:pt x="2819400" y="1015663"/>
                </a:cubicBezTo>
                <a:cubicBezTo>
                  <a:pt x="2690051" y="1043939"/>
                  <a:pt x="2327282" y="966984"/>
                  <a:pt x="2142744" y="1015663"/>
                </a:cubicBezTo>
                <a:cubicBezTo>
                  <a:pt x="1958206" y="1064342"/>
                  <a:pt x="1774911" y="1005833"/>
                  <a:pt x="1522476" y="1015663"/>
                </a:cubicBezTo>
                <a:cubicBezTo>
                  <a:pt x="1270041" y="1025493"/>
                  <a:pt x="1198537" y="997956"/>
                  <a:pt x="1014984" y="1015663"/>
                </a:cubicBezTo>
                <a:cubicBezTo>
                  <a:pt x="831431" y="1033370"/>
                  <a:pt x="665818" y="984768"/>
                  <a:pt x="507492" y="1015663"/>
                </a:cubicBezTo>
                <a:cubicBezTo>
                  <a:pt x="349166" y="1046558"/>
                  <a:pt x="151647" y="1006586"/>
                  <a:pt x="0" y="1015663"/>
                </a:cubicBezTo>
                <a:cubicBezTo>
                  <a:pt x="-14784" y="818237"/>
                  <a:pt x="59588" y="698842"/>
                  <a:pt x="0" y="497675"/>
                </a:cubicBezTo>
                <a:cubicBezTo>
                  <a:pt x="-59588" y="296508"/>
                  <a:pt x="43350" y="232676"/>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ctr"/>
            <a:r>
              <a:rPr lang="vi-VN" sz="3000" b="1" dirty="0">
                <a:latin typeface="Cambria" panose="02040503050406030204" pitchFamily="18" charset="0"/>
                <a:ea typeface="Cambria" panose="02040503050406030204" pitchFamily="18" charset="0"/>
                <a:cs typeface="Times New Roman" pitchFamily="18" charset="0"/>
              </a:rPr>
              <a:t>Tuyên truyền mọi người chung tay bảo vệ nguồn nước.</a:t>
            </a:r>
          </a:p>
        </p:txBody>
      </p:sp>
    </p:spTree>
    <p:extLst>
      <p:ext uri="{BB962C8B-B14F-4D97-AF65-F5344CB8AC3E}">
        <p14:creationId xmlns:p14="http://schemas.microsoft.com/office/powerpoint/2010/main" val="354749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randombar(horizontal)">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4" name="Picture 3">
            <a:extLst>
              <a:ext uri="{FF2B5EF4-FFF2-40B4-BE49-F238E27FC236}">
                <a16:creationId xmlns:a16="http://schemas.microsoft.com/office/drawing/2014/main" id="{EEB9BD6B-7B55-4731-9817-AB10DC674251}"/>
              </a:ext>
            </a:extLst>
          </p:cNvPr>
          <p:cNvPicPr>
            <a:picLocks noChangeAspect="1"/>
          </p:cNvPicPr>
          <p:nvPr/>
        </p:nvPicPr>
        <p:blipFill>
          <a:blip r:embed="rId5"/>
          <a:stretch>
            <a:fillRect/>
          </a:stretch>
        </p:blipFill>
        <p:spPr>
          <a:xfrm>
            <a:off x="381000" y="956451"/>
            <a:ext cx="7778844" cy="2540858"/>
          </a:xfrm>
          <a:prstGeom prst="rect">
            <a:avLst/>
          </a:prstGeom>
        </p:spPr>
      </p:pic>
      <p:sp>
        <p:nvSpPr>
          <p:cNvPr id="2" name="TextBox 1"/>
          <p:cNvSpPr txBox="1"/>
          <p:nvPr/>
        </p:nvSpPr>
        <p:spPr>
          <a:xfrm>
            <a:off x="3413646" y="438150"/>
            <a:ext cx="1234554" cy="112171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209899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3500" y="161566"/>
            <a:ext cx="9080500" cy="4820367"/>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184150" y="207733"/>
            <a:ext cx="8839200" cy="892552"/>
          </a:xfrm>
          <a:prstGeom prst="rect">
            <a:avLst/>
          </a:prstGeom>
          <a:noFill/>
        </p:spPr>
        <p:txBody>
          <a:bodyPr wrap="square" rtlCol="0">
            <a:spAutoFit/>
          </a:bodyPr>
          <a:lstStyle/>
          <a:p>
            <a:pPr marL="0" marR="0" lvl="0" indent="0" algn="ctr" defTabSz="182486"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Lập và hoàn thành bảng mô tả (theo gợi ý dưới đây) về đời sống vật chất và tinh thần của người Việt cổ</a:t>
            </a:r>
            <a:endParaRPr kumimoji="0" lang="en-US" sz="2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4A88F907-0CED-4B3B-880C-15D27DBEC663}"/>
              </a:ext>
            </a:extLst>
          </p:cNvPr>
          <p:cNvGraphicFramePr>
            <a:graphicFrameLocks noGrp="1"/>
          </p:cNvGraphicFramePr>
          <p:nvPr>
            <p:extLst>
              <p:ext uri="{D42A27DB-BD31-4B8C-83A1-F6EECF244321}">
                <p14:modId xmlns:p14="http://schemas.microsoft.com/office/powerpoint/2010/main" val="1870621539"/>
              </p:ext>
            </p:extLst>
          </p:nvPr>
        </p:nvGraphicFramePr>
        <p:xfrm>
          <a:off x="152400" y="1146451"/>
          <a:ext cx="8839200" cy="3835483"/>
        </p:xfrm>
        <a:graphic>
          <a:graphicData uri="http://schemas.openxmlformats.org/drawingml/2006/table">
            <a:tbl>
              <a:tblPr firstRow="1" bandRow="1">
                <a:tableStyleId>{21E4AEA4-8DFA-4A89-87EB-49C32662AFE0}</a:tableStyleId>
              </a:tblPr>
              <a:tblGrid>
                <a:gridCol w="1752600">
                  <a:extLst>
                    <a:ext uri="{9D8B030D-6E8A-4147-A177-3AD203B41FA5}">
                      <a16:colId xmlns:a16="http://schemas.microsoft.com/office/drawing/2014/main" val="2110190926"/>
                    </a:ext>
                  </a:extLst>
                </a:gridCol>
                <a:gridCol w="3962400">
                  <a:extLst>
                    <a:ext uri="{9D8B030D-6E8A-4147-A177-3AD203B41FA5}">
                      <a16:colId xmlns:a16="http://schemas.microsoft.com/office/drawing/2014/main" val="1854208686"/>
                    </a:ext>
                  </a:extLst>
                </a:gridCol>
                <a:gridCol w="3124200">
                  <a:extLst>
                    <a:ext uri="{9D8B030D-6E8A-4147-A177-3AD203B41FA5}">
                      <a16:colId xmlns:a16="http://schemas.microsoft.com/office/drawing/2014/main" val="1646360964"/>
                    </a:ext>
                  </a:extLst>
                </a:gridCol>
              </a:tblGrid>
              <a:tr h="512724">
                <a:tc gridSpan="2">
                  <a:txBody>
                    <a:bodyPr/>
                    <a:lstStyle/>
                    <a:p>
                      <a:pPr algn="ctr"/>
                      <a:r>
                        <a:rPr lang="vi-VN" sz="2600" b="1" dirty="0">
                          <a:solidFill>
                            <a:schemeClr val="tx1"/>
                          </a:solidFill>
                          <a:latin typeface="Cambria" panose="02040503050406030204" pitchFamily="18" charset="0"/>
                          <a:ea typeface="Cambria" panose="02040503050406030204" pitchFamily="18" charset="0"/>
                        </a:rPr>
                        <a:t>Đời sống của người Việt cổ</a:t>
                      </a:r>
                      <a:endParaRPr lang="en-SG" sz="2600" b="1" dirty="0">
                        <a:solidFill>
                          <a:schemeClr val="tx1"/>
                        </a:solidFill>
                        <a:latin typeface="Cambria" panose="02040503050406030204" pitchFamily="18" charset="0"/>
                        <a:ea typeface="Cambria" panose="02040503050406030204" pitchFamily="18" charset="0"/>
                      </a:endParaRPr>
                    </a:p>
                  </a:txBody>
                  <a:tcPr/>
                </a:tc>
                <a:tc hMerge="1">
                  <a:txBody>
                    <a:bodyPr/>
                    <a:lstStyle/>
                    <a:p>
                      <a:endParaRPr lang="en-SG" dirty="0"/>
                    </a:p>
                  </a:txBody>
                  <a:tcPr/>
                </a:tc>
                <a:tc>
                  <a:txBody>
                    <a:bodyPr/>
                    <a:lstStyle/>
                    <a:p>
                      <a:pPr algn="ctr"/>
                      <a:r>
                        <a:rPr lang="vi-VN" sz="2600" b="1" dirty="0">
                          <a:solidFill>
                            <a:schemeClr val="tx1"/>
                          </a:solidFill>
                          <a:latin typeface="Cambria" panose="02040503050406030204" pitchFamily="18" charset="0"/>
                          <a:ea typeface="Cambria" panose="02040503050406030204" pitchFamily="18" charset="0"/>
                        </a:rPr>
                        <a:t>Biểu hiện</a:t>
                      </a:r>
                      <a:endParaRPr lang="en-SG" sz="2600" b="1"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207044090"/>
                  </a:ext>
                </a:extLst>
              </a:tr>
              <a:tr h="524398">
                <a:tc rowSpan="4">
                  <a:txBody>
                    <a:bodyPr/>
                    <a:lstStyle/>
                    <a:p>
                      <a:pPr algn="ctr"/>
                      <a:endParaRPr lang="vi-VN" sz="2600" b="1" dirty="0">
                        <a:solidFill>
                          <a:schemeClr val="tx1"/>
                        </a:solidFill>
                        <a:latin typeface="Cambria" panose="02040503050406030204" pitchFamily="18" charset="0"/>
                        <a:ea typeface="Cambria" panose="02040503050406030204" pitchFamily="18" charset="0"/>
                      </a:endParaRPr>
                    </a:p>
                    <a:p>
                      <a:pPr algn="ctr"/>
                      <a:r>
                        <a:rPr lang="vi-VN" sz="2600" b="1" dirty="0">
                          <a:solidFill>
                            <a:schemeClr val="tx1"/>
                          </a:solidFill>
                          <a:latin typeface="Cambria" panose="02040503050406030204" pitchFamily="18" charset="0"/>
                          <a:ea typeface="Cambria" panose="02040503050406030204" pitchFamily="18" charset="0"/>
                        </a:rPr>
                        <a:t>Đời sống </a:t>
                      </a:r>
                    </a:p>
                    <a:p>
                      <a:pPr algn="ctr"/>
                      <a:r>
                        <a:rPr lang="vi-VN" sz="2600" b="1" dirty="0">
                          <a:solidFill>
                            <a:schemeClr val="tx1"/>
                          </a:solidFill>
                          <a:latin typeface="Cambria" panose="02040503050406030204" pitchFamily="18" charset="0"/>
                          <a:ea typeface="Cambria" panose="02040503050406030204" pitchFamily="18" charset="0"/>
                        </a:rPr>
                        <a:t>vật chất</a:t>
                      </a:r>
                      <a:endParaRPr lang="en-SG" sz="2600" b="1" dirty="0">
                        <a:solidFill>
                          <a:schemeClr val="tx1"/>
                        </a:solidFill>
                        <a:latin typeface="Cambria" panose="02040503050406030204" pitchFamily="18" charset="0"/>
                        <a:ea typeface="Cambria" panose="02040503050406030204" pitchFamily="18" charset="0"/>
                      </a:endParaRPr>
                    </a:p>
                  </a:txBody>
                  <a:tcPr/>
                </a:tc>
                <a:tc>
                  <a:txBody>
                    <a:bodyPr/>
                    <a:lstStyle/>
                    <a:p>
                      <a:r>
                        <a:rPr lang="vi-VN" sz="2600" b="1" dirty="0">
                          <a:latin typeface="Cambria" panose="02040503050406030204" pitchFamily="18" charset="0"/>
                          <a:ea typeface="Cambria" panose="02040503050406030204" pitchFamily="18" charset="0"/>
                        </a:rPr>
                        <a:t>Thức ăn</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96764106"/>
                  </a:ext>
                </a:extLst>
              </a:tr>
              <a:tr h="524398">
                <a:tc vMerge="1">
                  <a:txBody>
                    <a:bodyPr/>
                    <a:lstStyle/>
                    <a:p>
                      <a:endParaRPr lang="en-SG" dirty="0"/>
                    </a:p>
                  </a:txBody>
                  <a:tcPr/>
                </a:tc>
                <a:tc>
                  <a:txBody>
                    <a:bodyPr/>
                    <a:lstStyle/>
                    <a:p>
                      <a:pPr marL="0" marR="0" lvl="0" indent="0" algn="l" defTabSz="903839" rtl="0" eaLnBrk="1" fontAlgn="auto" latinLnBrk="0" hangingPunct="1">
                        <a:lnSpc>
                          <a:spcPct val="100000"/>
                        </a:lnSpc>
                        <a:spcBef>
                          <a:spcPts val="0"/>
                        </a:spcBef>
                        <a:spcAft>
                          <a:spcPts val="0"/>
                        </a:spcAft>
                        <a:buClrTx/>
                        <a:buSzTx/>
                        <a:buFontTx/>
                        <a:buNone/>
                        <a:tabLst/>
                        <a:defRPr/>
                      </a:pPr>
                      <a:r>
                        <a:rPr lang="vi-VN" sz="2800" b="1" dirty="0">
                          <a:latin typeface="Cambria" panose="02040503050406030204" pitchFamily="18" charset="0"/>
                          <a:ea typeface="Cambria" panose="02040503050406030204" pitchFamily="18" charset="0"/>
                        </a:rPr>
                        <a:t>Nhà ở</a:t>
                      </a:r>
                      <a:endParaRPr lang="en-SG" sz="2800" b="1" dirty="0">
                        <a:latin typeface="Cambria" panose="02040503050406030204" pitchFamily="18" charset="0"/>
                        <a:ea typeface="Cambria" panose="02040503050406030204" pitchFamily="18" charset="0"/>
                      </a:endParaRPr>
                    </a:p>
                  </a:txBody>
                  <a:tcP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55294992"/>
                  </a:ext>
                </a:extLst>
              </a:tr>
              <a:tr h="524398">
                <a:tc vMerge="1">
                  <a:txBody>
                    <a:bodyPr/>
                    <a:lstStyle/>
                    <a:p>
                      <a:endParaRPr lang="en-SG" dirty="0"/>
                    </a:p>
                  </a:txBody>
                  <a:tcPr/>
                </a:tc>
                <a:tc>
                  <a:txBody>
                    <a:bodyPr/>
                    <a:lstStyle/>
                    <a:p>
                      <a:r>
                        <a:rPr lang="vi-VN" sz="2600" b="1" dirty="0">
                          <a:latin typeface="Cambria" panose="02040503050406030204" pitchFamily="18" charset="0"/>
                          <a:ea typeface="Cambria" panose="02040503050406030204" pitchFamily="18" charset="0"/>
                        </a:rPr>
                        <a:t>Trang phục</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36747349"/>
                  </a:ext>
                </a:extLst>
              </a:tr>
              <a:tr h="524398">
                <a:tc vMerge="1">
                  <a:txBody>
                    <a:bodyPr/>
                    <a:lstStyle/>
                    <a:p>
                      <a:endParaRPr lang="en-SG" dirty="0"/>
                    </a:p>
                  </a:txBody>
                  <a:tcPr/>
                </a:tc>
                <a:tc>
                  <a:txBody>
                    <a:bodyPr/>
                    <a:lstStyle/>
                    <a:p>
                      <a:r>
                        <a:rPr lang="vi-VN" sz="2600" b="1" dirty="0">
                          <a:latin typeface="Cambria" panose="02040503050406030204" pitchFamily="18" charset="0"/>
                          <a:ea typeface="Cambria" panose="02040503050406030204" pitchFamily="18" charset="0"/>
                        </a:rPr>
                        <a:t>Phương tiện đi lại</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27621496"/>
                  </a:ext>
                </a:extLst>
              </a:tr>
              <a:tr h="524398">
                <a:tc rowSpan="2">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600" b="1" dirty="0">
                          <a:solidFill>
                            <a:schemeClr val="tx1"/>
                          </a:solidFill>
                          <a:latin typeface="Cambria" panose="02040503050406030204" pitchFamily="18" charset="0"/>
                          <a:ea typeface="Cambria" panose="02040503050406030204" pitchFamily="18" charset="0"/>
                        </a:rPr>
                        <a:t>Đời sống </a:t>
                      </a:r>
                    </a:p>
                    <a:p>
                      <a:pPr marL="0" marR="0" lvl="0" indent="0" algn="ctr" defTabSz="903839" rtl="0" eaLnBrk="1" fontAlgn="auto" latinLnBrk="0" hangingPunct="1">
                        <a:lnSpc>
                          <a:spcPct val="100000"/>
                        </a:lnSpc>
                        <a:spcBef>
                          <a:spcPts val="0"/>
                        </a:spcBef>
                        <a:spcAft>
                          <a:spcPts val="0"/>
                        </a:spcAft>
                        <a:buClrTx/>
                        <a:buSzTx/>
                        <a:buFontTx/>
                        <a:buNone/>
                        <a:tabLst/>
                        <a:defRPr/>
                      </a:pPr>
                      <a:r>
                        <a:rPr lang="vi-VN" sz="2600" b="1" dirty="0">
                          <a:solidFill>
                            <a:schemeClr val="tx1"/>
                          </a:solidFill>
                          <a:latin typeface="Cambria" panose="02040503050406030204" pitchFamily="18" charset="0"/>
                          <a:ea typeface="Cambria" panose="02040503050406030204" pitchFamily="18" charset="0"/>
                        </a:rPr>
                        <a:t>tinh thần</a:t>
                      </a:r>
                      <a:endParaRPr lang="en-SG" sz="2600" b="1" dirty="0">
                        <a:solidFill>
                          <a:schemeClr val="tx1"/>
                        </a:solidFill>
                        <a:latin typeface="Cambria" panose="02040503050406030204" pitchFamily="18" charset="0"/>
                        <a:ea typeface="Cambria" panose="02040503050406030204" pitchFamily="18" charset="0"/>
                      </a:endParaRPr>
                    </a:p>
                  </a:txBody>
                  <a:tcPr anchor="ctr"/>
                </a:tc>
                <a:tc>
                  <a:txBody>
                    <a:bodyPr/>
                    <a:lstStyle/>
                    <a:p>
                      <a:r>
                        <a:rPr lang="vi-VN" sz="2600" b="1" dirty="0">
                          <a:latin typeface="Cambria" panose="02040503050406030204" pitchFamily="18" charset="0"/>
                          <a:ea typeface="Cambria" panose="02040503050406030204" pitchFamily="18" charset="0"/>
                        </a:rPr>
                        <a:t>Tín ngưỡng</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955193299"/>
                  </a:ext>
                </a:extLst>
              </a:tr>
              <a:tr h="700769">
                <a:tc vMerge="1">
                  <a:txBody>
                    <a:bodyPr/>
                    <a:lstStyle/>
                    <a:p>
                      <a:endParaRPr lang="en-SG" dirty="0"/>
                    </a:p>
                  </a:txBody>
                  <a:tcPr/>
                </a:tc>
                <a:tc>
                  <a:txBody>
                    <a:bodyPr/>
                    <a:lstStyle/>
                    <a:p>
                      <a:r>
                        <a:rPr lang="vi-VN" sz="2600" b="1" dirty="0">
                          <a:latin typeface="Cambria" panose="02040503050406030204" pitchFamily="18" charset="0"/>
                          <a:ea typeface="Cambria" panose="02040503050406030204" pitchFamily="18" charset="0"/>
                        </a:rPr>
                        <a:t>Phong tục, tập quán</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52139453"/>
                  </a:ext>
                </a:extLst>
              </a:tr>
            </a:tbl>
          </a:graphicData>
        </a:graphic>
      </p:graphicFrame>
    </p:spTree>
    <p:extLst>
      <p:ext uri="{BB962C8B-B14F-4D97-AF65-F5344CB8AC3E}">
        <p14:creationId xmlns:p14="http://schemas.microsoft.com/office/powerpoint/2010/main" val="404546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3500" y="0"/>
            <a:ext cx="9080500" cy="4981933"/>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16509" y="-11645"/>
            <a:ext cx="9144000" cy="923330"/>
          </a:xfrm>
          <a:prstGeom prst="rect">
            <a:avLst/>
          </a:prstGeom>
          <a:noFill/>
        </p:spPr>
        <p:txBody>
          <a:bodyPr wrap="square" rtlCol="0">
            <a:spAutoFit/>
          </a:bodyPr>
          <a:lstStyle/>
          <a:p>
            <a:pPr marL="514350" marR="0" lvl="0" indent="-514350" algn="ctr" defTabSz="182486" rtl="0" eaLnBrk="1" fontAlgn="auto" latinLnBrk="0" hangingPunct="1">
              <a:lnSpc>
                <a:spcPct val="100000"/>
              </a:lnSpc>
              <a:spcBef>
                <a:spcPts val="0"/>
              </a:spcBef>
              <a:spcAft>
                <a:spcPts val="0"/>
              </a:spcAft>
              <a:buClrTx/>
              <a:buSzTx/>
              <a:buFontTx/>
              <a:buAutoNum type="arabicPeriod"/>
              <a:tabLst/>
              <a:defRPr/>
            </a:pPr>
            <a:r>
              <a:rPr kumimoji="0" lang="vi-VN"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Lập và hoàn thành bảng mô tả (theo gợi ý dưới đây) </a:t>
            </a:r>
          </a:p>
          <a:p>
            <a:pPr marR="0" lvl="0" algn="ctr" defTabSz="182486" rtl="0" eaLnBrk="1" fontAlgn="auto" latinLnBrk="0" hangingPunct="1">
              <a:lnSpc>
                <a:spcPct val="100000"/>
              </a:lnSpc>
              <a:spcBef>
                <a:spcPts val="0"/>
              </a:spcBef>
              <a:spcAft>
                <a:spcPts val="0"/>
              </a:spcAft>
              <a:buClrTx/>
              <a:buSzTx/>
              <a:tabLst/>
              <a:defRPr/>
            </a:pPr>
            <a:r>
              <a:rPr kumimoji="0" lang="vi-VN"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về đời sống vật chất và tinh thần của người Việt cổ</a:t>
            </a:r>
            <a:endParaRPr kumimoji="0" lang="en-US" sz="27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4A88F907-0CED-4B3B-880C-15D27DBEC663}"/>
              </a:ext>
            </a:extLst>
          </p:cNvPr>
          <p:cNvGraphicFramePr>
            <a:graphicFrameLocks noGrp="1"/>
          </p:cNvGraphicFramePr>
          <p:nvPr>
            <p:extLst>
              <p:ext uri="{D42A27DB-BD31-4B8C-83A1-F6EECF244321}">
                <p14:modId xmlns:p14="http://schemas.microsoft.com/office/powerpoint/2010/main" val="3858754089"/>
              </p:ext>
            </p:extLst>
          </p:nvPr>
        </p:nvGraphicFramePr>
        <p:xfrm>
          <a:off x="92076" y="819150"/>
          <a:ext cx="8959849" cy="4310958"/>
        </p:xfrm>
        <a:graphic>
          <a:graphicData uri="http://schemas.openxmlformats.org/drawingml/2006/table">
            <a:tbl>
              <a:tblPr firstRow="1" bandRow="1">
                <a:tableStyleId>{21E4AEA4-8DFA-4A89-87EB-49C32662AFE0}</a:tableStyleId>
              </a:tblPr>
              <a:tblGrid>
                <a:gridCol w="1682362">
                  <a:extLst>
                    <a:ext uri="{9D8B030D-6E8A-4147-A177-3AD203B41FA5}">
                      <a16:colId xmlns:a16="http://schemas.microsoft.com/office/drawing/2014/main" val="2110190926"/>
                    </a:ext>
                  </a:extLst>
                </a:gridCol>
                <a:gridCol w="2657366">
                  <a:extLst>
                    <a:ext uri="{9D8B030D-6E8A-4147-A177-3AD203B41FA5}">
                      <a16:colId xmlns:a16="http://schemas.microsoft.com/office/drawing/2014/main" val="1854208686"/>
                    </a:ext>
                  </a:extLst>
                </a:gridCol>
                <a:gridCol w="4620121">
                  <a:extLst>
                    <a:ext uri="{9D8B030D-6E8A-4147-A177-3AD203B41FA5}">
                      <a16:colId xmlns:a16="http://schemas.microsoft.com/office/drawing/2014/main" val="1646360964"/>
                    </a:ext>
                  </a:extLst>
                </a:gridCol>
              </a:tblGrid>
              <a:tr h="512724">
                <a:tc gridSpan="2">
                  <a:txBody>
                    <a:bodyPr/>
                    <a:lstStyle/>
                    <a:p>
                      <a:pPr algn="ctr"/>
                      <a:r>
                        <a:rPr lang="vi-VN" sz="2600" b="1" dirty="0">
                          <a:solidFill>
                            <a:schemeClr val="bg1"/>
                          </a:solidFill>
                          <a:latin typeface="Cambria" panose="02040503050406030204" pitchFamily="18" charset="0"/>
                          <a:ea typeface="Cambria" panose="02040503050406030204" pitchFamily="18" charset="0"/>
                        </a:rPr>
                        <a:t>Đời sống của người Việt cổ</a:t>
                      </a:r>
                      <a:endParaRPr lang="en-SG" sz="2600" b="1" dirty="0">
                        <a:solidFill>
                          <a:schemeClr val="bg1"/>
                        </a:solidFill>
                        <a:latin typeface="Cambria" panose="02040503050406030204" pitchFamily="18" charset="0"/>
                        <a:ea typeface="Cambria" panose="02040503050406030204" pitchFamily="18" charset="0"/>
                      </a:endParaRPr>
                    </a:p>
                  </a:txBody>
                  <a:tcPr/>
                </a:tc>
                <a:tc hMerge="1">
                  <a:txBody>
                    <a:bodyPr/>
                    <a:lstStyle/>
                    <a:p>
                      <a:endParaRPr lang="en-SG" dirty="0"/>
                    </a:p>
                  </a:txBody>
                  <a:tcPr/>
                </a:tc>
                <a:tc>
                  <a:txBody>
                    <a:bodyPr/>
                    <a:lstStyle/>
                    <a:p>
                      <a:pPr algn="ctr"/>
                      <a:r>
                        <a:rPr lang="vi-VN" sz="2600" b="1" dirty="0">
                          <a:solidFill>
                            <a:schemeClr val="bg1"/>
                          </a:solidFill>
                          <a:latin typeface="Cambria" panose="02040503050406030204" pitchFamily="18" charset="0"/>
                          <a:ea typeface="Cambria" panose="02040503050406030204" pitchFamily="18" charset="0"/>
                        </a:rPr>
                        <a:t>Biểu hiện</a:t>
                      </a:r>
                      <a:endParaRPr lang="en-SG" sz="2600" b="1" dirty="0">
                        <a:solidFill>
                          <a:schemeClr val="bg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207044090"/>
                  </a:ext>
                </a:extLst>
              </a:tr>
              <a:tr h="524398">
                <a:tc rowSpan="4">
                  <a:txBody>
                    <a:bodyPr/>
                    <a:lstStyle/>
                    <a:p>
                      <a:pPr algn="ctr"/>
                      <a:endParaRPr lang="vi-VN" sz="2300" b="1" dirty="0">
                        <a:solidFill>
                          <a:schemeClr val="tx1"/>
                        </a:solidFill>
                        <a:latin typeface="Cambria" panose="02040503050406030204" pitchFamily="18" charset="0"/>
                        <a:ea typeface="Cambria" panose="02040503050406030204" pitchFamily="18" charset="0"/>
                      </a:endParaRPr>
                    </a:p>
                    <a:p>
                      <a:pPr algn="ctr"/>
                      <a:r>
                        <a:rPr lang="vi-VN" sz="2300" b="1" dirty="0">
                          <a:solidFill>
                            <a:schemeClr val="tx1"/>
                          </a:solidFill>
                          <a:latin typeface="Cambria" panose="02040503050406030204" pitchFamily="18" charset="0"/>
                          <a:ea typeface="Cambria" panose="02040503050406030204" pitchFamily="18" charset="0"/>
                        </a:rPr>
                        <a:t>Đời sống </a:t>
                      </a:r>
                    </a:p>
                    <a:p>
                      <a:pPr algn="ctr"/>
                      <a:r>
                        <a:rPr lang="vi-VN" sz="2300" b="1" dirty="0">
                          <a:solidFill>
                            <a:schemeClr val="tx1"/>
                          </a:solidFill>
                          <a:latin typeface="Cambria" panose="02040503050406030204" pitchFamily="18" charset="0"/>
                          <a:ea typeface="Cambria" panose="02040503050406030204" pitchFamily="18" charset="0"/>
                        </a:rPr>
                        <a:t>vật chất</a:t>
                      </a:r>
                      <a:endParaRPr lang="en-SG" sz="23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vi-VN" sz="2300" b="1" dirty="0">
                          <a:latin typeface="Cambria" panose="02040503050406030204" pitchFamily="18" charset="0"/>
                          <a:ea typeface="Cambria" panose="02040503050406030204" pitchFamily="18" charset="0"/>
                        </a:rPr>
                        <a:t>Thức ăn</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96764106"/>
                  </a:ext>
                </a:extLst>
              </a:tr>
              <a:tr h="524398">
                <a:tc vMerge="1">
                  <a:txBody>
                    <a:bodyPr/>
                    <a:lstStyle/>
                    <a:p>
                      <a:endParaRPr lang="en-SG" dirty="0"/>
                    </a:p>
                  </a:txBody>
                  <a:tcPr/>
                </a:tc>
                <a:tc>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latin typeface="Cambria" panose="02040503050406030204" pitchFamily="18" charset="0"/>
                          <a:ea typeface="Cambria" panose="02040503050406030204" pitchFamily="18" charset="0"/>
                        </a:rPr>
                        <a:t>Nhà ở</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55294992"/>
                  </a:ext>
                </a:extLst>
              </a:tr>
              <a:tr h="524398">
                <a:tc vMerge="1">
                  <a:txBody>
                    <a:bodyPr/>
                    <a:lstStyle/>
                    <a:p>
                      <a:endParaRPr lang="en-SG" dirty="0"/>
                    </a:p>
                  </a:txBody>
                  <a:tcPr/>
                </a:tc>
                <a:tc>
                  <a:txBody>
                    <a:bodyPr/>
                    <a:lstStyle/>
                    <a:p>
                      <a:pPr algn="ctr"/>
                      <a:r>
                        <a:rPr lang="vi-VN" sz="2300" b="1" dirty="0">
                          <a:latin typeface="Cambria" panose="02040503050406030204" pitchFamily="18" charset="0"/>
                          <a:ea typeface="Cambria" panose="02040503050406030204" pitchFamily="18" charset="0"/>
                        </a:rPr>
                        <a:t>Trang phục</a:t>
                      </a:r>
                    </a:p>
                    <a:p>
                      <a:pPr algn="ctr"/>
                      <a:endParaRPr lang="vi-VN" sz="2300" b="1" dirty="0">
                        <a:latin typeface="Cambria" panose="02040503050406030204" pitchFamily="18" charset="0"/>
                        <a:ea typeface="Cambria" panose="02040503050406030204" pitchFamily="18" charset="0"/>
                      </a:endParaRPr>
                    </a:p>
                  </a:txBody>
                  <a:tcPr anchor="ct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36747349"/>
                  </a:ext>
                </a:extLst>
              </a:tr>
              <a:tr h="524398">
                <a:tc vMerge="1">
                  <a:txBody>
                    <a:bodyPr/>
                    <a:lstStyle/>
                    <a:p>
                      <a:endParaRPr lang="en-SG" dirty="0"/>
                    </a:p>
                  </a:txBody>
                  <a:tcPr/>
                </a:tc>
                <a:tc>
                  <a:txBody>
                    <a:bodyPr/>
                    <a:lstStyle/>
                    <a:p>
                      <a:pPr algn="ctr"/>
                      <a:r>
                        <a:rPr lang="vi-VN" sz="2300" b="1" dirty="0">
                          <a:latin typeface="Cambria" panose="02040503050406030204" pitchFamily="18" charset="0"/>
                          <a:ea typeface="Cambria" panose="02040503050406030204" pitchFamily="18" charset="0"/>
                        </a:rPr>
                        <a:t>Phương tiện đi lại</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27621496"/>
                  </a:ext>
                </a:extLst>
              </a:tr>
              <a:tr h="524398">
                <a:tc rowSpan="2">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solidFill>
                            <a:schemeClr val="tx1"/>
                          </a:solidFill>
                          <a:latin typeface="Cambria" panose="02040503050406030204" pitchFamily="18" charset="0"/>
                          <a:ea typeface="Cambria" panose="02040503050406030204" pitchFamily="18" charset="0"/>
                        </a:rPr>
                        <a:t>Đời sống </a:t>
                      </a:r>
                    </a:p>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solidFill>
                            <a:schemeClr val="tx1"/>
                          </a:solidFill>
                          <a:latin typeface="Cambria" panose="02040503050406030204" pitchFamily="18" charset="0"/>
                          <a:ea typeface="Cambria" panose="02040503050406030204" pitchFamily="18" charset="0"/>
                        </a:rPr>
                        <a:t>tinh thần</a:t>
                      </a:r>
                      <a:endParaRPr lang="en-SG" sz="2300" b="1" dirty="0">
                        <a:solidFill>
                          <a:schemeClr val="tx1"/>
                        </a:solidFill>
                        <a:latin typeface="Cambria" panose="02040503050406030204" pitchFamily="18" charset="0"/>
                        <a:ea typeface="Cambria" panose="02040503050406030204" pitchFamily="18" charset="0"/>
                      </a:endParaRPr>
                    </a:p>
                    <a:p>
                      <a:pPr algn="ctr"/>
                      <a:endParaRPr lang="en-SG" sz="23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vi-VN" sz="2300" b="1" dirty="0">
                          <a:latin typeface="Cambria" panose="02040503050406030204" pitchFamily="18" charset="0"/>
                          <a:ea typeface="Cambria" panose="02040503050406030204" pitchFamily="18" charset="0"/>
                        </a:rPr>
                        <a:t>Tín ngưỡng</a:t>
                      </a:r>
                      <a:endParaRPr lang="en-US" sz="2300" b="1" dirty="0">
                        <a:latin typeface="Cambria" panose="02040503050406030204" pitchFamily="18" charset="0"/>
                        <a:ea typeface="Cambria" panose="02040503050406030204" pitchFamily="18" charset="0"/>
                      </a:endParaRPr>
                    </a:p>
                    <a:p>
                      <a:pPr algn="ctr"/>
                      <a:endParaRPr lang="en-SG" sz="15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955193299"/>
                  </a:ext>
                </a:extLst>
              </a:tr>
              <a:tr h="493734">
                <a:tc vMerge="1">
                  <a:txBody>
                    <a:bodyPr/>
                    <a:lstStyle/>
                    <a:p>
                      <a:endParaRPr lang="en-SG" dirty="0"/>
                    </a:p>
                  </a:txBody>
                  <a:tcPr/>
                </a:tc>
                <a:tc>
                  <a:txBody>
                    <a:bodyPr/>
                    <a:lstStyle/>
                    <a:p>
                      <a:pPr algn="ctr"/>
                      <a:r>
                        <a:rPr lang="vi-VN" sz="2200" b="1" dirty="0">
                          <a:latin typeface="Cambria" panose="02040503050406030204" pitchFamily="18" charset="0"/>
                          <a:ea typeface="Cambria" panose="02040503050406030204" pitchFamily="18" charset="0"/>
                        </a:rPr>
                        <a:t>Phong tục,</a:t>
                      </a:r>
                    </a:p>
                    <a:p>
                      <a:pPr algn="ctr"/>
                      <a:r>
                        <a:rPr lang="vi-VN" sz="2200" b="1" dirty="0">
                          <a:latin typeface="Cambria" panose="02040503050406030204" pitchFamily="18" charset="0"/>
                          <a:ea typeface="Cambria" panose="02040503050406030204" pitchFamily="18" charset="0"/>
                        </a:rPr>
                        <a:t> tập quán</a:t>
                      </a:r>
                      <a:endParaRPr lang="en-SG" sz="22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52139453"/>
                  </a:ext>
                </a:extLst>
              </a:tr>
            </a:tbl>
          </a:graphicData>
        </a:graphic>
      </p:graphicFrame>
      <p:sp>
        <p:nvSpPr>
          <p:cNvPr id="3" name="TextBox 2">
            <a:extLst>
              <a:ext uri="{FF2B5EF4-FFF2-40B4-BE49-F238E27FC236}">
                <a16:creationId xmlns:a16="http://schemas.microsoft.com/office/drawing/2014/main" id="{1EDB2C9E-43A5-491F-838A-96AADF87BE89}"/>
              </a:ext>
            </a:extLst>
          </p:cNvPr>
          <p:cNvSpPr txBox="1"/>
          <p:nvPr/>
        </p:nvSpPr>
        <p:spPr>
          <a:xfrm>
            <a:off x="6096000" y="1352418"/>
            <a:ext cx="1981200" cy="461665"/>
          </a:xfrm>
          <a:prstGeom prst="rect">
            <a:avLst/>
          </a:prstGeom>
          <a:noFill/>
        </p:spPr>
        <p:txBody>
          <a:bodyPr wrap="square" rtlCol="0">
            <a:spAutoFit/>
          </a:bodyPr>
          <a:lstStyle/>
          <a:p>
            <a:r>
              <a:rPr lang="vi-VN" sz="2400" b="1" dirty="0">
                <a:solidFill>
                  <a:srgbClr val="C00000"/>
                </a:solidFill>
                <a:latin typeface="Cambria" panose="02040503050406030204" pitchFamily="18" charset="0"/>
                <a:ea typeface="Cambria" panose="02040503050406030204" pitchFamily="18" charset="0"/>
              </a:rPr>
              <a:t>Lúa, gạo</a:t>
            </a:r>
            <a:endParaRPr lang="en-SG" sz="2400" b="1" dirty="0">
              <a:solidFill>
                <a:srgbClr val="C0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5EEDBA0-A5D7-49F5-A7D9-E7628B8611A3}"/>
              </a:ext>
            </a:extLst>
          </p:cNvPr>
          <p:cNvSpPr txBox="1"/>
          <p:nvPr/>
        </p:nvSpPr>
        <p:spPr>
          <a:xfrm>
            <a:off x="6096000" y="1883105"/>
            <a:ext cx="129540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Nhà sàn</a:t>
            </a:r>
            <a:endParaRPr lang="en-SG" sz="24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010047B-C3BD-4AB7-96FA-B0798E5F3D73}"/>
              </a:ext>
            </a:extLst>
          </p:cNvPr>
          <p:cNvSpPr txBox="1"/>
          <p:nvPr/>
        </p:nvSpPr>
        <p:spPr>
          <a:xfrm>
            <a:off x="5129211" y="3191172"/>
            <a:ext cx="3184526" cy="461665"/>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Chủ yếu bằng thuyền</a:t>
            </a:r>
            <a:endParaRPr lang="en-SG" sz="24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F179CFD-981B-4DE6-ACF4-47AA0E9E0A19}"/>
              </a:ext>
            </a:extLst>
          </p:cNvPr>
          <p:cNvSpPr txBox="1"/>
          <p:nvPr/>
        </p:nvSpPr>
        <p:spPr>
          <a:xfrm>
            <a:off x="4603750" y="2354147"/>
            <a:ext cx="4419600" cy="861774"/>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Nam thường đóng khố cởi trần, nữ mặc váy và áo yếm</a:t>
            </a:r>
            <a:endParaRPr lang="en-SG" sz="2400" b="1" dirty="0">
              <a:solidFill>
                <a:srgbClr val="C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5AD07C1C-AEC9-4ABC-B934-62E75AF6DF40}"/>
              </a:ext>
            </a:extLst>
          </p:cNvPr>
          <p:cNvSpPr txBox="1"/>
          <p:nvPr/>
        </p:nvSpPr>
        <p:spPr>
          <a:xfrm>
            <a:off x="4330699" y="3628087"/>
            <a:ext cx="4781550"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Thờ cúng tổ tiên, thờ cúng các vị thần: thần Sông, thần Núi</a:t>
            </a:r>
            <a:endParaRPr lang="en-SG" sz="2400" b="1" dirty="0">
              <a:solidFill>
                <a:srgbClr val="C0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81F39DBF-C132-4CC7-B0C1-AA596D05B08B}"/>
              </a:ext>
            </a:extLst>
          </p:cNvPr>
          <p:cNvSpPr txBox="1"/>
          <p:nvPr/>
        </p:nvSpPr>
        <p:spPr>
          <a:xfrm>
            <a:off x="4419600" y="4344983"/>
            <a:ext cx="4356100" cy="830997"/>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Phong tục ăn trầu, nhuộm răng đen</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47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barn(inVertical)">
                                      <p:cBhvr>
                                        <p:cTn id="4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868</TotalTime>
  <Words>443</Words>
  <Application>Microsoft Office PowerPoint</Application>
  <PresentationFormat>On-screen Show (16:9)</PresentationFormat>
  <Paragraphs>52</Paragraphs>
  <Slides>13</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13</vt:i4>
      </vt:variant>
    </vt:vector>
  </HeadingPairs>
  <TitlesOfParts>
    <vt:vector size="29" baseType="lpstr">
      <vt:lpstr>宋体</vt:lpstr>
      <vt:lpstr>SVN-Ready</vt:lpstr>
      <vt:lpstr>SVN-Newton</vt:lpstr>
      <vt:lpstr>#9Slide07 HoneyCream</vt:lpstr>
      <vt:lpstr>思源黑体 CN Medium</vt:lpstr>
      <vt:lpstr>Calibri Light</vt:lpstr>
      <vt:lpstr>Times New Roman</vt:lpstr>
      <vt:lpstr>Calibri</vt:lpstr>
      <vt:lpstr>思源黑体</vt:lpstr>
      <vt:lpstr>阿里巴巴普惠体</vt:lpstr>
      <vt:lpstr>Arial</vt:lpstr>
      <vt:lpstr>Cambria</vt:lpstr>
      <vt:lpstr>思源黑体 Medium</vt:lpstr>
      <vt:lpstr>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Dark Blue Watercolor Solar System Science Class Schoology Course Card</dc:title>
  <dc:creator>MANG NON</dc:creator>
  <cp:keywords>Măngnon</cp:keywords>
  <cp:lastModifiedBy>Admin</cp:lastModifiedBy>
  <cp:revision>49</cp:revision>
  <dcterms:created xsi:type="dcterms:W3CDTF">2006-08-16T00:00:00Z</dcterms:created>
  <dcterms:modified xsi:type="dcterms:W3CDTF">2025-04-18T14:57:51Z</dcterms:modified>
  <dc:identifier>DAFuVWHYRwQ</dc:identifier>
</cp:coreProperties>
</file>