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1" r:id="rId4"/>
    <p:sldId id="262" r:id="rId5"/>
    <p:sldId id="267" r:id="rId6"/>
    <p:sldId id="263" r:id="rId7"/>
    <p:sldId id="272" r:id="rId8"/>
    <p:sldId id="277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66"/>
    <a:srgbClr val="33CC33"/>
    <a:srgbClr val="00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8" autoAdjust="0"/>
    <p:restoredTop sz="90661" autoAdjust="0"/>
  </p:normalViewPr>
  <p:slideViewPr>
    <p:cSldViewPr snapToGrid="0">
      <p:cViewPr varScale="1">
        <p:scale>
          <a:sx n="67" d="100"/>
          <a:sy n="67" d="100"/>
        </p:scale>
        <p:origin x="648" y="60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72EE0-880A-4AED-9364-A1C6371A2B33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6EDFD-2D8C-43B8-BC22-66A9FDBB6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6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259080" y="243840"/>
            <a:ext cx="11658600" cy="632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23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2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3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0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18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pic>
        <p:nvPicPr>
          <p:cNvPr id="5" name="图片 3" descr="C:/Users/Administrator/AppData/Local/Temp/picturecompress_20211101145934/output_1.pn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518" y="2837120"/>
            <a:ext cx="4453721" cy="4453721"/>
          </a:xfrm>
          <a:prstGeom prst="rect">
            <a:avLst/>
          </a:prstGeom>
        </p:spPr>
      </p:pic>
      <p:pic>
        <p:nvPicPr>
          <p:cNvPr id="6" name="图片 3" descr="千库网_乡村振兴美丽乡村三农农民富裕_元素编号131569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4143" y="3766674"/>
            <a:ext cx="3398944" cy="3398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723" y="1079774"/>
            <a:ext cx="2517866" cy="134123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21546" y="1978541"/>
            <a:ext cx="9084219" cy="4473715"/>
            <a:chOff x="1321546" y="1978541"/>
            <a:chExt cx="9084219" cy="44737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6755" y="4390097"/>
              <a:ext cx="4685523" cy="131780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21546" y="1978541"/>
              <a:ext cx="9084219" cy="241155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3453" y="5489005"/>
              <a:ext cx="1920406" cy="96325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E5D6137-0932-CB46-958E-B46AFB7AEDD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66709" y="-242059"/>
            <a:ext cx="2832100" cy="2832100"/>
          </a:xfrm>
          <a:prstGeom prst="rect">
            <a:avLst/>
          </a:prstGeom>
        </p:spPr>
      </p:pic>
      <p:pic>
        <p:nvPicPr>
          <p:cNvPr id="27" name="图片 30">
            <a:extLst>
              <a:ext uri="{FF2B5EF4-FFF2-40B4-BE49-F238E27FC236}">
                <a16:creationId xmlns:a16="http://schemas.microsoft.com/office/drawing/2014/main" id="{FC0BCADC-ECE5-B843-A2AC-2E4CCD4EA90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08" y="2425663"/>
            <a:ext cx="556451" cy="5564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27673" y="6260122"/>
            <a:ext cx="2151791" cy="71906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8CFEB-3599-5083-89DC-EBFA1AF8EE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16771" y="10113461"/>
            <a:ext cx="10583480" cy="3226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303DF2-4B4E-9520-9245-F7BB108840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5099" y="-1632474"/>
            <a:ext cx="4695320" cy="14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corn&#10;&#10;Description automatically generated">
            <a:extLst>
              <a:ext uri="{FF2B5EF4-FFF2-40B4-BE49-F238E27FC236}">
                <a16:creationId xmlns:a16="http://schemas.microsoft.com/office/drawing/2014/main" id="{0A199504-DE6B-48A0-A017-3999DF06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1" b="99481" l="2442" r="98721">
                        <a14:foregroundMark x1="4070" y1="62857" x2="4070" y2="62857"/>
                        <a14:foregroundMark x1="12326" y1="93247" x2="27310" y2="93920"/>
                        <a14:foregroundMark x1="63964" y1="95263" x2="64812" y2="95253"/>
                        <a14:foregroundMark x1="93372" y1="77403" x2="93372" y2="77403"/>
                        <a14:foregroundMark x1="97558" y1="91429" x2="97558" y2="91429"/>
                        <a14:foregroundMark x1="96628" y1="62078" x2="96628" y2="62078"/>
                        <a14:foregroundMark x1="63778" y1="98779" x2="62884" y2="98796"/>
                        <a14:foregroundMark x1="5814" y1="94026" x2="5233" y2="94026"/>
                        <a14:foregroundMark x1="2442" y1="92468" x2="2442" y2="92468"/>
                        <a14:foregroundMark x1="25000" y1="99221" x2="25842" y2="99120"/>
                        <a14:foregroundMark x1="63773" y1="95885" x2="64605" y2="95959"/>
                        <a14:foregroundMark x1="98200" y1="98147" x2="98372" y2="98182"/>
                        <a14:foregroundMark x1="82326" y1="34545" x2="82326" y2="34545"/>
                        <a14:foregroundMark x1="87093" y1="27013" x2="87093" y2="27013"/>
                        <a14:foregroundMark x1="90349" y1="33766" x2="90349" y2="33766"/>
                        <a14:foregroundMark x1="84884" y1="23896" x2="84884" y2="23896"/>
                        <a14:foregroundMark x1="85698" y1="28831" x2="85698" y2="28831"/>
                        <a14:foregroundMark x1="87791" y1="37143" x2="87791" y2="37143"/>
                        <a14:foregroundMark x1="86977" y1="35584" x2="86977" y2="35584"/>
                        <a14:foregroundMark x1="78721" y1="40779" x2="78721" y2="40779"/>
                        <a14:foregroundMark x1="78372" y1="37143" x2="78372" y2="37143"/>
                        <a14:foregroundMark x1="77558" y1="33766" x2="77093" y2="37403"/>
                        <a14:foregroundMark x1="75930" y1="40000" x2="75930" y2="40000"/>
                        <a14:foregroundMark x1="76512" y1="40519" x2="77093" y2="40519"/>
                        <a14:foregroundMark x1="79302" y1="39221" x2="80349" y2="40519"/>
                        <a14:foregroundMark x1="81744" y1="39481" x2="82326" y2="39481"/>
                        <a14:foregroundMark x1="82907" y1="39481" x2="82907" y2="39481"/>
                        <a14:foregroundMark x1="83837" y1="39481" x2="83837" y2="39481"/>
                        <a14:foregroundMark x1="25116" y1="31948" x2="25116" y2="31948"/>
                        <a14:foregroundMark x1="22674" y1="37922" x2="22674" y2="37922"/>
                        <a14:foregroundMark x1="26163" y1="35325" x2="26163" y2="35325"/>
                        <a14:foregroundMark x1="26512" y1="38961" x2="26279" y2="40519"/>
                        <a14:foregroundMark x1="25233" y1="42597" x2="25233" y2="42597"/>
                        <a14:foregroundMark x1="24186" y1="41558" x2="24186" y2="41558"/>
                        <a14:foregroundMark x1="27093" y1="42338" x2="27093" y2="42338"/>
                        <a14:foregroundMark x1="23605" y1="43636" x2="23605" y2="43636"/>
                        <a14:foregroundMark x1="22558" y1="42338" x2="22558" y2="42338"/>
                        <a14:foregroundMark x1="21279" y1="38701" x2="21279" y2="38701"/>
                        <a14:foregroundMark x1="20233" y1="40519" x2="20349" y2="41558"/>
                        <a14:foregroundMark x1="21279" y1="43636" x2="21279" y2="43636"/>
                        <a14:foregroundMark x1="22674" y1="44935" x2="23488" y2="44935"/>
                        <a14:foregroundMark x1="25814" y1="44935" x2="26163" y2="44416"/>
                        <a14:foregroundMark x1="21163" y1="43896" x2="21163" y2="43896"/>
                        <a14:foregroundMark x1="20233" y1="44935" x2="20233" y2="44935"/>
                        <a14:foregroundMark x1="14302" y1="35844" x2="14302" y2="35844"/>
                        <a14:foregroundMark x1="13488" y1="30649" x2="13488" y2="30649"/>
                        <a14:foregroundMark x1="8140" y1="34805" x2="8140" y2="34805"/>
                        <a14:foregroundMark x1="39419" y1="22597" x2="39419" y2="22597"/>
                        <a14:foregroundMark x1="72209" y1="31948" x2="72209" y2="31948"/>
                        <a14:foregroundMark x1="83721" y1="41558" x2="83721" y2="41558"/>
                        <a14:foregroundMark x1="85000" y1="40000" x2="85000" y2="40000"/>
                        <a14:foregroundMark x1="83953" y1="39481" x2="83953" y2="39481"/>
                        <a14:foregroundMark x1="83256" y1="41299" x2="83256" y2="42078"/>
                        <a14:foregroundMark x1="62674" y1="98182" x2="64019" y2="97960"/>
                        <a14:foregroundMark x1="98233" y1="98269" x2="98721" y2="98182"/>
                        <a14:foregroundMark x1="98721" y1="98182" x2="98721" y2="98182"/>
                        <a14:foregroundMark x1="64186" y1="96364" x2="64186" y2="96364"/>
                        <a14:foregroundMark x1="13140" y1="28052" x2="13140" y2="28052"/>
                        <a14:foregroundMark x1="23605" y1="31948" x2="23605" y2="31948"/>
                        <a14:foregroundMark x1="26512" y1="30649" x2="26512" y2="30649"/>
                        <a14:foregroundMark x1="23140" y1="36623" x2="23140" y2="36623"/>
                        <a14:foregroundMark x1="21860" y1="35325" x2="21860" y2="35325"/>
                        <a14:foregroundMark x1="17791" y1="31948" x2="17791" y2="31948"/>
                        <a14:foregroundMark x1="39070" y1="33506" x2="39070" y2="33506"/>
                        <a14:foregroundMark x1="39884" y1="41039" x2="39884" y2="41039"/>
                        <a14:foregroundMark x1="39302" y1="37143" x2="39302" y2="52727"/>
                        <a14:backgroundMark x1="85930" y1="47792" x2="85930" y2="47792"/>
                        <a14:backgroundMark x1="82442" y1="47532" x2="82442" y2="47532"/>
                        <a14:backgroundMark x1="81395" y1="45714" x2="81395" y2="45714"/>
                        <a14:backgroundMark x1="25814" y1="99221" x2="57209" y2="98182"/>
                        <a14:backgroundMark x1="57209" y1="98182" x2="62342" y2="99402"/>
                        <a14:backgroundMark x1="85233" y1="47532" x2="85233" y2="47532"/>
                        <a14:backgroundMark x1="22907" y1="48312" x2="22907" y2="48312"/>
                        <a14:backgroundMark x1="63953" y1="98182" x2="77209" y2="99481"/>
                        <a14:backgroundMark x1="77209" y1="99481" x2="91395" y2="97922"/>
                        <a14:backgroundMark x1="91395" y1="97922" x2="91395" y2="97922"/>
                        <a14:backgroundMark x1="94302" y1="98442" x2="94302" y2="98442"/>
                        <a14:backgroundMark x1="96163" y1="98961" x2="96628" y2="99481"/>
                        <a14:backgroundMark x1="98488" y1="99221" x2="92442" y2="97922"/>
                        <a14:backgroundMark x1="92209" y1="98442" x2="92209" y2="98442"/>
                        <a14:backgroundMark x1="91744" y1="99221" x2="91744" y2="99221"/>
                        <a14:backgroundMark x1="91047" y1="99481" x2="93140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78" y="2477610"/>
            <a:ext cx="12857356" cy="4549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11" y="1092228"/>
            <a:ext cx="9104778" cy="3165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9DA4E-AEAD-90D5-6A98-11B6449E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12616" y="278849"/>
            <a:ext cx="2483716" cy="3226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006571-B0D3-4DBF-9395-2F408CD2E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6771" y="10151561"/>
            <a:ext cx="10583480" cy="3226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19ED7-867F-AB70-85FC-9E2F64187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099" y="-1594374"/>
            <a:ext cx="4695320" cy="1431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0F9D4-F77E-17F3-634B-E4D162D0A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3021" y="35927"/>
            <a:ext cx="221897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corn&#10;&#10;Description automatically generated">
            <a:extLst>
              <a:ext uri="{FF2B5EF4-FFF2-40B4-BE49-F238E27FC236}">
                <a16:creationId xmlns:a16="http://schemas.microsoft.com/office/drawing/2014/main" id="{0A199504-DE6B-48A0-A017-3999DF06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1" b="99481" l="2442" r="98721">
                        <a14:foregroundMark x1="4070" y1="62857" x2="4070" y2="62857"/>
                        <a14:foregroundMark x1="12326" y1="93247" x2="27310" y2="93920"/>
                        <a14:foregroundMark x1="63964" y1="95263" x2="64812" y2="95253"/>
                        <a14:foregroundMark x1="93372" y1="77403" x2="93372" y2="77403"/>
                        <a14:foregroundMark x1="97558" y1="91429" x2="97558" y2="91429"/>
                        <a14:foregroundMark x1="96628" y1="62078" x2="96628" y2="62078"/>
                        <a14:foregroundMark x1="63778" y1="98779" x2="62884" y2="98796"/>
                        <a14:foregroundMark x1="5814" y1="94026" x2="5233" y2="94026"/>
                        <a14:foregroundMark x1="2442" y1="92468" x2="2442" y2="92468"/>
                        <a14:foregroundMark x1="25000" y1="99221" x2="25842" y2="99120"/>
                        <a14:foregroundMark x1="63773" y1="95885" x2="64605" y2="95959"/>
                        <a14:foregroundMark x1="98200" y1="98147" x2="98372" y2="98182"/>
                        <a14:foregroundMark x1="82326" y1="34545" x2="82326" y2="34545"/>
                        <a14:foregroundMark x1="87093" y1="27013" x2="87093" y2="27013"/>
                        <a14:foregroundMark x1="90349" y1="33766" x2="90349" y2="33766"/>
                        <a14:foregroundMark x1="84884" y1="23896" x2="84884" y2="23896"/>
                        <a14:foregroundMark x1="85698" y1="28831" x2="85698" y2="28831"/>
                        <a14:foregroundMark x1="87791" y1="37143" x2="87791" y2="37143"/>
                        <a14:foregroundMark x1="86977" y1="35584" x2="86977" y2="35584"/>
                        <a14:foregroundMark x1="78721" y1="40779" x2="78721" y2="40779"/>
                        <a14:foregroundMark x1="78372" y1="37143" x2="78372" y2="37143"/>
                        <a14:foregroundMark x1="77558" y1="33766" x2="77093" y2="37403"/>
                        <a14:foregroundMark x1="75930" y1="40000" x2="75930" y2="40000"/>
                        <a14:foregroundMark x1="76512" y1="40519" x2="77093" y2="40519"/>
                        <a14:foregroundMark x1="79302" y1="39221" x2="80349" y2="40519"/>
                        <a14:foregroundMark x1="81744" y1="39481" x2="82326" y2="39481"/>
                        <a14:foregroundMark x1="82907" y1="39481" x2="82907" y2="39481"/>
                        <a14:foregroundMark x1="83837" y1="39481" x2="83837" y2="39481"/>
                        <a14:foregroundMark x1="25116" y1="31948" x2="25116" y2="31948"/>
                        <a14:foregroundMark x1="22674" y1="37922" x2="22674" y2="37922"/>
                        <a14:foregroundMark x1="26163" y1="35325" x2="26163" y2="35325"/>
                        <a14:foregroundMark x1="26512" y1="38961" x2="26279" y2="40519"/>
                        <a14:foregroundMark x1="25233" y1="42597" x2="25233" y2="42597"/>
                        <a14:foregroundMark x1="24186" y1="41558" x2="24186" y2="41558"/>
                        <a14:foregroundMark x1="27093" y1="42338" x2="27093" y2="42338"/>
                        <a14:foregroundMark x1="23605" y1="43636" x2="23605" y2="43636"/>
                        <a14:foregroundMark x1="22558" y1="42338" x2="22558" y2="42338"/>
                        <a14:foregroundMark x1="21279" y1="38701" x2="21279" y2="38701"/>
                        <a14:foregroundMark x1="20233" y1="40519" x2="20349" y2="41558"/>
                        <a14:foregroundMark x1="21279" y1="43636" x2="21279" y2="43636"/>
                        <a14:foregroundMark x1="22674" y1="44935" x2="23488" y2="44935"/>
                        <a14:foregroundMark x1="25814" y1="44935" x2="26163" y2="44416"/>
                        <a14:foregroundMark x1="21163" y1="43896" x2="21163" y2="43896"/>
                        <a14:foregroundMark x1="20233" y1="44935" x2="20233" y2="44935"/>
                        <a14:foregroundMark x1="14302" y1="35844" x2="14302" y2="35844"/>
                        <a14:foregroundMark x1="13488" y1="30649" x2="13488" y2="30649"/>
                        <a14:foregroundMark x1="8140" y1="34805" x2="8140" y2="34805"/>
                        <a14:foregroundMark x1="39419" y1="22597" x2="39419" y2="22597"/>
                        <a14:foregroundMark x1="72209" y1="31948" x2="72209" y2="31948"/>
                        <a14:foregroundMark x1="83721" y1="41558" x2="83721" y2="41558"/>
                        <a14:foregroundMark x1="85000" y1="40000" x2="85000" y2="40000"/>
                        <a14:foregroundMark x1="83953" y1="39481" x2="83953" y2="39481"/>
                        <a14:foregroundMark x1="83256" y1="41299" x2="83256" y2="42078"/>
                        <a14:foregroundMark x1="62674" y1="98182" x2="64019" y2="97960"/>
                        <a14:foregroundMark x1="98233" y1="98269" x2="98721" y2="98182"/>
                        <a14:foregroundMark x1="98721" y1="98182" x2="98721" y2="98182"/>
                        <a14:foregroundMark x1="64186" y1="96364" x2="64186" y2="96364"/>
                        <a14:foregroundMark x1="13140" y1="28052" x2="13140" y2="28052"/>
                        <a14:foregroundMark x1="23605" y1="31948" x2="23605" y2="31948"/>
                        <a14:foregroundMark x1="26512" y1="30649" x2="26512" y2="30649"/>
                        <a14:foregroundMark x1="23140" y1="36623" x2="23140" y2="36623"/>
                        <a14:foregroundMark x1="21860" y1="35325" x2="21860" y2="35325"/>
                        <a14:foregroundMark x1="17791" y1="31948" x2="17791" y2="31948"/>
                        <a14:foregroundMark x1="39070" y1="33506" x2="39070" y2="33506"/>
                        <a14:foregroundMark x1="39884" y1="41039" x2="39884" y2="41039"/>
                        <a14:foregroundMark x1="39302" y1="37143" x2="39302" y2="52727"/>
                        <a14:backgroundMark x1="85930" y1="47792" x2="85930" y2="47792"/>
                        <a14:backgroundMark x1="82442" y1="47532" x2="82442" y2="47532"/>
                        <a14:backgroundMark x1="81395" y1="45714" x2="81395" y2="45714"/>
                        <a14:backgroundMark x1="25814" y1="99221" x2="57209" y2="98182"/>
                        <a14:backgroundMark x1="57209" y1="98182" x2="62342" y2="99402"/>
                        <a14:backgroundMark x1="85233" y1="47532" x2="85233" y2="47532"/>
                        <a14:backgroundMark x1="22907" y1="48312" x2="22907" y2="48312"/>
                        <a14:backgroundMark x1="63953" y1="98182" x2="77209" y2="99481"/>
                        <a14:backgroundMark x1="77209" y1="99481" x2="91395" y2="97922"/>
                        <a14:backgroundMark x1="91395" y1="97922" x2="91395" y2="97922"/>
                        <a14:backgroundMark x1="94302" y1="98442" x2="94302" y2="98442"/>
                        <a14:backgroundMark x1="96163" y1="98961" x2="96628" y2="99481"/>
                        <a14:backgroundMark x1="98488" y1="99221" x2="92442" y2="97922"/>
                        <a14:backgroundMark x1="92209" y1="98442" x2="92209" y2="98442"/>
                        <a14:backgroundMark x1="91744" y1="99221" x2="91744" y2="99221"/>
                        <a14:backgroundMark x1="91047" y1="99481" x2="93140" y2="9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78" y="2477610"/>
            <a:ext cx="12857356" cy="4549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77" y="1160060"/>
            <a:ext cx="9752898" cy="3312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D4A1D-C085-5620-CF04-5AF2A74F1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12616" y="240749"/>
            <a:ext cx="2483716" cy="3226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13740-134E-A1E2-8C07-FD334CC4F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6771" y="10113461"/>
            <a:ext cx="10583480" cy="3226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56388-C250-9A0C-214C-12F1F9289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099" y="-1632474"/>
            <a:ext cx="4695320" cy="1431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3E0B5-3389-B0E9-833C-EA27235F2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3021" y="53180"/>
            <a:ext cx="221897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pic>
        <p:nvPicPr>
          <p:cNvPr id="3" name="图片 1" descr="68a8eab112f109b55565139a8fe40b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109" y="-951231"/>
            <a:ext cx="8293470" cy="882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3333" l="2705" r="98735">
                        <a14:foregroundMark x1="78839" y1="10303" x2="76091" y2="77515"/>
                        <a14:foregroundMark x1="78839" y1="57515" x2="92714" y2="72970"/>
                        <a14:foregroundMark x1="69939" y1="78848" x2="70899" y2="78667"/>
                        <a14:foregroundMark x1="67627" y1="86848" x2="87347" y2="87212"/>
                        <a14:foregroundMark x1="56763" y1="49879" x2="52792" y2="46303"/>
                        <a14:foregroundMark x1="57199" y1="51636" x2="56501" y2="54121"/>
                        <a14:foregroundMark x1="20681" y1="61879" x2="17670" y2="62667"/>
                        <a14:foregroundMark x1="22862" y1="71455" x2="18063" y2="77515"/>
                        <a14:foregroundMark x1="31545" y1="74667" x2="30148" y2="82121"/>
                        <a14:foregroundMark x1="11911" y1="86485" x2="39223" y2="87636"/>
                        <a14:foregroundMark x1="52094" y1="48182" x2="49651" y2="52182"/>
                        <a14:foregroundMark x1="68608" y1="29660" x2="69245" y2="48535"/>
                        <a14:foregroundMark x1="63239" y1="31184" x2="62966" y2="43376"/>
                        <a14:foregroundMark x1="76979" y1="37866" x2="64604" y2="39977"/>
                        <a14:foregroundMark x1="65241" y1="56272" x2="59782" y2="57327"/>
                        <a14:foregroundMark x1="75796" y1="73154" x2="76069" y2="81712"/>
                        <a14:foregroundMark x1="33758" y1="34467" x2="30573" y2="48535"/>
                        <a14:foregroundMark x1="40855" y1="47011" x2="34031" y2="52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16" y="2292126"/>
            <a:ext cx="5533970" cy="42933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23924" y="1609590"/>
            <a:ext cx="5802930" cy="3022799"/>
            <a:chOff x="1980858" y="1227224"/>
            <a:chExt cx="5802930" cy="30227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9024" y="1227224"/>
              <a:ext cx="3999323" cy="11766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0858" y="1910899"/>
              <a:ext cx="5802930" cy="2339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9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60" y="2624409"/>
            <a:ext cx="6203941" cy="42335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0601" y="526461"/>
            <a:ext cx="10795975" cy="1722534"/>
            <a:chOff x="749449" y="875643"/>
            <a:chExt cx="10691167" cy="1029300"/>
          </a:xfrm>
        </p:grpSpPr>
        <p:sp>
          <p:nvSpPr>
            <p:cNvPr id="7" name="Rounded Rectangle 6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4651" y="968133"/>
              <a:ext cx="10257401" cy="79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Mô tả một số nét văn hoá nổi bật của làng quê truyền thống vùng Đồng bằng Bắc Bộ.</a:t>
              </a:r>
              <a:endParaRPr lang="en-US" sz="7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0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925656"/>
          </a:xfrm>
          <a:prstGeom prst="rect">
            <a:avLst/>
          </a:prstGeom>
        </p:spPr>
      </p:pic>
      <p:pic>
        <p:nvPicPr>
          <p:cNvPr id="3" name="图片 1" descr="68a8eab112f109b55565139a8fe40b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12" y="-488157"/>
            <a:ext cx="8293470" cy="6493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3333" l="2705" r="98735">
                        <a14:foregroundMark x1="78839" y1="10303" x2="76091" y2="77515"/>
                        <a14:foregroundMark x1="78839" y1="57515" x2="92714" y2="72970"/>
                        <a14:foregroundMark x1="69939" y1="78848" x2="70899" y2="78667"/>
                        <a14:foregroundMark x1="67627" y1="86848" x2="87347" y2="87212"/>
                        <a14:foregroundMark x1="56763" y1="49879" x2="52792" y2="46303"/>
                        <a14:foregroundMark x1="57199" y1="51636" x2="56501" y2="54121"/>
                        <a14:foregroundMark x1="20681" y1="61879" x2="17670" y2="62667"/>
                        <a14:foregroundMark x1="22862" y1="71455" x2="18063" y2="77515"/>
                        <a14:foregroundMark x1="31545" y1="74667" x2="30148" y2="82121"/>
                        <a14:foregroundMark x1="11911" y1="86485" x2="39223" y2="87636"/>
                        <a14:foregroundMark x1="52094" y1="48182" x2="49651" y2="52182"/>
                        <a14:foregroundMark x1="68608" y1="29660" x2="69245" y2="48535"/>
                        <a14:foregroundMark x1="63239" y1="31184" x2="62966" y2="43376"/>
                        <a14:foregroundMark x1="76979" y1="37866" x2="64604" y2="39977"/>
                        <a14:foregroundMark x1="65241" y1="56272" x2="59782" y2="57327"/>
                        <a14:foregroundMark x1="75796" y1="73154" x2="76069" y2="81712"/>
                        <a14:foregroundMark x1="33758" y1="34467" x2="30573" y2="48535"/>
                        <a14:foregroundMark x1="40855" y1="47011" x2="34031" y2="52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82" y="3120420"/>
            <a:ext cx="5533970" cy="4293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4024" y="1368420"/>
            <a:ext cx="39993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24" y="2538526"/>
            <a:ext cx="6588998" cy="40696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1693" y="403366"/>
            <a:ext cx="11465170" cy="2116217"/>
            <a:chOff x="749449" y="875643"/>
            <a:chExt cx="10691167" cy="651742"/>
          </a:xfrm>
        </p:grpSpPr>
        <p:sp>
          <p:nvSpPr>
            <p:cNvPr id="4" name="Rounded Rectangle 3"/>
            <p:cNvSpPr/>
            <p:nvPr/>
          </p:nvSpPr>
          <p:spPr>
            <a:xfrm>
              <a:off x="749449" y="875643"/>
              <a:ext cx="10691167" cy="6517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84651" y="881477"/>
              <a:ext cx="10257401" cy="635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Mô tả nét chính về nhà ở truyền thống của người dân vùng Đồng bằng Bắc Bộ.</a:t>
              </a:r>
              <a:endParaRPr lang="en-US" sz="32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Cho biết điểm khác nhau giữa nhà ở hiện nay với nhà ở truyền thống của người dân vùng Đồng bằng Bắc Bộ.</a:t>
              </a:r>
              <a:endParaRPr lang="en-US" sz="115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909" y="718589"/>
            <a:ext cx="8531563" cy="682492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5815" y="526459"/>
            <a:ext cx="7473463" cy="2797036"/>
            <a:chOff x="749449" y="875643"/>
            <a:chExt cx="10691167" cy="515599"/>
          </a:xfrm>
        </p:grpSpPr>
        <p:sp>
          <p:nvSpPr>
            <p:cNvPr id="4" name="Rounded Rectangle 3"/>
            <p:cNvSpPr/>
            <p:nvPr/>
          </p:nvSpPr>
          <p:spPr>
            <a:xfrm>
              <a:off x="749449" y="875643"/>
              <a:ext cx="10691167" cy="51559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84652" y="881477"/>
              <a:ext cx="10257401" cy="470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Cho biết nhà ở hiện nay của người dân vùng Đồng bằng Bắc Bộ có điểm gì khác với nhà ở truyền thống?</a:t>
              </a:r>
              <a:endParaRPr lang="en-US" sz="34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29" y="3784608"/>
            <a:ext cx="2904871" cy="242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00" y="4008530"/>
            <a:ext cx="4067378" cy="219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0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8715EC-3E87-132E-994F-EFA70DF66816}"/>
              </a:ext>
            </a:extLst>
          </p:cNvPr>
          <p:cNvSpPr/>
          <p:nvPr/>
        </p:nvSpPr>
        <p:spPr>
          <a:xfrm>
            <a:off x="792494" y="557037"/>
            <a:ext cx="10647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GHI VỞ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08FD0B-9903-8370-6D65-8FFA25D7F530}"/>
              </a:ext>
            </a:extLst>
          </p:cNvPr>
          <p:cNvSpPr txBox="1"/>
          <p:nvPr/>
        </p:nvSpPr>
        <p:spPr>
          <a:xfrm>
            <a:off x="352827" y="1203368"/>
            <a:ext cx="11486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Làng quê truyền thống:</a:t>
            </a:r>
          </a:p>
          <a:p>
            <a:pPr algn="just"/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các làng quê truyền thống Bắc Bộ thường có lũy tre xanh, cổng làng, cây đa, giếng nước, sân đình. Một số làng còn có đền, chùa, miếu,…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49E0C-CFE1-1EE8-768A-0A74CB6E017D}"/>
              </a:ext>
            </a:extLst>
          </p:cNvPr>
          <p:cNvSpPr txBox="1"/>
          <p:nvPr/>
        </p:nvSpPr>
        <p:spPr>
          <a:xfrm>
            <a:off x="352827" y="3429000"/>
            <a:ext cx="118391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Nhà ở:</a:t>
            </a:r>
          </a:p>
          <a:p>
            <a:pPr marL="457200" indent="-457200" algn="just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đây, người dân thường ở trong những ngôi nhà được đắp bằng đất hoặc xây bằng gạch, mái lợp lá hoặc ngói. Nhà thường có ba gian.</a:t>
            </a: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</a:p>
          <a:p>
            <a:pPr marL="457200" indent="-457200" algn="just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Ngày nay, nhà ở của người dân có sự thay đổi theo hướng hiện đại và tiện nghi hơn.</a:t>
            </a:r>
          </a:p>
        </p:txBody>
      </p:sp>
    </p:spTree>
    <p:extLst>
      <p:ext uri="{BB962C8B-B14F-4D97-AF65-F5344CB8AC3E}">
        <p14:creationId xmlns:p14="http://schemas.microsoft.com/office/powerpoint/2010/main" val="2434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202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#9Slide07 HoneyCream</vt:lpstr>
      <vt:lpstr>Arial</vt:lpstr>
      <vt:lpstr>Calibri</vt:lpstr>
      <vt:lpstr>Cambria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43</cp:revision>
  <dcterms:created xsi:type="dcterms:W3CDTF">2023-10-13T13:17:08Z</dcterms:created>
  <dcterms:modified xsi:type="dcterms:W3CDTF">2025-04-18T14:37:36Z</dcterms:modified>
</cp:coreProperties>
</file>