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6" r:id="rId3"/>
    <p:sldId id="399" r:id="rId4"/>
    <p:sldId id="257" r:id="rId5"/>
    <p:sldId id="352" r:id="rId6"/>
    <p:sldId id="401" r:id="rId7"/>
    <p:sldId id="402" r:id="rId8"/>
    <p:sldId id="403" r:id="rId9"/>
    <p:sldId id="404" r:id="rId10"/>
    <p:sldId id="405" r:id="rId11"/>
    <p:sldId id="406" r:id="rId12"/>
    <p:sldId id="407" r:id="rId13"/>
    <p:sldId id="408" r:id="rId14"/>
    <p:sldId id="409" r:id="rId15"/>
    <p:sldId id="413" r:id="rId16"/>
    <p:sldId id="398" r:id="rId17"/>
    <p:sldId id="300" r:id="rId18"/>
    <p:sldId id="260" r:id="rId19"/>
    <p:sldId id="301" r:id="rId20"/>
    <p:sldId id="302" r:id="rId21"/>
    <p:sldId id="313" r:id="rId22"/>
    <p:sldId id="414" r:id="rId23"/>
    <p:sldId id="31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2905"/>
    <a:srgbClr val="D3FFBE"/>
    <a:srgbClr val="633006"/>
    <a:srgbClr val="F7ABC6"/>
    <a:srgbClr val="F3C86F"/>
    <a:srgbClr val="6F3507"/>
    <a:srgbClr val="A6D4BE"/>
    <a:srgbClr val="FFF1BB"/>
    <a:srgbClr val="F44A6E"/>
    <a:srgbClr val="48BC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36" autoAdjust="0"/>
    <p:restoredTop sz="88462" autoAdjust="0"/>
  </p:normalViewPr>
  <p:slideViewPr>
    <p:cSldViewPr snapToGrid="0">
      <p:cViewPr varScale="1">
        <p:scale>
          <a:sx n="65" d="100"/>
          <a:sy n="65" d="100"/>
        </p:scale>
        <p:origin x="612"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113FE-E468-4D4E-AC21-33248DC190B4}" type="datetimeFigureOut">
              <a:rPr lang="en-US" smtClean="0"/>
              <a:t>4/18/2025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B113D-90BC-4CA8-B8AC-FCEF3FAF9A00}" type="slidenum">
              <a:rPr lang="en-US" smtClean="0"/>
              <a:t>‹#›</a:t>
            </a:fld>
            <a:endParaRPr lang="en-US"/>
          </a:p>
        </p:txBody>
      </p:sp>
    </p:spTree>
    <p:extLst>
      <p:ext uri="{BB962C8B-B14F-4D97-AF65-F5344CB8AC3E}">
        <p14:creationId xmlns:p14="http://schemas.microsoft.com/office/powerpoint/2010/main" val="3986046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a:t>
            </a:fld>
            <a:endParaRPr lang="en-US"/>
          </a:p>
        </p:txBody>
      </p:sp>
    </p:spTree>
    <p:extLst>
      <p:ext uri="{BB962C8B-B14F-4D97-AF65-F5344CB8AC3E}">
        <p14:creationId xmlns:p14="http://schemas.microsoft.com/office/powerpoint/2010/main" val="146278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3</a:t>
            </a:fld>
            <a:endParaRPr lang="en-US"/>
          </a:p>
        </p:txBody>
      </p:sp>
    </p:spTree>
    <p:extLst>
      <p:ext uri="{BB962C8B-B14F-4D97-AF65-F5344CB8AC3E}">
        <p14:creationId xmlns:p14="http://schemas.microsoft.com/office/powerpoint/2010/main" val="452611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8</a:t>
            </a:fld>
            <a:endParaRPr lang="en-US"/>
          </a:p>
        </p:txBody>
      </p:sp>
    </p:spTree>
    <p:extLst>
      <p:ext uri="{BB962C8B-B14F-4D97-AF65-F5344CB8AC3E}">
        <p14:creationId xmlns:p14="http://schemas.microsoft.com/office/powerpoint/2010/main" val="1940250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13</a:t>
            </a:fld>
            <a:endParaRPr lang="en-US"/>
          </a:p>
        </p:txBody>
      </p:sp>
    </p:spTree>
    <p:extLst>
      <p:ext uri="{BB962C8B-B14F-4D97-AF65-F5344CB8AC3E}">
        <p14:creationId xmlns:p14="http://schemas.microsoft.com/office/powerpoint/2010/main" val="1634875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9B113D-90BC-4CA8-B8AC-FCEF3FAF9A00}" type="slidenum">
              <a:rPr lang="en-US" smtClean="0"/>
              <a:t>14</a:t>
            </a:fld>
            <a:endParaRPr lang="en-US"/>
          </a:p>
        </p:txBody>
      </p:sp>
    </p:spTree>
    <p:extLst>
      <p:ext uri="{BB962C8B-B14F-4D97-AF65-F5344CB8AC3E}">
        <p14:creationId xmlns:p14="http://schemas.microsoft.com/office/powerpoint/2010/main" val="210077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15</a:t>
            </a:fld>
            <a:endParaRPr lang="en-US"/>
          </a:p>
        </p:txBody>
      </p:sp>
    </p:spTree>
    <p:extLst>
      <p:ext uri="{BB962C8B-B14F-4D97-AF65-F5344CB8AC3E}">
        <p14:creationId xmlns:p14="http://schemas.microsoft.com/office/powerpoint/2010/main" val="2386751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9356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5768260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797843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9496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5092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2025/4/18</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418267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3619161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021329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7279544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7397914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9121181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8490099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2445890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2571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164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678779"/>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emf"/><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12.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0.emf"/><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2.emf"/><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F3BFBD-DA3E-E74C-996F-5FBB7484B598}"/>
              </a:ext>
            </a:extLst>
          </p:cNvPr>
          <p:cNvPicPr>
            <a:picLocks noChangeAspect="1"/>
          </p:cNvPicPr>
          <p:nvPr/>
        </p:nvPicPr>
        <p:blipFill>
          <a:blip r:embed="rId3"/>
          <a:stretch>
            <a:fillRect/>
          </a:stretch>
        </p:blipFill>
        <p:spPr>
          <a:xfrm>
            <a:off x="770778" y="942823"/>
            <a:ext cx="10645598" cy="4972354"/>
          </a:xfrm>
          <a:prstGeom prst="rect">
            <a:avLst/>
          </a:prstGeom>
        </p:spPr>
      </p:pic>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049DC60C-ECF2-1A41-A408-9FE7D99AD6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3417"/>
            <a:ext cx="1669816" cy="16698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4AA2E8-E645-674A-8134-77BA7748A1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55" y="2049975"/>
            <a:ext cx="4781306" cy="4781306"/>
          </a:xfrm>
          <a:prstGeom prst="rect">
            <a:avLst/>
          </a:prstGeom>
        </p:spPr>
      </p:pic>
      <p:pic>
        <p:nvPicPr>
          <p:cNvPr id="1030" name="Picture 6" descr="Cartoon School Boy Going To School PNG Transparent And Clipart Image For  Free Download - Lovepik | 401571026">
            <a:extLst>
              <a:ext uri="{FF2B5EF4-FFF2-40B4-BE49-F238E27FC236}">
                <a16:creationId xmlns:a16="http://schemas.microsoft.com/office/drawing/2014/main" id="{3D91E0DA-F4D3-AA43-9ECF-214975A2C64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417" b="93417" l="10000" r="90000">
                        <a14:foregroundMark x1="34083" y1="93000" x2="40833" y2="91250"/>
                        <a14:foregroundMark x1="40833" y1="91250" x2="41750" y2="90500"/>
                        <a14:foregroundMark x1="62833" y1="91250" x2="65333" y2="89083"/>
                        <a14:foregroundMark x1="66667" y1="91250" x2="59667" y2="90500"/>
                        <a14:foregroundMark x1="59667" y1="90500" x2="59667" y2="90500"/>
                        <a14:foregroundMark x1="34417" y1="91917" x2="41417" y2="93417"/>
                        <a14:foregroundMark x1="41417" y1="93417" x2="43167" y2="92583"/>
                        <a14:foregroundMark x1="42500" y1="10500" x2="49417" y2="9417"/>
                        <a14:foregroundMark x1="49417" y1="9417" x2="55083"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8532677" y="2127569"/>
            <a:ext cx="4781306" cy="47813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29B647E-0AF9-9A45-9EA3-DED1845EB248}"/>
              </a:ext>
            </a:extLst>
          </p:cNvPr>
          <p:cNvPicPr>
            <a:picLocks noChangeAspect="1"/>
          </p:cNvPicPr>
          <p:nvPr/>
        </p:nvPicPr>
        <p:blipFill rotWithShape="1">
          <a:blip r:embed="rId8">
            <a:extLst>
              <a:ext uri="{28A0092B-C50C-407E-A947-70E740481C1C}">
                <a14:useLocalDpi xmlns:a14="http://schemas.microsoft.com/office/drawing/2010/main" val="0"/>
              </a:ext>
            </a:extLst>
          </a:blip>
          <a:srcRect l="36582" r="42169" b="65009"/>
          <a:stretch/>
        </p:blipFill>
        <p:spPr>
          <a:xfrm>
            <a:off x="2840957" y="3814926"/>
            <a:ext cx="1335314" cy="2198828"/>
          </a:xfrm>
          <a:prstGeom prst="rect">
            <a:avLst/>
          </a:prstGeom>
        </p:spPr>
      </p:pic>
      <p:pic>
        <p:nvPicPr>
          <p:cNvPr id="29" name="Picture 28">
            <a:extLst>
              <a:ext uri="{FF2B5EF4-FFF2-40B4-BE49-F238E27FC236}">
                <a16:creationId xmlns:a16="http://schemas.microsoft.com/office/drawing/2014/main" id="{8ED8662A-2A7D-3D4D-9E03-56B45A41047B}"/>
              </a:ext>
            </a:extLst>
          </p:cNvPr>
          <p:cNvPicPr>
            <a:picLocks noChangeAspect="1"/>
          </p:cNvPicPr>
          <p:nvPr/>
        </p:nvPicPr>
        <p:blipFill rotWithShape="1">
          <a:blip r:embed="rId8">
            <a:extLst>
              <a:ext uri="{28A0092B-C50C-407E-A947-70E740481C1C}">
                <a14:useLocalDpi xmlns:a14="http://schemas.microsoft.com/office/drawing/2010/main" val="0"/>
              </a:ext>
            </a:extLst>
          </a:blip>
          <a:srcRect l="33173" t="51099" r="42196" b="13910"/>
          <a:stretch/>
        </p:blipFill>
        <p:spPr>
          <a:xfrm rot="20799596">
            <a:off x="8321908" y="-56287"/>
            <a:ext cx="1547808" cy="2198828"/>
          </a:xfrm>
          <a:prstGeom prst="rect">
            <a:avLst/>
          </a:prstGeom>
        </p:spPr>
      </p:pic>
      <p:pic>
        <p:nvPicPr>
          <p:cNvPr id="1032" name="Picture 8" descr="Hình ảnh Biểu Tượng đồ Dùng Học Tập PNG Miễn Phí Tải Về - Lovepik">
            <a:extLst>
              <a:ext uri="{FF2B5EF4-FFF2-40B4-BE49-F238E27FC236}">
                <a16:creationId xmlns:a16="http://schemas.microsoft.com/office/drawing/2014/main" id="{7DA3FF08-B93A-0E4A-9FEF-8F8DA61CE4A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64870" y1="26946" x2="67365" y2="36128"/>
                        <a14:foregroundMark x1="67365" y1="36128" x2="72255" y2="26048"/>
                        <a14:foregroundMark x1="72255" y1="26048" x2="72355" y2="22156"/>
                        <a14:foregroundMark x1="69361" y1="16567" x2="79441" y2="32735"/>
                        <a14:foregroundMark x1="79441" y1="32735" x2="78144" y2="23054"/>
                        <a14:foregroundMark x1="75948" y1="11078" x2="79142" y2="18962"/>
                        <a14:foregroundMark x1="79142" y1="18962" x2="78144" y2="21158"/>
                        <a14:foregroundMark x1="75948" y1="21158" x2="68563" y2="23952"/>
                        <a14:foregroundMark x1="68563" y1="23952" x2="62575" y2="19760"/>
                        <a14:foregroundMark x1="62575" y1="19760" x2="65868" y2="21457"/>
                        <a14:foregroundMark x1="77246" y1="27345" x2="78543" y2="38723"/>
                        <a14:foregroundMark x1="74651" y1="15569" x2="74950" y2="17565"/>
                        <a14:foregroundMark x1="73952" y1="15569" x2="77246" y2="15968"/>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Removal>
                    </a14:imgEffect>
                  </a14:imgLayer>
                </a14:imgProps>
              </a:ext>
              <a:ext uri="{28A0092B-C50C-407E-A947-70E740481C1C}">
                <a14:useLocalDpi xmlns:a14="http://schemas.microsoft.com/office/drawing/2010/main" val="0"/>
              </a:ext>
            </a:extLst>
          </a:blip>
          <a:srcRect/>
          <a:stretch>
            <a:fillRect/>
          </a:stretch>
        </p:blipFill>
        <p:spPr bwMode="auto">
          <a:xfrm rot="20290541">
            <a:off x="6365538" y="4480825"/>
            <a:ext cx="3754226" cy="375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195527"/>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b. Đến nhà Minh chơi, Tuấn rất thích thú với giá sách xếp đầy những quyển truyện tranh các loại. Được bạn đồng ý. Tuấn mới lấy truyện để đọc</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id="{06181152-7DF7-E141-B887-844573F5EF81}"/>
              </a:ext>
            </a:extLst>
          </p:cNvPr>
          <p:cNvSpPr txBox="1"/>
          <p:nvPr/>
        </p:nvSpPr>
        <p:spPr>
          <a:xfrm>
            <a:off x="6955675" y="2872045"/>
            <a:ext cx="4379044" cy="1815882"/>
          </a:xfrm>
          <a:prstGeom prst="rect">
            <a:avLst/>
          </a:prstGeom>
          <a:solidFill>
            <a:schemeClr val="accent4">
              <a:lumMod val="20000"/>
              <a:lumOff val="80000"/>
            </a:schemeClr>
          </a:solidFill>
        </p:spPr>
        <p:txBody>
          <a:bodyPr wrap="square" rtlCol="0">
            <a:spAutoFit/>
          </a:bodyPr>
          <a:lstStyle/>
          <a:p>
            <a:r>
              <a:rPr lang="vi-VN" sz="2800" b="0" i="0" dirty="0">
                <a:effectLst/>
                <a:latin typeface="Cambria" panose="02040503050406030204" pitchFamily="18" charset="0"/>
              </a:rPr>
              <a:t>Được sự cho của Minh thì Tuấn mới được lấy truyện </a:t>
            </a:r>
          </a:p>
          <a:p>
            <a:r>
              <a:rPr lang="vi-VN" sz="2800" b="0" i="0" dirty="0">
                <a:effectLst/>
                <a:latin typeface="Cambria" panose="02040503050406030204" pitchFamily="18" charset="0"/>
              </a:rPr>
              <a:t>(Xin phép chủ nhà khi muốn sử dụng đồ của họ). </a:t>
            </a:r>
            <a:endParaRPr lang="en-VN" sz="2800" dirty="0">
              <a:latin typeface="Cambria" panose="02040503050406030204" pitchFamily="18" charset="0"/>
            </a:endParaRPr>
          </a:p>
        </p:txBody>
      </p:sp>
    </p:spTree>
    <p:extLst>
      <p:ext uri="{BB962C8B-B14F-4D97-AF65-F5344CB8AC3E}">
        <p14:creationId xmlns:p14="http://schemas.microsoft.com/office/powerpoint/2010/main" val="30808413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1014152" y="2346398"/>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c. Chiếc bút mực của Vy bị hỏng. Thấy vậy, Hồng cho bạn mượn chiếc bút dự phòng của mình. Vy dùng bút rất cẩn thận. Cuối giờ, Vy trả lại bút cho Hồng và cảm ơn bạn</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0" y="4564673"/>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id="{9408B450-719A-4248-82A3-857A73B70CF3}"/>
              </a:ext>
            </a:extLst>
          </p:cNvPr>
          <p:cNvSpPr txBox="1"/>
          <p:nvPr/>
        </p:nvSpPr>
        <p:spPr>
          <a:xfrm>
            <a:off x="7144025" y="2979495"/>
            <a:ext cx="3730464" cy="1384995"/>
          </a:xfrm>
          <a:prstGeom prst="rect">
            <a:avLst/>
          </a:prstGeom>
          <a:solidFill>
            <a:schemeClr val="accent4">
              <a:lumMod val="20000"/>
              <a:lumOff val="80000"/>
            </a:schemeClr>
          </a:solidFill>
        </p:spPr>
        <p:txBody>
          <a:bodyPr wrap="square" rtlCol="0">
            <a:spAutoFit/>
          </a:bodyPr>
          <a:lstStyle/>
          <a:p>
            <a:r>
              <a:rPr lang="vi-VN" sz="2800" b="0" i="0" dirty="0">
                <a:effectLst/>
                <a:latin typeface="Cambria" panose="02040503050406030204" pitchFamily="18" charset="0"/>
              </a:rPr>
              <a:t>Vy biết giữ gìn đồ của bạn Hồng khi được bạn cho mượn. </a:t>
            </a:r>
            <a:endParaRPr lang="en-VN" sz="2800" dirty="0">
              <a:latin typeface="Cambria" panose="02040503050406030204" pitchFamily="18" charset="0"/>
            </a:endParaRPr>
          </a:p>
        </p:txBody>
      </p:sp>
    </p:spTree>
    <p:extLst>
      <p:ext uri="{BB962C8B-B14F-4D97-AF65-F5344CB8AC3E}">
        <p14:creationId xmlns:p14="http://schemas.microsoft.com/office/powerpoint/2010/main" val="4717099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1014152" y="2346398"/>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d. Hải cho Đồng mượn quyển sách khoa học để mang về nhà đọc. Vì sơ ý làm rách nên Đông đã dán lại trước khi mang trả cho Hải và xin lỗi bạn </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0" y="4564673"/>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id="{2DD43D39-7037-7845-B430-6D3B6DB9F948}"/>
              </a:ext>
            </a:extLst>
          </p:cNvPr>
          <p:cNvSpPr txBox="1"/>
          <p:nvPr/>
        </p:nvSpPr>
        <p:spPr>
          <a:xfrm>
            <a:off x="7144025" y="2953728"/>
            <a:ext cx="3702205" cy="1384995"/>
          </a:xfrm>
          <a:prstGeom prst="rect">
            <a:avLst/>
          </a:prstGeom>
          <a:solidFill>
            <a:schemeClr val="accent4">
              <a:lumMod val="20000"/>
              <a:lumOff val="80000"/>
            </a:schemeClr>
          </a:solidFill>
        </p:spPr>
        <p:txBody>
          <a:bodyPr wrap="square" rtlCol="0">
            <a:spAutoFit/>
          </a:bodyPr>
          <a:lstStyle/>
          <a:p>
            <a:r>
              <a:rPr lang="en-US" sz="2800" b="0" i="0" dirty="0" err="1">
                <a:effectLst/>
                <a:latin typeface="Cambria" panose="02040503050406030204" pitchFamily="18" charset="0"/>
              </a:rPr>
              <a:t>Đông</a:t>
            </a:r>
            <a:r>
              <a:rPr lang="en-US" sz="2800" b="0" i="0" dirty="0">
                <a:effectLst/>
                <a:latin typeface="Cambria" panose="02040503050406030204" pitchFamily="18" charset="0"/>
              </a:rPr>
              <a:t> </a:t>
            </a:r>
            <a:r>
              <a:rPr lang="en-US" sz="2800" b="0" i="0" dirty="0" err="1">
                <a:effectLst/>
                <a:latin typeface="Cambria" panose="02040503050406030204" pitchFamily="18" charset="0"/>
              </a:rPr>
              <a:t>đã</a:t>
            </a:r>
            <a:r>
              <a:rPr lang="en-US" sz="2800" b="0" i="0" dirty="0">
                <a:effectLst/>
                <a:latin typeface="Cambria" panose="02040503050406030204" pitchFamily="18" charset="0"/>
              </a:rPr>
              <a:t> </a:t>
            </a:r>
            <a:r>
              <a:rPr lang="en-US" sz="2800" b="0" i="0" dirty="0" err="1">
                <a:effectLst/>
                <a:latin typeface="Cambria" panose="02040503050406030204" pitchFamily="18" charset="0"/>
              </a:rPr>
              <a:t>biết</a:t>
            </a:r>
            <a:r>
              <a:rPr lang="en-US" sz="2800" b="0" i="0" dirty="0">
                <a:effectLst/>
                <a:latin typeface="Cambria" panose="02040503050406030204" pitchFamily="18" charset="0"/>
              </a:rPr>
              <a:t> </a:t>
            </a:r>
            <a:r>
              <a:rPr lang="en-US" sz="2800" b="0" i="0" dirty="0" err="1">
                <a:effectLst/>
                <a:latin typeface="Cambria" panose="02040503050406030204" pitchFamily="18" charset="0"/>
              </a:rPr>
              <a:t>sửa</a:t>
            </a:r>
            <a:r>
              <a:rPr lang="en-US" sz="2800" b="0" i="0" dirty="0">
                <a:effectLst/>
                <a:latin typeface="Cambria" panose="02040503050406030204" pitchFamily="18" charset="0"/>
              </a:rPr>
              <a:t> </a:t>
            </a:r>
            <a:r>
              <a:rPr lang="en-US" sz="2800" b="0" i="0" dirty="0" err="1">
                <a:effectLst/>
                <a:latin typeface="Cambria" panose="02040503050406030204" pitchFamily="18" charset="0"/>
              </a:rPr>
              <a:t>lại</a:t>
            </a:r>
            <a:r>
              <a:rPr lang="en-US" sz="2800" b="0" i="0" dirty="0">
                <a:effectLst/>
                <a:latin typeface="Cambria" panose="02040503050406030204" pitchFamily="18" charset="0"/>
              </a:rPr>
              <a:t> </a:t>
            </a:r>
            <a:r>
              <a:rPr lang="en-US" sz="2800" b="0" i="0" dirty="0" err="1">
                <a:effectLst/>
                <a:latin typeface="Cambria" panose="02040503050406030204" pitchFamily="18" charset="0"/>
              </a:rPr>
              <a:t>đồ</a:t>
            </a:r>
            <a:r>
              <a:rPr lang="en-US" sz="2800" b="0" i="0" dirty="0">
                <a:effectLst/>
                <a:latin typeface="Cambria" panose="02040503050406030204" pitchFamily="18" charset="0"/>
              </a:rPr>
              <a:t> </a:t>
            </a:r>
            <a:r>
              <a:rPr lang="en-US" sz="2800" b="0" i="0" dirty="0" err="1">
                <a:effectLst/>
                <a:latin typeface="Cambria" panose="02040503050406030204" pitchFamily="18" charset="0"/>
              </a:rPr>
              <a:t>và</a:t>
            </a:r>
            <a:r>
              <a:rPr lang="en-US" sz="2800" b="0" i="0" dirty="0">
                <a:effectLst/>
                <a:latin typeface="Cambria" panose="02040503050406030204" pitchFamily="18" charset="0"/>
              </a:rPr>
              <a:t> </a:t>
            </a:r>
            <a:r>
              <a:rPr lang="en-US" sz="2800" b="0" i="0" dirty="0" err="1">
                <a:effectLst/>
                <a:latin typeface="Cambria" panose="02040503050406030204" pitchFamily="18" charset="0"/>
              </a:rPr>
              <a:t>xin</a:t>
            </a:r>
            <a:r>
              <a:rPr lang="en-US" sz="2800" b="0" i="0" dirty="0">
                <a:effectLst/>
                <a:latin typeface="Cambria" panose="02040503050406030204" pitchFamily="18" charset="0"/>
              </a:rPr>
              <a:t> </a:t>
            </a:r>
            <a:r>
              <a:rPr lang="en-US" sz="2800" b="0" i="0" dirty="0" err="1">
                <a:effectLst/>
                <a:latin typeface="Cambria" panose="02040503050406030204" pitchFamily="18" charset="0"/>
              </a:rPr>
              <a:t>lỗi</a:t>
            </a:r>
            <a:r>
              <a:rPr lang="en-US" sz="2800" b="0" i="0" dirty="0">
                <a:effectLst/>
                <a:latin typeface="Cambria" panose="02040503050406030204" pitchFamily="18" charset="0"/>
              </a:rPr>
              <a:t> </a:t>
            </a:r>
            <a:r>
              <a:rPr lang="en-US" sz="2800" b="0" i="0" dirty="0" err="1">
                <a:effectLst/>
                <a:latin typeface="Cambria" panose="02040503050406030204" pitchFamily="18" charset="0"/>
              </a:rPr>
              <a:t>Hải</a:t>
            </a:r>
            <a:r>
              <a:rPr lang="en-US" sz="2800" b="0" i="0" dirty="0">
                <a:effectLst/>
                <a:latin typeface="Cambria" panose="02040503050406030204" pitchFamily="18" charset="0"/>
              </a:rPr>
              <a:t> </a:t>
            </a:r>
            <a:r>
              <a:rPr lang="en-US" sz="2800" b="0" i="0" dirty="0" err="1">
                <a:effectLst/>
                <a:latin typeface="Cambria" panose="02040503050406030204" pitchFamily="18" charset="0"/>
              </a:rPr>
              <a:t>vì</a:t>
            </a:r>
            <a:r>
              <a:rPr lang="en-US" sz="2800" b="0" i="0" dirty="0">
                <a:effectLst/>
                <a:latin typeface="Cambria" panose="02040503050406030204" pitchFamily="18" charset="0"/>
              </a:rPr>
              <a:t> </a:t>
            </a:r>
            <a:r>
              <a:rPr lang="en-US" sz="2800" b="0" i="0" dirty="0" err="1">
                <a:effectLst/>
                <a:latin typeface="Cambria" panose="02040503050406030204" pitchFamily="18" charset="0"/>
              </a:rPr>
              <a:t>đã</a:t>
            </a:r>
            <a:r>
              <a:rPr lang="en-US" sz="2800" b="0" i="0" dirty="0">
                <a:effectLst/>
                <a:latin typeface="Cambria" panose="02040503050406030204" pitchFamily="18" charset="0"/>
              </a:rPr>
              <a:t> </a:t>
            </a:r>
            <a:r>
              <a:rPr lang="en-US" sz="2800" b="0" i="0" dirty="0" err="1">
                <a:effectLst/>
                <a:latin typeface="Cambria" panose="02040503050406030204" pitchFamily="18" charset="0"/>
              </a:rPr>
              <a:t>làm</a:t>
            </a:r>
            <a:r>
              <a:rPr lang="en-US" sz="2800" b="0" i="0" dirty="0">
                <a:effectLst/>
                <a:latin typeface="Cambria" panose="02040503050406030204" pitchFamily="18" charset="0"/>
              </a:rPr>
              <a:t> </a:t>
            </a:r>
            <a:r>
              <a:rPr lang="en-US" sz="2800" b="0" i="0" dirty="0" err="1">
                <a:effectLst/>
                <a:latin typeface="Cambria" panose="02040503050406030204" pitchFamily="18" charset="0"/>
              </a:rPr>
              <a:t>rách</a:t>
            </a:r>
            <a:r>
              <a:rPr lang="en-US" sz="2800" b="0" i="0" dirty="0">
                <a:effectLst/>
                <a:latin typeface="Cambria" panose="02040503050406030204" pitchFamily="18" charset="0"/>
              </a:rPr>
              <a:t> </a:t>
            </a:r>
            <a:r>
              <a:rPr lang="en-US" sz="2800" b="0" i="0" dirty="0" err="1">
                <a:effectLst/>
                <a:latin typeface="Cambria" panose="02040503050406030204" pitchFamily="18" charset="0"/>
              </a:rPr>
              <a:t>sách</a:t>
            </a:r>
            <a:r>
              <a:rPr lang="en-US" sz="2800" b="0" i="0" dirty="0">
                <a:effectLst/>
                <a:latin typeface="Cambria" panose="02040503050406030204" pitchFamily="18" charset="0"/>
              </a:rPr>
              <a:t> </a:t>
            </a:r>
            <a:r>
              <a:rPr lang="en-US" sz="2800" b="0" i="0" dirty="0" err="1">
                <a:effectLst/>
                <a:latin typeface="Cambria" panose="02040503050406030204" pitchFamily="18" charset="0"/>
              </a:rPr>
              <a:t>của</a:t>
            </a:r>
            <a:r>
              <a:rPr lang="en-US" sz="2800" b="0" i="0" dirty="0">
                <a:effectLst/>
                <a:latin typeface="Cambria" panose="02040503050406030204" pitchFamily="18" charset="0"/>
              </a:rPr>
              <a:t> </a:t>
            </a:r>
            <a:r>
              <a:rPr lang="en-US" sz="2800" b="0" i="0" dirty="0" err="1">
                <a:effectLst/>
                <a:latin typeface="Cambria" panose="02040503050406030204" pitchFamily="18" charset="0"/>
              </a:rPr>
              <a:t>bạn</a:t>
            </a:r>
            <a:r>
              <a:rPr lang="en-US" sz="2800" b="0" i="0" dirty="0">
                <a:effectLst/>
                <a:latin typeface="Cambria" panose="02040503050406030204" pitchFamily="18" charset="0"/>
              </a:rPr>
              <a:t>. </a:t>
            </a:r>
            <a:endParaRPr lang="en-VN" sz="2800" dirty="0">
              <a:latin typeface="Cambria" panose="02040503050406030204" pitchFamily="18" charset="0"/>
            </a:endParaRPr>
          </a:p>
        </p:txBody>
      </p:sp>
    </p:spTree>
    <p:extLst>
      <p:ext uri="{BB962C8B-B14F-4D97-AF65-F5344CB8AC3E}">
        <p14:creationId xmlns:p14="http://schemas.microsoft.com/office/powerpoint/2010/main" val="22405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3B5D189-C791-CC43-A4B8-F4B682F7F498}"/>
              </a:ext>
            </a:extLst>
          </p:cNvPr>
          <p:cNvGrpSpPr/>
          <p:nvPr/>
        </p:nvGrpSpPr>
        <p:grpSpPr>
          <a:xfrm>
            <a:off x="888108" y="874775"/>
            <a:ext cx="9725167" cy="1543211"/>
            <a:chOff x="1035432" y="1656174"/>
            <a:chExt cx="9725167" cy="1543211"/>
          </a:xfrm>
        </p:grpSpPr>
        <p:sp>
          <p:nvSpPr>
            <p:cNvPr id="30" name="Rounded Rectangle 29">
              <a:extLst>
                <a:ext uri="{FF2B5EF4-FFF2-40B4-BE49-F238E27FC236}">
                  <a16:creationId xmlns:a16="http://schemas.microsoft.com/office/drawing/2014/main" id="{6EB318D2-0449-8A45-B8B4-29AD0F5B5E42}"/>
                </a:ext>
              </a:extLst>
            </p:cNvPr>
            <p:cNvSpPr/>
            <p:nvPr/>
          </p:nvSpPr>
          <p:spPr>
            <a:xfrm>
              <a:off x="1035432" y="1656174"/>
              <a:ext cx="9725167" cy="1463892"/>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Rectangle 30">
              <a:extLst>
                <a:ext uri="{FF2B5EF4-FFF2-40B4-BE49-F238E27FC236}">
                  <a16:creationId xmlns:a16="http://schemas.microsoft.com/office/drawing/2014/main" id="{CFBB9F94-D093-3943-B130-46404FB5A031}"/>
                </a:ext>
              </a:extLst>
            </p:cNvPr>
            <p:cNvSpPr/>
            <p:nvPr/>
          </p:nvSpPr>
          <p:spPr>
            <a:xfrm>
              <a:off x="2407995" y="1735493"/>
              <a:ext cx="8333392"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3200" b="0" i="0" dirty="0">
                  <a:solidFill>
                    <a:schemeClr val="tx1"/>
                  </a:solidFill>
                  <a:effectLst/>
                  <a:latin typeface="Cambria" panose="02040503050406030204" pitchFamily="18" charset="0"/>
                </a:rPr>
                <a:t>Kể thêm các biểu hiện thể hiện việc tôn trọng tài sản của người khác </a:t>
              </a:r>
            </a:p>
          </p:txBody>
        </p:sp>
      </p:grpSp>
      <p:sp>
        <p:nvSpPr>
          <p:cNvPr id="23" name="Freeform 4">
            <a:extLst>
              <a:ext uri="{FF2B5EF4-FFF2-40B4-BE49-F238E27FC236}">
                <a16:creationId xmlns:a16="http://schemas.microsoft.com/office/drawing/2014/main" id="{14B9B51F-D08B-7240-A9BD-7869792908CA}"/>
              </a:ext>
            </a:extLst>
          </p:cNvPr>
          <p:cNvSpPr/>
          <p:nvPr/>
        </p:nvSpPr>
        <p:spPr>
          <a:xfrm>
            <a:off x="9750855" y="4440014"/>
            <a:ext cx="2280733" cy="2417986"/>
          </a:xfrm>
          <a:custGeom>
            <a:avLst/>
            <a:gdLst/>
            <a:ahLst/>
            <a:cxnLst/>
            <a:rect l="l" t="t" r="r" b="b"/>
            <a:pathLst>
              <a:path w="2666513" h="3542469">
                <a:moveTo>
                  <a:pt x="0" y="0"/>
                </a:moveTo>
                <a:lnTo>
                  <a:pt x="2666513" y="0"/>
                </a:lnTo>
                <a:lnTo>
                  <a:pt x="2666513" y="3542469"/>
                </a:lnTo>
                <a:lnTo>
                  <a:pt x="0" y="354246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Rectangle 4">
            <a:extLst>
              <a:ext uri="{FF2B5EF4-FFF2-40B4-BE49-F238E27FC236}">
                <a16:creationId xmlns:a16="http://schemas.microsoft.com/office/drawing/2014/main" id="{77BD569E-DC41-434A-9489-A04A6D949E9E}"/>
              </a:ext>
            </a:extLst>
          </p:cNvPr>
          <p:cNvSpPr/>
          <p:nvPr/>
        </p:nvSpPr>
        <p:spPr>
          <a:xfrm>
            <a:off x="888108" y="2659593"/>
            <a:ext cx="8798169" cy="3406601"/>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l">
              <a:buFont typeface="Arial" panose="020B0604020202020204" pitchFamily="34" charset="0"/>
              <a:buChar char="•"/>
            </a:pPr>
            <a:r>
              <a:rPr lang="vi-VN" sz="3200" b="0" i="0" dirty="0">
                <a:solidFill>
                  <a:schemeClr val="tx1"/>
                </a:solidFill>
                <a:effectLst/>
                <a:latin typeface="Cambria" panose="02040503050406030204" pitchFamily="18" charset="0"/>
              </a:rPr>
              <a:t>Bảo vệ, giữ gìn tài sản của người khác</a:t>
            </a:r>
          </a:p>
          <a:p>
            <a:pPr marL="457200" indent="-457200" algn="l">
              <a:buFont typeface="Arial" panose="020B0604020202020204" pitchFamily="34" charset="0"/>
              <a:buChar char="•"/>
            </a:pPr>
            <a:r>
              <a:rPr lang="vi-VN" sz="3200" b="0" i="0" dirty="0">
                <a:solidFill>
                  <a:schemeClr val="tx1"/>
                </a:solidFill>
                <a:effectLst/>
                <a:latin typeface="Cambria" panose="02040503050406030204" pitchFamily="18" charset="0"/>
              </a:rPr>
              <a:t>Khi mượn đồ người khác phải giữ gìn cẩn thận</a:t>
            </a:r>
          </a:p>
          <a:p>
            <a:pPr marL="457200" indent="-457200" algn="l">
              <a:buFont typeface="Arial" panose="020B0604020202020204" pitchFamily="34" charset="0"/>
              <a:buChar char="•"/>
            </a:pPr>
            <a:r>
              <a:rPr lang="vi-VN" sz="3200" b="0" i="0" dirty="0">
                <a:solidFill>
                  <a:schemeClr val="tx1"/>
                </a:solidFill>
                <a:effectLst/>
                <a:latin typeface="Cambria" panose="02040503050406030204" pitchFamily="18" charset="0"/>
              </a:rPr>
              <a:t>Nhặt được của rơi đem trả lại cho người bị mất</a:t>
            </a:r>
          </a:p>
          <a:p>
            <a:pPr marL="457200" indent="-457200" algn="l">
              <a:buFont typeface="Arial" panose="020B0604020202020204" pitchFamily="34" charset="0"/>
              <a:buChar char="•"/>
            </a:pPr>
            <a:r>
              <a:rPr lang="vi-VN" sz="3200" b="0" i="0" dirty="0">
                <a:solidFill>
                  <a:schemeClr val="tx1"/>
                </a:solidFill>
                <a:effectLst/>
                <a:latin typeface="Cambria" panose="02040503050406030204" pitchFamily="18" charset="0"/>
              </a:rPr>
              <a:t>Không cắm gửi tài sản của người khác khi mình mượn</a:t>
            </a:r>
          </a:p>
        </p:txBody>
      </p:sp>
    </p:spTree>
    <p:extLst>
      <p:ext uri="{BB962C8B-B14F-4D97-AF65-F5344CB8AC3E}">
        <p14:creationId xmlns:p14="http://schemas.microsoft.com/office/powerpoint/2010/main" val="34788064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BD392-1108-3D59-49B2-ED7D21675084}"/>
              </a:ext>
            </a:extLst>
          </p:cNvPr>
          <p:cNvSpPr txBox="1"/>
          <p:nvPr/>
        </p:nvSpPr>
        <p:spPr>
          <a:xfrm>
            <a:off x="0" y="465501"/>
            <a:ext cx="12061370" cy="1938992"/>
          </a:xfrm>
          <a:prstGeom prst="rect">
            <a:avLst/>
          </a:prstGeom>
          <a:noFill/>
        </p:spPr>
        <p:txBody>
          <a:bodyPr wrap="square">
            <a:spAutoFit/>
          </a:bodyPr>
          <a:lstStyle/>
          <a:p>
            <a:pPr marL="0" marR="0" algn="just">
              <a:spcBef>
                <a:spcPts val="0"/>
              </a:spcBef>
              <a:spcAft>
                <a:spcPts val="0"/>
              </a:spcAft>
            </a:pP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Chuột</a:t>
            </a:r>
            <a:r>
              <a:rPr lang="en-US" sz="6000" dirty="0">
                <a:effectLst/>
                <a:latin typeface="Times New Roman" panose="02020603050405020304" pitchFamily="18" charset="0"/>
                <a:ea typeface="Times New Roman" panose="02020603050405020304" pitchFamily="18" charset="0"/>
              </a:rPr>
              <a:t> con </a:t>
            </a:r>
            <a:r>
              <a:rPr lang="en-US" sz="6000" dirty="0" err="1">
                <a:effectLst/>
                <a:latin typeface="Times New Roman" panose="02020603050405020304" pitchFamily="18" charset="0"/>
                <a:ea typeface="Times New Roman" panose="02020603050405020304" pitchFamily="18" charset="0"/>
              </a:rPr>
              <a:t>cảm</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thấy</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thế</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nào</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khi</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không</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trả</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rìu</a:t>
            </a:r>
            <a:r>
              <a:rPr lang="en-US" sz="6000" dirty="0">
                <a:effectLst/>
                <a:latin typeface="Times New Roman" panose="02020603050405020304" pitchFamily="18" charset="0"/>
                <a:ea typeface="Times New Roman" panose="02020603050405020304" pitchFamily="18" charset="0"/>
              </a:rPr>
              <a:t> </a:t>
            </a:r>
            <a:r>
              <a:rPr lang="en-US" sz="6000" err="1">
                <a:effectLst/>
                <a:latin typeface="Times New Roman" panose="02020603050405020304" pitchFamily="18" charset="0"/>
                <a:ea typeface="Times New Roman" panose="02020603050405020304" pitchFamily="18" charset="0"/>
              </a:rPr>
              <a:t>cho</a:t>
            </a:r>
            <a:r>
              <a:rPr lang="en-US" sz="6000">
                <a:effectLst/>
                <a:latin typeface="Times New Roman" panose="02020603050405020304" pitchFamily="18" charset="0"/>
                <a:ea typeface="Times New Roman" panose="02020603050405020304" pitchFamily="18" charset="0"/>
              </a:rPr>
              <a:t> </a:t>
            </a:r>
            <a:r>
              <a:rPr lang="vi-VN" sz="6000">
                <a:effectLst/>
                <a:latin typeface="Times New Roman" panose="02020603050405020304" pitchFamily="18" charset="0"/>
                <a:ea typeface="Times New Roman" panose="02020603050405020304" pitchFamily="18" charset="0"/>
              </a:rPr>
              <a:t>hư</a:t>
            </a:r>
            <a:r>
              <a:rPr lang="en-US" sz="6000">
                <a:effectLst/>
                <a:latin typeface="Times New Roman" panose="02020603050405020304" pitchFamily="18" charset="0"/>
                <a:ea typeface="Times New Roman" panose="02020603050405020304" pitchFamily="18" charset="0"/>
              </a:rPr>
              <a:t>ơu</a:t>
            </a:r>
            <a:r>
              <a:rPr lang="en-US" sz="6000" dirty="0">
                <a:effectLst/>
                <a:latin typeface="Times New Roman" panose="02020603050405020304" pitchFamily="18" charset="0"/>
                <a:ea typeface="Times New Roman" panose="02020603050405020304" pitchFamily="18" charset="0"/>
              </a:rPr>
              <a:t>?</a:t>
            </a:r>
          </a:p>
        </p:txBody>
      </p:sp>
      <p:sp>
        <p:nvSpPr>
          <p:cNvPr id="5" name="TextBox 4">
            <a:extLst>
              <a:ext uri="{FF2B5EF4-FFF2-40B4-BE49-F238E27FC236}">
                <a16:creationId xmlns:a16="http://schemas.microsoft.com/office/drawing/2014/main" id="{93DA44E7-526C-3D06-0D8B-9A35CDF1FB67}"/>
              </a:ext>
            </a:extLst>
          </p:cNvPr>
          <p:cNvSpPr txBox="1"/>
          <p:nvPr/>
        </p:nvSpPr>
        <p:spPr>
          <a:xfrm>
            <a:off x="0" y="2365997"/>
            <a:ext cx="12191999" cy="1938992"/>
          </a:xfrm>
          <a:prstGeom prst="rect">
            <a:avLst/>
          </a:prstGeom>
          <a:noFill/>
        </p:spPr>
        <p:txBody>
          <a:bodyPr wrap="square">
            <a:spAutoFit/>
          </a:bodyPr>
          <a:lstStyle/>
          <a:p>
            <a:pPr marL="0" marR="0" algn="just">
              <a:spcBef>
                <a:spcPts val="0"/>
              </a:spcBef>
              <a:spcAft>
                <a:spcPts val="0"/>
              </a:spcAft>
            </a:pP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Vì</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sao</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chuột</a:t>
            </a:r>
            <a:r>
              <a:rPr lang="en-US" sz="6000" dirty="0">
                <a:effectLst/>
                <a:latin typeface="Times New Roman" panose="02020603050405020304" pitchFamily="18" charset="0"/>
                <a:ea typeface="Times New Roman" panose="02020603050405020304" pitchFamily="18" charset="0"/>
              </a:rPr>
              <a:t> con </a:t>
            </a:r>
            <a:r>
              <a:rPr lang="en-US" sz="6000" dirty="0" err="1">
                <a:effectLst/>
                <a:latin typeface="Times New Roman" panose="02020603050405020304" pitchFamily="18" charset="0"/>
                <a:ea typeface="Times New Roman" panose="02020603050405020304" pitchFamily="18" charset="0"/>
              </a:rPr>
              <a:t>cảm</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thấy</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khoan</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khoái</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sau</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khi</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trả</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rìu</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cho</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huơu</a:t>
            </a:r>
            <a:r>
              <a:rPr lang="en-US" sz="6000" dirty="0">
                <a:effectLst/>
                <a:latin typeface="Times New Roman" panose="02020603050405020304" pitchFamily="18" charset="0"/>
                <a:ea typeface="Times New Roman" panose="02020603050405020304" pitchFamily="18" charset="0"/>
              </a:rPr>
              <a:t>?</a:t>
            </a:r>
          </a:p>
        </p:txBody>
      </p:sp>
      <p:sp>
        <p:nvSpPr>
          <p:cNvPr id="7" name="TextBox 6">
            <a:extLst>
              <a:ext uri="{FF2B5EF4-FFF2-40B4-BE49-F238E27FC236}">
                <a16:creationId xmlns:a16="http://schemas.microsoft.com/office/drawing/2014/main" id="{1E7A1CC5-EE51-E6B0-0F15-00DF0E109FB8}"/>
              </a:ext>
            </a:extLst>
          </p:cNvPr>
          <p:cNvSpPr txBox="1"/>
          <p:nvPr/>
        </p:nvSpPr>
        <p:spPr>
          <a:xfrm>
            <a:off x="0" y="4450788"/>
            <a:ext cx="12061370" cy="1938992"/>
          </a:xfrm>
          <a:prstGeom prst="rect">
            <a:avLst/>
          </a:prstGeom>
          <a:noFill/>
        </p:spPr>
        <p:txBody>
          <a:bodyPr wrap="square">
            <a:spAutoFit/>
          </a:bodyPr>
          <a:lstStyle/>
          <a:p>
            <a:pPr marL="0" marR="0" algn="just">
              <a:spcBef>
                <a:spcPts val="0"/>
              </a:spcBef>
              <a:spcAft>
                <a:spcPts val="0"/>
              </a:spcAft>
            </a:pPr>
            <a:r>
              <a:rPr lang="en-US" sz="6000" dirty="0">
                <a:effectLst/>
                <a:latin typeface="Times New Roman" panose="02020603050405020304" pitchFamily="18" charset="0"/>
                <a:ea typeface="Times New Roman" panose="02020603050405020304" pitchFamily="18" charset="0"/>
              </a:rPr>
              <a:t>- Theo </a:t>
            </a:r>
            <a:r>
              <a:rPr lang="en-US" sz="6000" dirty="0" err="1">
                <a:effectLst/>
                <a:latin typeface="Times New Roman" panose="02020603050405020304" pitchFamily="18" charset="0"/>
                <a:ea typeface="Times New Roman" panose="02020603050405020304" pitchFamily="18" charset="0"/>
              </a:rPr>
              <a:t>em</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vì</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sao</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phải</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tôn</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trọng</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tài</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sản</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của</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người</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khác</a:t>
            </a:r>
            <a:r>
              <a:rPr lang="en-US" sz="60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726076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6071E9A-65D0-F14D-911B-E63FABB0A9B3}"/>
              </a:ext>
            </a:extLst>
          </p:cNvPr>
          <p:cNvGrpSpPr/>
          <p:nvPr/>
        </p:nvGrpSpPr>
        <p:grpSpPr>
          <a:xfrm>
            <a:off x="1689018" y="286720"/>
            <a:ext cx="9898846" cy="4462302"/>
            <a:chOff x="1422904" y="5739964"/>
            <a:chExt cx="9898846" cy="2288995"/>
          </a:xfrm>
        </p:grpSpPr>
        <p:grpSp>
          <p:nvGrpSpPr>
            <p:cNvPr id="10" name="Group 3">
              <a:extLst>
                <a:ext uri="{FF2B5EF4-FFF2-40B4-BE49-F238E27FC236}">
                  <a16:creationId xmlns:a16="http://schemas.microsoft.com/office/drawing/2014/main" id="{6FFCA43E-3CC0-EC48-9C8C-3BACC782C7DB}"/>
                </a:ext>
              </a:extLst>
            </p:cNvPr>
            <p:cNvGrpSpPr/>
            <p:nvPr/>
          </p:nvGrpSpPr>
          <p:grpSpPr>
            <a:xfrm>
              <a:off x="1422904" y="5739964"/>
              <a:ext cx="9898846" cy="2288995"/>
              <a:chOff x="0" y="0"/>
              <a:chExt cx="57687799" cy="31248294"/>
            </a:xfrm>
            <a:solidFill>
              <a:schemeClr val="accent2">
                <a:lumMod val="20000"/>
                <a:lumOff val="80000"/>
              </a:schemeClr>
            </a:solidFill>
          </p:grpSpPr>
          <p:sp>
            <p:nvSpPr>
              <p:cNvPr id="11" name="Freeform 4">
                <a:extLst>
                  <a:ext uri="{FF2B5EF4-FFF2-40B4-BE49-F238E27FC236}">
                    <a16:creationId xmlns:a16="http://schemas.microsoft.com/office/drawing/2014/main" id="{A94B5761-6944-0147-BEB8-89B04B48F87E}"/>
                  </a:ext>
                </a:extLst>
              </p:cNvPr>
              <p:cNvSpPr/>
              <p:nvPr/>
            </p:nvSpPr>
            <p:spPr>
              <a:xfrm>
                <a:off x="72389" y="72367"/>
                <a:ext cx="57615410" cy="31175927"/>
              </a:xfrm>
              <a:custGeom>
                <a:avLst/>
                <a:gdLst/>
                <a:ahLst/>
                <a:cxnLst/>
                <a:rect l="l" t="t" r="r" b="b"/>
                <a:pathLst>
                  <a:path w="57470634" h="31103515">
                    <a:moveTo>
                      <a:pt x="0" y="0"/>
                    </a:moveTo>
                    <a:lnTo>
                      <a:pt x="57470634" y="0"/>
                    </a:lnTo>
                    <a:lnTo>
                      <a:pt x="57470634" y="31103515"/>
                    </a:lnTo>
                    <a:lnTo>
                      <a:pt x="0" y="31103515"/>
                    </a:lnTo>
                    <a:lnTo>
                      <a:pt x="0" y="0"/>
                    </a:lnTo>
                    <a:close/>
                  </a:path>
                </a:pathLst>
              </a:custGeom>
              <a:grpFill/>
              <a:ln>
                <a:solidFill>
                  <a:schemeClr val="tx1"/>
                </a:solidFill>
              </a:ln>
            </p:spPr>
          </p:sp>
          <p:sp>
            <p:nvSpPr>
              <p:cNvPr id="12" name="Freeform 5">
                <a:extLst>
                  <a:ext uri="{FF2B5EF4-FFF2-40B4-BE49-F238E27FC236}">
                    <a16:creationId xmlns:a16="http://schemas.microsoft.com/office/drawing/2014/main" id="{431E5DA4-C746-D94B-B147-413919091048}"/>
                  </a:ext>
                </a:extLst>
              </p:cNvPr>
              <p:cNvSpPr/>
              <p:nvPr/>
            </p:nvSpPr>
            <p:spPr>
              <a:xfrm>
                <a:off x="0" y="0"/>
                <a:ext cx="57615413" cy="31248294"/>
              </a:xfrm>
              <a:custGeom>
                <a:avLst/>
                <a:gdLst/>
                <a:ahLst/>
                <a:cxnLst/>
                <a:rect l="l" t="t" r="r" b="b"/>
                <a:pathLst>
                  <a:path w="57615410" h="31248294">
                    <a:moveTo>
                      <a:pt x="57470632" y="31103512"/>
                    </a:moveTo>
                    <a:lnTo>
                      <a:pt x="57615410" y="31103512"/>
                    </a:lnTo>
                    <a:lnTo>
                      <a:pt x="57615410" y="31248294"/>
                    </a:lnTo>
                    <a:lnTo>
                      <a:pt x="57470632" y="31248294"/>
                    </a:lnTo>
                    <a:lnTo>
                      <a:pt x="57470632" y="31103512"/>
                    </a:lnTo>
                    <a:close/>
                    <a:moveTo>
                      <a:pt x="0" y="144780"/>
                    </a:moveTo>
                    <a:lnTo>
                      <a:pt x="144780" y="144780"/>
                    </a:lnTo>
                    <a:lnTo>
                      <a:pt x="144780" y="31103512"/>
                    </a:lnTo>
                    <a:lnTo>
                      <a:pt x="0" y="31103512"/>
                    </a:lnTo>
                    <a:lnTo>
                      <a:pt x="0" y="144780"/>
                    </a:lnTo>
                    <a:close/>
                    <a:moveTo>
                      <a:pt x="0" y="31103512"/>
                    </a:moveTo>
                    <a:lnTo>
                      <a:pt x="144780" y="31103512"/>
                    </a:lnTo>
                    <a:lnTo>
                      <a:pt x="144780" y="31248294"/>
                    </a:lnTo>
                    <a:lnTo>
                      <a:pt x="0" y="31248294"/>
                    </a:lnTo>
                    <a:lnTo>
                      <a:pt x="0" y="31103512"/>
                    </a:lnTo>
                    <a:close/>
                    <a:moveTo>
                      <a:pt x="57470632" y="144780"/>
                    </a:moveTo>
                    <a:lnTo>
                      <a:pt x="57615410" y="144780"/>
                    </a:lnTo>
                    <a:lnTo>
                      <a:pt x="57615410" y="31103512"/>
                    </a:lnTo>
                    <a:lnTo>
                      <a:pt x="57470632" y="31103512"/>
                    </a:lnTo>
                    <a:lnTo>
                      <a:pt x="57470632" y="144780"/>
                    </a:lnTo>
                    <a:close/>
                    <a:moveTo>
                      <a:pt x="144780" y="31103512"/>
                    </a:moveTo>
                    <a:lnTo>
                      <a:pt x="57470632" y="31103512"/>
                    </a:lnTo>
                    <a:lnTo>
                      <a:pt x="57470632" y="31248294"/>
                    </a:lnTo>
                    <a:lnTo>
                      <a:pt x="144780" y="31248294"/>
                    </a:lnTo>
                    <a:lnTo>
                      <a:pt x="144780" y="31103512"/>
                    </a:lnTo>
                    <a:close/>
                    <a:moveTo>
                      <a:pt x="57470632" y="0"/>
                    </a:moveTo>
                    <a:lnTo>
                      <a:pt x="57615410" y="0"/>
                    </a:lnTo>
                    <a:lnTo>
                      <a:pt x="57615410" y="144780"/>
                    </a:lnTo>
                    <a:lnTo>
                      <a:pt x="57470632" y="144780"/>
                    </a:lnTo>
                    <a:lnTo>
                      <a:pt x="57470632" y="0"/>
                    </a:lnTo>
                    <a:close/>
                    <a:moveTo>
                      <a:pt x="0" y="0"/>
                    </a:moveTo>
                    <a:lnTo>
                      <a:pt x="144780" y="0"/>
                    </a:lnTo>
                    <a:lnTo>
                      <a:pt x="144780" y="144780"/>
                    </a:lnTo>
                    <a:lnTo>
                      <a:pt x="0" y="144780"/>
                    </a:lnTo>
                    <a:lnTo>
                      <a:pt x="0" y="0"/>
                    </a:lnTo>
                    <a:close/>
                    <a:moveTo>
                      <a:pt x="144780" y="0"/>
                    </a:moveTo>
                    <a:lnTo>
                      <a:pt x="57470632" y="0"/>
                    </a:lnTo>
                    <a:lnTo>
                      <a:pt x="57470632" y="144780"/>
                    </a:lnTo>
                    <a:lnTo>
                      <a:pt x="144780" y="144780"/>
                    </a:lnTo>
                    <a:lnTo>
                      <a:pt x="144780" y="0"/>
                    </a:lnTo>
                    <a:close/>
                  </a:path>
                </a:pathLst>
              </a:custGeom>
              <a:grpFill/>
              <a:ln>
                <a:solidFill>
                  <a:schemeClr val="tx1"/>
                </a:solidFill>
              </a:ln>
            </p:spPr>
          </p:sp>
        </p:grpSp>
        <p:sp>
          <p:nvSpPr>
            <p:cNvPr id="13" name="TextBox 6">
              <a:extLst>
                <a:ext uri="{FF2B5EF4-FFF2-40B4-BE49-F238E27FC236}">
                  <a16:creationId xmlns:a16="http://schemas.microsoft.com/office/drawing/2014/main" id="{BFFCF282-C0EF-5B4F-83BE-DBE66184F4F4}"/>
                </a:ext>
              </a:extLst>
            </p:cNvPr>
            <p:cNvSpPr txBox="1"/>
            <p:nvPr/>
          </p:nvSpPr>
          <p:spPr>
            <a:xfrm>
              <a:off x="1726791" y="5937194"/>
              <a:ext cx="9278649" cy="1894535"/>
            </a:xfrm>
            <a:prstGeom prst="rect">
              <a:avLst/>
            </a:prstGeom>
          </p:spPr>
          <p:txBody>
            <a:bodyPr wrap="square" lIns="0" tIns="0" rIns="0" bIns="0" rtlCol="0" anchor="t">
              <a:spAutoFit/>
            </a:bodyPr>
            <a:lstStyle/>
            <a:p>
              <a:pPr algn="ctr"/>
              <a:r>
                <a:rPr lang="vi-VN" sz="6000" b="1" i="0" dirty="0">
                  <a:solidFill>
                    <a:srgbClr val="C00000"/>
                  </a:solidFill>
                  <a:effectLst/>
                  <a:latin typeface="Cambria" panose="02040503050406030204" pitchFamily="18" charset="0"/>
                </a:rPr>
                <a:t>Hãy chia sẻ những việc em đã và sẽ làm để thể hiện sự tôn trọng tài sản của người khác</a:t>
              </a:r>
              <a:endParaRPr lang="en-US" sz="6000" b="1" dirty="0">
                <a:solidFill>
                  <a:srgbClr val="C00000"/>
                </a:solidFill>
                <a:latin typeface="Cambria" panose="02040503050406030204" pitchFamily="18" charset="0"/>
              </a:endParaRPr>
            </a:p>
          </p:txBody>
        </p:sp>
      </p:grpSp>
      <p:pic>
        <p:nvPicPr>
          <p:cNvPr id="15" name="Picture 14">
            <a:extLst>
              <a:ext uri="{FF2B5EF4-FFF2-40B4-BE49-F238E27FC236}">
                <a16:creationId xmlns:a16="http://schemas.microsoft.com/office/drawing/2014/main" id="{7A976798-600B-6C47-95E1-F944B59B0D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636" y="279918"/>
            <a:ext cx="4781306" cy="6291363"/>
          </a:xfrm>
          <a:prstGeom prst="rect">
            <a:avLst/>
          </a:prstGeom>
        </p:spPr>
      </p:pic>
      <p:pic>
        <p:nvPicPr>
          <p:cNvPr id="18" name="Picture 17">
            <a:extLst>
              <a:ext uri="{FF2B5EF4-FFF2-40B4-BE49-F238E27FC236}">
                <a16:creationId xmlns:a16="http://schemas.microsoft.com/office/drawing/2014/main" id="{413CAD3A-40FB-7748-B784-1555C673C2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2199" y="3384482"/>
            <a:ext cx="2150260" cy="3473518"/>
          </a:xfrm>
          <a:prstGeom prst="rect">
            <a:avLst/>
          </a:prstGeom>
        </p:spPr>
      </p:pic>
    </p:spTree>
    <p:extLst>
      <p:ext uri="{BB962C8B-B14F-4D97-AF65-F5344CB8AC3E}">
        <p14:creationId xmlns:p14="http://schemas.microsoft.com/office/powerpoint/2010/main" val="227920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图片3"/>
          <p:cNvPicPr>
            <a:picLocks noChangeAspect="1"/>
          </p:cNvPicPr>
          <p:nvPr/>
        </p:nvPicPr>
        <p:blipFill>
          <a:blip r:embed="rId3"/>
          <a:stretch>
            <a:fillRect/>
          </a:stretch>
        </p:blipFill>
        <p:spPr>
          <a:xfrm>
            <a:off x="635" y="0"/>
            <a:ext cx="12192000" cy="950595"/>
          </a:xfrm>
          <a:prstGeom prst="rect">
            <a:avLst/>
          </a:prstGeom>
        </p:spPr>
      </p:pic>
      <p:pic>
        <p:nvPicPr>
          <p:cNvPr id="20" name="图片 19" descr="组 18"/>
          <p:cNvPicPr>
            <a:picLocks noChangeAspect="1"/>
          </p:cNvPicPr>
          <p:nvPr/>
        </p:nvPicPr>
        <p:blipFill>
          <a:blip r:embed="rId4"/>
          <a:stretch>
            <a:fillRect/>
          </a:stretch>
        </p:blipFill>
        <p:spPr>
          <a:xfrm>
            <a:off x="0" y="0"/>
            <a:ext cx="12192000" cy="6858000"/>
          </a:xfrm>
          <a:prstGeom prst="rect">
            <a:avLst/>
          </a:prstGeom>
        </p:spPr>
      </p:pic>
      <p:pic>
        <p:nvPicPr>
          <p:cNvPr id="4" name="图片 3" descr="E:\PPT\PPT\千\9月4号黄色绿色卡通风安全主题班会PPT模板\组 16.png组 16"/>
          <p:cNvPicPr>
            <a:picLocks noChangeAspect="1"/>
          </p:cNvPicPr>
          <p:nvPr/>
        </p:nvPicPr>
        <p:blipFill>
          <a:blip r:embed="rId5"/>
          <a:srcRect/>
          <a:stretch>
            <a:fillRect/>
          </a:stretch>
        </p:blipFill>
        <p:spPr>
          <a:xfrm>
            <a:off x="2112963" y="12700"/>
            <a:ext cx="7966075" cy="6832600"/>
          </a:xfrm>
          <a:prstGeom prst="rect">
            <a:avLst/>
          </a:prstGeom>
        </p:spPr>
      </p:pic>
      <p:pic>
        <p:nvPicPr>
          <p:cNvPr id="15" name="图片 14" descr="千库网_教室教师上课学生听讲开学_元素编号13321417"/>
          <p:cNvPicPr>
            <a:picLocks noChangeAspect="1"/>
          </p:cNvPicPr>
          <p:nvPr/>
        </p:nvPicPr>
        <p:blipFill>
          <a:blip r:embed="rId6"/>
          <a:stretch>
            <a:fillRect/>
          </a:stretch>
        </p:blipFill>
        <p:spPr>
          <a:xfrm>
            <a:off x="8522335" y="3717290"/>
            <a:ext cx="3406775" cy="3406775"/>
          </a:xfrm>
          <a:prstGeom prst="rect">
            <a:avLst/>
          </a:prstGeom>
        </p:spPr>
      </p:pic>
      <p:pic>
        <p:nvPicPr>
          <p:cNvPr id="19" name="图片 18" descr="组 15"/>
          <p:cNvPicPr>
            <a:picLocks noChangeAspect="1"/>
          </p:cNvPicPr>
          <p:nvPr/>
        </p:nvPicPr>
        <p:blipFill>
          <a:blip r:embed="rId7"/>
          <a:stretch>
            <a:fillRect/>
          </a:stretch>
        </p:blipFill>
        <p:spPr>
          <a:xfrm>
            <a:off x="8016875" y="231775"/>
            <a:ext cx="1840865" cy="2028190"/>
          </a:xfrm>
          <a:prstGeom prst="rect">
            <a:avLst/>
          </a:prstGeom>
        </p:spPr>
      </p:pic>
      <p:grpSp>
        <p:nvGrpSpPr>
          <p:cNvPr id="24" name="组合 23"/>
          <p:cNvGrpSpPr/>
          <p:nvPr/>
        </p:nvGrpSpPr>
        <p:grpSpPr>
          <a:xfrm>
            <a:off x="2031056" y="577224"/>
            <a:ext cx="1081405" cy="777875"/>
            <a:chOff x="3785" y="1435"/>
            <a:chExt cx="1703" cy="1225"/>
          </a:xfrm>
          <a:solidFill>
            <a:srgbClr val="FFC002"/>
          </a:solidFill>
        </p:grpSpPr>
        <p:sp>
          <p:nvSpPr>
            <p:cNvPr id="25" name="五角星 24"/>
            <p:cNvSpPr/>
            <p:nvPr/>
          </p:nvSpPr>
          <p:spPr>
            <a:xfrm>
              <a:off x="3936" y="1435"/>
              <a:ext cx="576" cy="542"/>
            </a:xfrm>
            <a:prstGeom prst="star5">
              <a:avLst>
                <a:gd name="adj" fmla="val 27704"/>
                <a:gd name="hf" fmla="val 105146"/>
                <a:gd name="vf" fmla="val 110557"/>
              </a:avLst>
            </a:prstGeom>
            <a:grp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6" name="五角星 25"/>
            <p:cNvSpPr/>
            <p:nvPr/>
          </p:nvSpPr>
          <p:spPr>
            <a:xfrm>
              <a:off x="4692" y="1770"/>
              <a:ext cx="796" cy="750"/>
            </a:xfrm>
            <a:prstGeom prst="star5">
              <a:avLst>
                <a:gd name="adj" fmla="val 27704"/>
                <a:gd name="hf" fmla="val 105146"/>
                <a:gd name="vf" fmla="val 110557"/>
              </a:avLst>
            </a:prstGeom>
            <a:grp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7" name="五角星 26"/>
            <p:cNvSpPr/>
            <p:nvPr/>
          </p:nvSpPr>
          <p:spPr>
            <a:xfrm>
              <a:off x="3785" y="2242"/>
              <a:ext cx="445" cy="419"/>
            </a:xfrm>
            <a:prstGeom prst="star5">
              <a:avLst>
                <a:gd name="adj" fmla="val 27704"/>
                <a:gd name="hf" fmla="val 105146"/>
                <a:gd name="vf" fmla="val 110557"/>
              </a:avLst>
            </a:prstGeom>
            <a:grp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5" name="图片 4" descr="千库网_开学季卡通黄色校车矢量图_元素编号9986766"/>
          <p:cNvPicPr>
            <a:picLocks noChangeAspect="1"/>
          </p:cNvPicPr>
          <p:nvPr/>
        </p:nvPicPr>
        <p:blipFill>
          <a:blip r:embed="rId8"/>
          <a:stretch>
            <a:fillRect/>
          </a:stretch>
        </p:blipFill>
        <p:spPr>
          <a:xfrm>
            <a:off x="262890" y="4965592"/>
            <a:ext cx="2716223" cy="1750585"/>
          </a:xfrm>
          <a:prstGeom prst="rect">
            <a:avLst/>
          </a:prstGeom>
        </p:spPr>
      </p:pic>
      <p:pic>
        <p:nvPicPr>
          <p:cNvPr id="6" name="Picture 5">
            <a:extLst>
              <a:ext uri="{FF2B5EF4-FFF2-40B4-BE49-F238E27FC236}">
                <a16:creationId xmlns:a16="http://schemas.microsoft.com/office/drawing/2014/main" id="{D55BB020-3AC0-40EB-A7FA-8AA4CE1157D8}"/>
              </a:ext>
            </a:extLst>
          </p:cNvPr>
          <p:cNvPicPr>
            <a:picLocks noChangeAspect="1"/>
          </p:cNvPicPr>
          <p:nvPr/>
        </p:nvPicPr>
        <p:blipFill>
          <a:blip r:embed="rId9"/>
          <a:stretch>
            <a:fillRect/>
          </a:stretch>
        </p:blipFill>
        <p:spPr>
          <a:xfrm>
            <a:off x="2788611" y="1413442"/>
            <a:ext cx="6436315" cy="3709927"/>
          </a:xfrm>
          <a:prstGeom prst="rect">
            <a:avLst/>
          </a:prstGeom>
        </p:spPr>
      </p:pic>
    </p:spTree>
    <p:custDataLst>
      <p:tags r:id="rId1"/>
    </p:custDataLst>
    <p:extLst>
      <p:ext uri="{BB962C8B-B14F-4D97-AF65-F5344CB8AC3E}">
        <p14:creationId xmlns:p14="http://schemas.microsoft.com/office/powerpoint/2010/main" val="1829673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dissolv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336632" y="165604"/>
            <a:ext cx="11697970" cy="1169670"/>
            <a:chOff x="698" y="807"/>
            <a:chExt cx="18422" cy="1842"/>
          </a:xfrm>
        </p:grpSpPr>
        <p:sp>
          <p:nvSpPr>
            <p:cNvPr id="11" name="圆角矩形 10"/>
            <p:cNvSpPr/>
            <p:nvPr/>
          </p:nvSpPr>
          <p:spPr>
            <a:xfrm>
              <a:off x="1027" y="807"/>
              <a:ext cx="17114" cy="881"/>
            </a:xfrm>
            <a:prstGeom prst="roundRect">
              <a:avLst/>
            </a:prstGeom>
            <a:solidFill>
              <a:srgbClr val="FFC002"/>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12700">
                  <a:noFill/>
                </a:ln>
                <a:solidFill>
                  <a:schemeClr val="tx1"/>
                </a:solidFill>
                <a:latin typeface="思源黑体 CN Bold" panose="020B0800000000000000" charset="-122"/>
                <a:ea typeface="思源黑体 CN Bold" panose="020B0800000000000000" charset="-122"/>
              </a:endParaRPr>
            </a:p>
          </p:txBody>
        </p:sp>
        <p:grpSp>
          <p:nvGrpSpPr>
            <p:cNvPr id="6" name="组合 5"/>
            <p:cNvGrpSpPr/>
            <p:nvPr/>
          </p:nvGrpSpPr>
          <p:grpSpPr>
            <a:xfrm>
              <a:off x="698" y="807"/>
              <a:ext cx="18422" cy="1842"/>
              <a:chOff x="1226" y="807"/>
              <a:chExt cx="18422" cy="1842"/>
            </a:xfrm>
          </p:grpSpPr>
          <p:pic>
            <p:nvPicPr>
              <p:cNvPr id="2" name="图片 1" descr="E:\PPT\PPT\千\9月4号黄色绿色卡通风安全主题班会PPT模板\组 16.png组 16"/>
              <p:cNvPicPr>
                <a:picLocks noChangeAspect="1"/>
              </p:cNvPicPr>
              <p:nvPr/>
            </p:nvPicPr>
            <p:blipFill>
              <a:blip r:embed="rId3"/>
              <a:srcRect/>
              <a:stretch>
                <a:fillRect/>
              </a:stretch>
            </p:blipFill>
            <p:spPr>
              <a:xfrm flipH="1">
                <a:off x="1226" y="807"/>
                <a:ext cx="1518" cy="1303"/>
              </a:xfrm>
              <a:prstGeom prst="rect">
                <a:avLst/>
              </a:prstGeom>
            </p:spPr>
          </p:pic>
          <p:sp>
            <p:nvSpPr>
              <p:cNvPr id="3" name="文本框 2"/>
              <p:cNvSpPr txBox="1"/>
              <p:nvPr/>
            </p:nvSpPr>
            <p:spPr>
              <a:xfrm>
                <a:off x="1637" y="807"/>
                <a:ext cx="18011" cy="1842"/>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algn="l"/>
                <a:r>
                  <a:rPr lang="vi-VN" altLang="zh-CN" sz="3000" b="1" dirty="0">
                    <a:ln w="12700">
                      <a:noFill/>
                    </a:ln>
                    <a:solidFill>
                      <a:schemeClr val="tx1"/>
                    </a:solidFill>
                    <a:effectLst/>
                    <a:latin typeface="Cambria" panose="02040503050406030204" pitchFamily="18" charset="0"/>
                    <a:ea typeface="Cambria" panose="02040503050406030204" pitchFamily="18" charset="0"/>
                    <a:cs typeface="思源黑体 CN Bold" panose="020B0800000000000000" charset="-122"/>
                  </a:rPr>
                  <a:t>1.</a:t>
                </a:r>
                <a:r>
                  <a:rPr lang="en-US" altLang="zh-CN" sz="3000" dirty="0">
                    <a:ln w="12700">
                      <a:noFill/>
                    </a:ln>
                    <a:solidFill>
                      <a:schemeClr val="tx1"/>
                    </a:solidFill>
                    <a:effectLst/>
                    <a:latin typeface="Cambria" panose="02040503050406030204" pitchFamily="18" charset="0"/>
                    <a:ea typeface="Cambria" panose="02040503050406030204" pitchFamily="18" charset="0"/>
                    <a:cs typeface="思源黑体 CN Bold" panose="020B0800000000000000" charset="-122"/>
                  </a:rPr>
                  <a:t>  </a:t>
                </a:r>
                <a:r>
                  <a:rPr lang="vi-VN" altLang="zh-CN" sz="3000" dirty="0">
                    <a:ln w="12700">
                      <a:noFill/>
                    </a:ln>
                    <a:solidFill>
                      <a:schemeClr val="tx1"/>
                    </a:solidFill>
                    <a:effectLst/>
                    <a:latin typeface="Cambria" panose="02040503050406030204" pitchFamily="18" charset="0"/>
                    <a:ea typeface="Cambria" panose="02040503050406030204" pitchFamily="18" charset="0"/>
                    <a:cs typeface="思源黑体 CN Bold" panose="020B0800000000000000" charset="-122"/>
                  </a:rPr>
                  <a:t> </a:t>
                </a:r>
                <a:r>
                  <a:rPr lang="en-SG" sz="3000" b="1" i="0" dirty="0" err="1">
                    <a:effectLst/>
                    <a:latin typeface="Cambria" panose="02040503050406030204" pitchFamily="18" charset="0"/>
                    <a:ea typeface="Cambria" panose="02040503050406030204" pitchFamily="18" charset="0"/>
                  </a:rPr>
                  <a:t>Em</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đồng</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tình</a:t>
                </a:r>
                <a:r>
                  <a:rPr lang="en-SG" sz="3000" b="1" i="0" dirty="0">
                    <a:effectLst/>
                    <a:latin typeface="Cambria" panose="02040503050406030204" pitchFamily="18" charset="0"/>
                    <a:ea typeface="Cambria" panose="02040503050406030204" pitchFamily="18" charset="0"/>
                  </a:rPr>
                  <a:t> hay </a:t>
                </a:r>
                <a:r>
                  <a:rPr lang="en-SG" sz="3000" b="1" i="0" dirty="0" err="1">
                    <a:effectLst/>
                    <a:latin typeface="Cambria" panose="02040503050406030204" pitchFamily="18" charset="0"/>
                    <a:ea typeface="Cambria" panose="02040503050406030204" pitchFamily="18" charset="0"/>
                  </a:rPr>
                  <a:t>không</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đồng</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tình</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với</a:t>
                </a:r>
                <a:r>
                  <a:rPr lang="en-SG" sz="3000" b="1" i="0" dirty="0">
                    <a:effectLst/>
                    <a:latin typeface="Cambria" panose="02040503050406030204" pitchFamily="18" charset="0"/>
                    <a:ea typeface="Cambria" panose="02040503050406030204" pitchFamily="18" charset="0"/>
                  </a:rPr>
                  <a:t> ý </a:t>
                </a:r>
                <a:r>
                  <a:rPr lang="en-SG" sz="3000" b="1" i="0" dirty="0" err="1">
                    <a:effectLst/>
                    <a:latin typeface="Cambria" panose="02040503050406030204" pitchFamily="18" charset="0"/>
                    <a:ea typeface="Cambria" panose="02040503050406030204" pitchFamily="18" charset="0"/>
                  </a:rPr>
                  <a:t>kiến</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nào</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sau</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đây</a:t>
                </a:r>
                <a:r>
                  <a:rPr lang="en-SG" sz="3000" b="1" i="0" dirty="0">
                    <a:effectLst/>
                    <a:latin typeface="Cambria" panose="02040503050406030204" pitchFamily="18" charset="0"/>
                    <a:ea typeface="Cambria" panose="02040503050406030204" pitchFamily="18" charset="0"/>
                  </a:rPr>
                  <a:t>? </a:t>
                </a:r>
              </a:p>
              <a:p>
                <a:r>
                  <a:rPr lang="en-SG" sz="2000" b="1" dirty="0"/>
                  <a:t/>
                </a:r>
                <a:br>
                  <a:rPr lang="en-SG" sz="2000" b="1" dirty="0"/>
                </a:br>
                <a:endParaRPr lang="zh-CN" altLang="en-US" sz="2000" b="1" dirty="0">
                  <a:ln w="12700">
                    <a:noFill/>
                  </a:ln>
                  <a:solidFill>
                    <a:schemeClr val="tx1"/>
                  </a:solidFill>
                  <a:effectLst/>
                  <a:latin typeface="思源黑体 CN Bold" panose="020B0800000000000000" charset="-122"/>
                  <a:ea typeface="思源黑体 CN Bold" panose="020B0800000000000000" charset="-122"/>
                  <a:cs typeface="思源黑体 CN Bold" panose="020B0800000000000000" charset="-122"/>
                </a:endParaRPr>
              </a:p>
            </p:txBody>
          </p:sp>
        </p:grpSp>
      </p:grpSp>
      <p:sp>
        <p:nvSpPr>
          <p:cNvPr id="31" name="Rounded Rectangular Callout 15">
            <a:extLst>
              <a:ext uri="{FF2B5EF4-FFF2-40B4-BE49-F238E27FC236}">
                <a16:creationId xmlns:a16="http://schemas.microsoft.com/office/drawing/2014/main" id="{FBC34898-EFE9-4042-9C67-0CE4B3767468}"/>
              </a:ext>
            </a:extLst>
          </p:cNvPr>
          <p:cNvSpPr/>
          <p:nvPr/>
        </p:nvSpPr>
        <p:spPr>
          <a:xfrm>
            <a:off x="336632" y="993009"/>
            <a:ext cx="4652212" cy="1764631"/>
          </a:xfrm>
          <a:prstGeom prst="wedgeRoundRectCallout">
            <a:avLst>
              <a:gd name="adj1" fmla="val 57098"/>
              <a:gd name="adj2" fmla="val 9175"/>
              <a:gd name="adj3" fmla="val 16667"/>
            </a:avLst>
          </a:prstGeom>
          <a:solidFill>
            <a:schemeClr val="accent3">
              <a:lumMod val="40000"/>
              <a:lumOff val="60000"/>
            </a:schemeClr>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3500" b="1" dirty="0">
                <a:solidFill>
                  <a:schemeClr val="tx1"/>
                </a:solidFill>
                <a:latin typeface="Cambria" panose="02040503050406030204" pitchFamily="18" charset="0"/>
                <a:ea typeface="Cambria" panose="02040503050406030204" pitchFamily="18" charset="0"/>
              </a:rPr>
              <a:t>a. </a:t>
            </a:r>
            <a:r>
              <a:rPr lang="en-SG" sz="3500" b="1" dirty="0" err="1">
                <a:solidFill>
                  <a:schemeClr val="tx1"/>
                </a:solidFill>
                <a:latin typeface="Cambria" panose="02040503050406030204" pitchFamily="18" charset="0"/>
                <a:ea typeface="Cambria" panose="02040503050406030204" pitchFamily="18" charset="0"/>
              </a:rPr>
              <a:t>Chỉ</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sử</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dụng</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tài</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sản</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của</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người</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khác</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khi</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được</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cho</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phép</a:t>
            </a:r>
            <a:r>
              <a:rPr lang="en-SG" sz="3500" b="1" dirty="0">
                <a:solidFill>
                  <a:schemeClr val="tx1"/>
                </a:solidFill>
                <a:latin typeface="Cambria" panose="02040503050406030204" pitchFamily="18" charset="0"/>
                <a:ea typeface="Cambria" panose="02040503050406030204" pitchFamily="18" charset="0"/>
              </a:rPr>
              <a:t>.</a:t>
            </a:r>
          </a:p>
        </p:txBody>
      </p:sp>
      <p:sp>
        <p:nvSpPr>
          <p:cNvPr id="32" name="Rounded Rectangular Callout 15">
            <a:extLst>
              <a:ext uri="{FF2B5EF4-FFF2-40B4-BE49-F238E27FC236}">
                <a16:creationId xmlns:a16="http://schemas.microsoft.com/office/drawing/2014/main" id="{16F5E8E1-4FF0-4B1E-99EB-88719D6F3374}"/>
              </a:ext>
            </a:extLst>
          </p:cNvPr>
          <p:cNvSpPr/>
          <p:nvPr/>
        </p:nvSpPr>
        <p:spPr>
          <a:xfrm>
            <a:off x="377465" y="3146292"/>
            <a:ext cx="4611379" cy="1764631"/>
          </a:xfrm>
          <a:prstGeom prst="wedgeRoundRectCallout">
            <a:avLst>
              <a:gd name="adj1" fmla="val 57098"/>
              <a:gd name="adj2" fmla="val 9175"/>
              <a:gd name="adj3" fmla="val 16667"/>
            </a:avLst>
          </a:prstGeom>
          <a:solidFill>
            <a:schemeClr val="accent3">
              <a:lumMod val="40000"/>
              <a:lumOff val="60000"/>
            </a:schemeClr>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3500" b="1" dirty="0">
                <a:solidFill>
                  <a:schemeClr val="tx1"/>
                </a:solidFill>
                <a:latin typeface="Cambria" panose="02040503050406030204" pitchFamily="18" charset="0"/>
                <a:ea typeface="Cambria" panose="02040503050406030204" pitchFamily="18" charset="0"/>
              </a:rPr>
              <a:t>b. </a:t>
            </a:r>
            <a:r>
              <a:rPr lang="en-SG" sz="3500" b="1" dirty="0">
                <a:solidFill>
                  <a:schemeClr val="tx1"/>
                </a:solidFill>
                <a:latin typeface="Cambria" panose="02040503050406030204" pitchFamily="18" charset="0"/>
                <a:ea typeface="Cambria" panose="02040503050406030204" pitchFamily="18" charset="0"/>
              </a:rPr>
              <a:t>Khi </a:t>
            </a:r>
            <a:r>
              <a:rPr lang="en-SG" sz="3500" b="1" dirty="0" err="1">
                <a:solidFill>
                  <a:schemeClr val="tx1"/>
                </a:solidFill>
                <a:latin typeface="Cambria" panose="02040503050406030204" pitchFamily="18" charset="0"/>
                <a:ea typeface="Cambria" panose="02040503050406030204" pitchFamily="18" charset="0"/>
              </a:rPr>
              <a:t>đã</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được</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cho</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mượn</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đồ</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thì</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có</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quyền</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sử</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dụng</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tuỳ</a:t>
            </a:r>
            <a:r>
              <a:rPr lang="en-SG" sz="3500" b="1" dirty="0">
                <a:solidFill>
                  <a:schemeClr val="tx1"/>
                </a:solidFill>
                <a:latin typeface="Cambria" panose="02040503050406030204" pitchFamily="18" charset="0"/>
                <a:ea typeface="Cambria" panose="02040503050406030204" pitchFamily="18" charset="0"/>
              </a:rPr>
              <a:t> ý.</a:t>
            </a:r>
          </a:p>
        </p:txBody>
      </p:sp>
      <p:sp>
        <p:nvSpPr>
          <p:cNvPr id="33" name="Rounded Rectangular Callout 15">
            <a:extLst>
              <a:ext uri="{FF2B5EF4-FFF2-40B4-BE49-F238E27FC236}">
                <a16:creationId xmlns:a16="http://schemas.microsoft.com/office/drawing/2014/main" id="{333655D5-3D90-4DE7-B773-0D05462C2C22}"/>
              </a:ext>
            </a:extLst>
          </p:cNvPr>
          <p:cNvSpPr/>
          <p:nvPr/>
        </p:nvSpPr>
        <p:spPr>
          <a:xfrm>
            <a:off x="5979242" y="1020297"/>
            <a:ext cx="4388976" cy="2158344"/>
          </a:xfrm>
          <a:prstGeom prst="wedgeRoundRectCallout">
            <a:avLst>
              <a:gd name="adj1" fmla="val 57098"/>
              <a:gd name="adj2" fmla="val 9175"/>
              <a:gd name="adj3" fmla="val 16667"/>
            </a:avLst>
          </a:prstGeom>
          <a:solidFill>
            <a:schemeClr val="accent3">
              <a:lumMod val="40000"/>
              <a:lumOff val="60000"/>
            </a:schemeClr>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3600" b="1" dirty="0">
                <a:solidFill>
                  <a:schemeClr val="tx1"/>
                </a:solidFill>
                <a:latin typeface="Cambria" panose="02040503050406030204" pitchFamily="18" charset="0"/>
                <a:ea typeface="Cambria" panose="02040503050406030204" pitchFamily="18" charset="0"/>
              </a:rPr>
              <a:t>c. </a:t>
            </a:r>
            <a:r>
              <a:rPr lang="en-SG" sz="3600" b="1" dirty="0" err="1">
                <a:solidFill>
                  <a:schemeClr val="tx1"/>
                </a:solidFill>
                <a:latin typeface="Cambria" panose="02040503050406030204" pitchFamily="18" charset="0"/>
                <a:ea typeface="Cambria" panose="02040503050406030204" pitchFamily="18" charset="0"/>
              </a:rPr>
              <a:t>Có</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thể</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sử</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dụng</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đồ</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dùng</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của</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người</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khác</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trước</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hỏi</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là</a:t>
            </a:r>
            <a:r>
              <a:rPr lang="en-SG" sz="3600" b="1" dirty="0">
                <a:solidFill>
                  <a:schemeClr val="tx1"/>
                </a:solidFill>
                <a:latin typeface="Cambria" panose="02040503050406030204" pitchFamily="18" charset="0"/>
                <a:ea typeface="Cambria" panose="02040503050406030204" pitchFamily="18" charset="0"/>
              </a:rPr>
              <a:t> </a:t>
            </a:r>
            <a:r>
              <a:rPr lang="vi-VN" sz="3600" b="1" dirty="0">
                <a:solidFill>
                  <a:schemeClr val="tx1"/>
                </a:solidFill>
                <a:latin typeface="Cambria" panose="02040503050406030204" pitchFamily="18" charset="0"/>
                <a:ea typeface="Cambria" panose="02040503050406030204" pitchFamily="18" charset="0"/>
              </a:rPr>
              <a:t>mượ</a:t>
            </a:r>
            <a:r>
              <a:rPr lang="en-SG" sz="3600" b="1" dirty="0">
                <a:solidFill>
                  <a:schemeClr val="tx1"/>
                </a:solidFill>
                <a:latin typeface="Cambria" panose="02040503050406030204" pitchFamily="18" charset="0"/>
                <a:ea typeface="Cambria" panose="02040503050406030204" pitchFamily="18" charset="0"/>
              </a:rPr>
              <a:t>n </a:t>
            </a:r>
            <a:r>
              <a:rPr lang="vi-VN" sz="3600" b="1" dirty="0">
                <a:solidFill>
                  <a:schemeClr val="tx1"/>
                </a:solidFill>
                <a:latin typeface="Cambria" panose="02040503050406030204" pitchFamily="18" charset="0"/>
                <a:ea typeface="Cambria" panose="02040503050406030204" pitchFamily="18" charset="0"/>
              </a:rPr>
              <a:t>sau.</a:t>
            </a:r>
            <a:endParaRPr lang="en-SG" sz="3600" b="1" dirty="0">
              <a:solidFill>
                <a:schemeClr val="tx1"/>
              </a:solidFill>
              <a:latin typeface="Cambria" panose="02040503050406030204" pitchFamily="18" charset="0"/>
              <a:ea typeface="Cambria" panose="02040503050406030204" pitchFamily="18" charset="0"/>
            </a:endParaRPr>
          </a:p>
        </p:txBody>
      </p:sp>
      <p:sp>
        <p:nvSpPr>
          <p:cNvPr id="36" name="Rounded Rectangular Callout 15">
            <a:extLst>
              <a:ext uri="{FF2B5EF4-FFF2-40B4-BE49-F238E27FC236}">
                <a16:creationId xmlns:a16="http://schemas.microsoft.com/office/drawing/2014/main" id="{529D930F-BD99-4046-9E70-BD6D6F31A27F}"/>
              </a:ext>
            </a:extLst>
          </p:cNvPr>
          <p:cNvSpPr/>
          <p:nvPr/>
        </p:nvSpPr>
        <p:spPr>
          <a:xfrm>
            <a:off x="6316109" y="3473899"/>
            <a:ext cx="4014952" cy="2158344"/>
          </a:xfrm>
          <a:prstGeom prst="wedgeRoundRectCallout">
            <a:avLst>
              <a:gd name="adj1" fmla="val 57098"/>
              <a:gd name="adj2" fmla="val 9175"/>
              <a:gd name="adj3" fmla="val 16667"/>
            </a:avLst>
          </a:prstGeom>
          <a:solidFill>
            <a:schemeClr val="accent3">
              <a:lumMod val="40000"/>
              <a:lumOff val="60000"/>
            </a:schemeClr>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3600" b="1" dirty="0">
                <a:solidFill>
                  <a:schemeClr val="tx1"/>
                </a:solidFill>
                <a:latin typeface="Cambria" panose="02040503050406030204" pitchFamily="18" charset="0"/>
                <a:ea typeface="Cambria" panose="02040503050406030204" pitchFamily="18" charset="0"/>
              </a:rPr>
              <a:t>d. </a:t>
            </a:r>
            <a:r>
              <a:rPr lang="en-SG" sz="3600" b="1" dirty="0">
                <a:solidFill>
                  <a:schemeClr val="tx1"/>
                </a:solidFill>
                <a:latin typeface="Cambria" panose="02040503050406030204" pitchFamily="18" charset="0"/>
                <a:ea typeface="Cambria" panose="02040503050406030204" pitchFamily="18" charset="0"/>
              </a:rPr>
              <a:t>Khi </a:t>
            </a:r>
            <a:r>
              <a:rPr lang="en-SG" sz="3600" b="1" dirty="0" err="1">
                <a:solidFill>
                  <a:schemeClr val="tx1"/>
                </a:solidFill>
                <a:latin typeface="Cambria" panose="02040503050406030204" pitchFamily="18" charset="0"/>
                <a:ea typeface="Cambria" panose="02040503050406030204" pitchFamily="18" charset="0"/>
              </a:rPr>
              <a:t>sử</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dụng</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tài</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sản</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của</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người</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khác</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tránh</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làm</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hỏng</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làm</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mất</a:t>
            </a:r>
            <a:r>
              <a:rPr lang="en-SG" sz="3600" b="1" dirty="0">
                <a:solidFill>
                  <a:schemeClr val="tx1"/>
                </a:solidFill>
                <a:latin typeface="Cambria" panose="02040503050406030204" pitchFamily="18" charset="0"/>
                <a:ea typeface="Cambria" panose="02040503050406030204" pitchFamily="18" charset="0"/>
              </a:rPr>
              <a:t>.</a:t>
            </a:r>
          </a:p>
        </p:txBody>
      </p:sp>
      <p:pic>
        <p:nvPicPr>
          <p:cNvPr id="12" name="图片 14" descr="千库网_教室教师上课学生听讲开学_元素编号13321417">
            <a:extLst>
              <a:ext uri="{FF2B5EF4-FFF2-40B4-BE49-F238E27FC236}">
                <a16:creationId xmlns:a16="http://schemas.microsoft.com/office/drawing/2014/main" id="{AEF8D61A-F7DF-46F3-8D3A-AAC3BBEB60BB}"/>
              </a:ext>
            </a:extLst>
          </p:cNvPr>
          <p:cNvPicPr>
            <a:picLocks noChangeAspect="1"/>
          </p:cNvPicPr>
          <p:nvPr/>
        </p:nvPicPr>
        <p:blipFill>
          <a:blip r:embed="rId4"/>
          <a:stretch>
            <a:fillRect/>
          </a:stretch>
        </p:blipFill>
        <p:spPr>
          <a:xfrm>
            <a:off x="3632214" y="4445853"/>
            <a:ext cx="2963295" cy="296329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down)">
                                      <p:cBhvr>
                                        <p:cTn id="14" dur="500"/>
                                        <p:tgtEl>
                                          <p:spTgt spid="3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1E14EE-C9B0-47C6-BC27-F326549B9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670" y="767696"/>
            <a:ext cx="9130660" cy="5639525"/>
          </a:xfrm>
          <a:prstGeom prst="rect">
            <a:avLst/>
          </a:prstGeom>
        </p:spPr>
      </p:pic>
    </p:spTree>
    <p:extLst>
      <p:ext uri="{BB962C8B-B14F-4D97-AF65-F5344CB8AC3E}">
        <p14:creationId xmlns:p14="http://schemas.microsoft.com/office/powerpoint/2010/main" val="366199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E8348D2F-56FF-4ADE-953C-A2A8B9C968B0}"/>
              </a:ext>
            </a:extLst>
          </p:cNvPr>
          <p:cNvPicPr>
            <a:picLocks noChangeAspect="1"/>
          </p:cNvPicPr>
          <p:nvPr/>
        </p:nvPicPr>
        <p:blipFill rotWithShape="1">
          <a:blip r:embed="rId2"/>
          <a:srcRect l="3125" t="9355" r="3020" b="4895"/>
          <a:stretch/>
        </p:blipFill>
        <p:spPr>
          <a:xfrm>
            <a:off x="822705" y="195968"/>
            <a:ext cx="10945716" cy="6978508"/>
          </a:xfrm>
          <a:prstGeom prst="rect">
            <a:avLst/>
          </a:prstGeom>
        </p:spPr>
      </p:pic>
      <p:pic>
        <p:nvPicPr>
          <p:cNvPr id="3" name="Picture 2">
            <a:extLst>
              <a:ext uri="{FF2B5EF4-FFF2-40B4-BE49-F238E27FC236}">
                <a16:creationId xmlns:a16="http://schemas.microsoft.com/office/drawing/2014/main" id="{BC2A31A9-A44E-49B1-9542-B4029EEF6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836" y="1473672"/>
            <a:ext cx="5717406" cy="5700804"/>
          </a:xfrm>
          <a:prstGeom prst="rect">
            <a:avLst/>
          </a:prstGeom>
        </p:spPr>
      </p:pic>
      <p:pic>
        <p:nvPicPr>
          <p:cNvPr id="4" name="图片 33">
            <a:extLst>
              <a:ext uri="{FF2B5EF4-FFF2-40B4-BE49-F238E27FC236}">
                <a16:creationId xmlns:a16="http://schemas.microsoft.com/office/drawing/2014/main" id="{3D995329-8898-4E5D-8209-F33B5E7865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967" t="14882" r="11490" b="60222"/>
          <a:stretch/>
        </p:blipFill>
        <p:spPr>
          <a:xfrm>
            <a:off x="8324685" y="992730"/>
            <a:ext cx="2592108" cy="2382747"/>
          </a:xfrm>
          <a:prstGeom prst="rect">
            <a:avLst/>
          </a:prstGeom>
        </p:spPr>
      </p:pic>
    </p:spTree>
    <p:extLst>
      <p:ext uri="{BB962C8B-B14F-4D97-AF65-F5344CB8AC3E}">
        <p14:creationId xmlns:p14="http://schemas.microsoft.com/office/powerpoint/2010/main" val="4291125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ECDB27-8DBA-224B-9866-75799FF0B3C4}"/>
              </a:ext>
            </a:extLst>
          </p:cNvPr>
          <p:cNvPicPr>
            <a:picLocks noChangeAspect="1"/>
          </p:cNvPicPr>
          <p:nvPr/>
        </p:nvPicPr>
        <p:blipFill>
          <a:blip r:embed="rId2"/>
          <a:stretch>
            <a:fillRect/>
          </a:stretch>
        </p:blipFill>
        <p:spPr>
          <a:xfrm>
            <a:off x="292586" y="2358947"/>
            <a:ext cx="7401201" cy="2140106"/>
          </a:xfrm>
          <a:prstGeom prst="rect">
            <a:avLst/>
          </a:prstGeom>
        </p:spPr>
      </p:pic>
      <p:sp>
        <p:nvSpPr>
          <p:cNvPr id="8" name="Freeform 7">
            <a:extLst>
              <a:ext uri="{FF2B5EF4-FFF2-40B4-BE49-F238E27FC236}">
                <a16:creationId xmlns:a16="http://schemas.microsoft.com/office/drawing/2014/main" id="{5C0A1D4A-63C7-5842-9B76-A9402025C5A4}"/>
              </a:ext>
            </a:extLst>
          </p:cNvPr>
          <p:cNvSpPr/>
          <p:nvPr/>
        </p:nvSpPr>
        <p:spPr>
          <a:xfrm>
            <a:off x="7461229" y="2989835"/>
            <a:ext cx="4438185" cy="3504386"/>
          </a:xfrm>
          <a:custGeom>
            <a:avLst/>
            <a:gdLst/>
            <a:ahLst/>
            <a:cxnLst/>
            <a:rect l="l" t="t" r="r" b="b"/>
            <a:pathLst>
              <a:path w="4114800" h="2970137">
                <a:moveTo>
                  <a:pt x="0" y="0"/>
                </a:moveTo>
                <a:lnTo>
                  <a:pt x="4114800" y="0"/>
                </a:lnTo>
                <a:lnTo>
                  <a:pt x="4114800" y="2970137"/>
                </a:lnTo>
                <a:lnTo>
                  <a:pt x="0" y="297013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1655353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4D794C-6769-48E7-A809-0D554B9589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25" y="-1192477"/>
            <a:ext cx="11077903" cy="8825293"/>
          </a:xfrm>
          <a:prstGeom prst="rect">
            <a:avLst/>
          </a:prstGeom>
        </p:spPr>
      </p:pic>
      <p:pic>
        <p:nvPicPr>
          <p:cNvPr id="4" name="Picture 3">
            <a:extLst>
              <a:ext uri="{FF2B5EF4-FFF2-40B4-BE49-F238E27FC236}">
                <a16:creationId xmlns:a16="http://schemas.microsoft.com/office/drawing/2014/main" id="{B44FC1A2-03B2-42BC-806F-4FBAE6626118}"/>
              </a:ext>
            </a:extLst>
          </p:cNvPr>
          <p:cNvPicPr>
            <a:picLocks noChangeAspect="1"/>
          </p:cNvPicPr>
          <p:nvPr/>
        </p:nvPicPr>
        <p:blipFill>
          <a:blip r:embed="rId3"/>
          <a:stretch>
            <a:fillRect/>
          </a:stretch>
        </p:blipFill>
        <p:spPr>
          <a:xfrm>
            <a:off x="3662895" y="1191892"/>
            <a:ext cx="5754375" cy="4010959"/>
          </a:xfrm>
          <a:prstGeom prst="rect">
            <a:avLst/>
          </a:prstGeom>
        </p:spPr>
      </p:pic>
    </p:spTree>
    <p:extLst>
      <p:ext uri="{BB962C8B-B14F-4D97-AF65-F5344CB8AC3E}">
        <p14:creationId xmlns:p14="http://schemas.microsoft.com/office/powerpoint/2010/main" val="2961771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2">
            <a:extLst>
              <a:ext uri="{FF2B5EF4-FFF2-40B4-BE49-F238E27FC236}">
                <a16:creationId xmlns:a16="http://schemas.microsoft.com/office/drawing/2014/main" id="{2BB77020-2999-4310-BADE-5157EB27D490}"/>
              </a:ext>
            </a:extLst>
          </p:cNvPr>
          <p:cNvSpPr/>
          <p:nvPr/>
        </p:nvSpPr>
        <p:spPr>
          <a:xfrm>
            <a:off x="4204139" y="1692165"/>
            <a:ext cx="7157544" cy="3174124"/>
          </a:xfrm>
          <a:prstGeom prst="roundRect">
            <a:avLst>
              <a:gd name="adj" fmla="val 11867"/>
            </a:avLst>
          </a:prstGeom>
          <a:solidFill>
            <a:schemeClr val="bg1"/>
          </a:solidFill>
          <a:ln w="762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000" b="1">
                <a:solidFill>
                  <a:srgbClr val="002060"/>
                </a:solidFill>
                <a:latin typeface="Cambria" panose="02040503050406030204" pitchFamily="18" charset="0"/>
                <a:ea typeface="Cambria" panose="02040503050406030204" pitchFamily="18" charset="0"/>
              </a:rPr>
              <a:t>Theo em vì sao phải</a:t>
            </a:r>
            <a:r>
              <a:rPr lang="en-US" sz="5000" b="1">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tôn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trọng</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tài</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sản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của</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người</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khác</a:t>
            </a:r>
            <a:r>
              <a:rPr lang="en-US" sz="5000" b="1" dirty="0">
                <a:solidFill>
                  <a:srgbClr val="002060"/>
                </a:solidFill>
                <a:latin typeface="Cambria" panose="02040503050406030204" pitchFamily="18" charset="0"/>
                <a:ea typeface="Cambria" panose="02040503050406030204" pitchFamily="18" charset="0"/>
              </a:rPr>
              <a:t>?</a:t>
            </a:r>
            <a:endParaRPr lang="en-SG" sz="5000" b="1" dirty="0">
              <a:solidFill>
                <a:srgbClr val="002060"/>
              </a:solidFill>
              <a:latin typeface="Cambria" panose="02040503050406030204" pitchFamily="18" charset="0"/>
              <a:ea typeface="Cambria" panose="02040503050406030204" pitchFamily="18" charset="0"/>
            </a:endParaRPr>
          </a:p>
        </p:txBody>
      </p:sp>
      <p:pic>
        <p:nvPicPr>
          <p:cNvPr id="7" name="图片 21" descr="E:\PPT\千库网\资料\素材\千库网_老师教室里讲课上课教育课堂_元素编号13326399.png千库网_老师教室里讲课上课教育课堂_元素编号13326399">
            <a:extLst>
              <a:ext uri="{FF2B5EF4-FFF2-40B4-BE49-F238E27FC236}">
                <a16:creationId xmlns:a16="http://schemas.microsoft.com/office/drawing/2014/main" id="{92EA1877-D25F-42C8-A33D-670459D4B692}"/>
              </a:ext>
            </a:extLst>
          </p:cNvPr>
          <p:cNvPicPr>
            <a:picLocks noChangeAspect="1"/>
          </p:cNvPicPr>
          <p:nvPr/>
        </p:nvPicPr>
        <p:blipFill>
          <a:blip r:embed="rId2"/>
          <a:srcRect/>
          <a:stretch>
            <a:fillRect/>
          </a:stretch>
        </p:blipFill>
        <p:spPr>
          <a:xfrm>
            <a:off x="322448" y="3204253"/>
            <a:ext cx="4406265" cy="4406265"/>
          </a:xfrm>
          <a:prstGeom prst="rect">
            <a:avLst/>
          </a:prstGeom>
        </p:spPr>
      </p:pic>
    </p:spTree>
    <p:extLst>
      <p:ext uri="{BB962C8B-B14F-4D97-AF65-F5344CB8AC3E}">
        <p14:creationId xmlns:p14="http://schemas.microsoft.com/office/powerpoint/2010/main" val="422168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3FD0C-55BE-5FFB-3828-8D0C9A424199}"/>
            </a:ext>
          </a:extLst>
        </p:cNvPr>
        <p:cNvGrpSpPr/>
        <p:nvPr/>
      </p:nvGrpSpPr>
      <p:grpSpPr>
        <a:xfrm>
          <a:off x="0" y="0"/>
          <a:ext cx="0" cy="0"/>
          <a:chOff x="0" y="0"/>
          <a:chExt cx="0" cy="0"/>
        </a:xfrm>
      </p:grpSpPr>
      <p:sp>
        <p:nvSpPr>
          <p:cNvPr id="6" name="矩形: 圆角 2">
            <a:extLst>
              <a:ext uri="{FF2B5EF4-FFF2-40B4-BE49-F238E27FC236}">
                <a16:creationId xmlns:a16="http://schemas.microsoft.com/office/drawing/2014/main" id="{D1975A7E-9120-9154-0E5C-921CD0990B80}"/>
              </a:ext>
            </a:extLst>
          </p:cNvPr>
          <p:cNvSpPr/>
          <p:nvPr/>
        </p:nvSpPr>
        <p:spPr>
          <a:xfrm>
            <a:off x="3097764" y="839755"/>
            <a:ext cx="8360228" cy="4982547"/>
          </a:xfrm>
          <a:prstGeom prst="roundRect">
            <a:avLst>
              <a:gd name="adj" fmla="val 11867"/>
            </a:avLst>
          </a:prstGeom>
          <a:solidFill>
            <a:schemeClr val="bg1"/>
          </a:solidFill>
          <a:ln w="762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4000" b="1">
                <a:solidFill>
                  <a:schemeClr val="tx1"/>
                </a:solidFill>
                <a:latin typeface="Times New Roman" panose="02020603050405020304" pitchFamily="18" charset="0"/>
                <a:cs typeface="Times New Roman" panose="02020603050405020304" pitchFamily="18" charset="0"/>
              </a:rPr>
              <a:t>Chúng ta cần biết tôn trọng tài sản của người khác. Đây chính là một biểu hiện của phẩm chất thật thà, trung thực. Người biết tôn trọng tài sản của người khác sẽ được mọi người yêu quý.</a:t>
            </a:r>
            <a:endParaRPr lang="en-US" sz="4000" b="1">
              <a:solidFill>
                <a:schemeClr val="tx1"/>
              </a:solidFill>
              <a:latin typeface="Times New Roman" panose="02020603050405020304" pitchFamily="18" charset="0"/>
              <a:cs typeface="Times New Roman" panose="02020603050405020304" pitchFamily="18" charset="0"/>
            </a:endParaRPr>
          </a:p>
        </p:txBody>
      </p:sp>
      <p:pic>
        <p:nvPicPr>
          <p:cNvPr id="7" name="图片 21" descr="E:\PPT\千库网\资料\素材\千库网_老师教室里讲课上课教育课堂_元素编号13326399.png千库网_老师教室里讲课上课教育课堂_元素编号13326399">
            <a:extLst>
              <a:ext uri="{FF2B5EF4-FFF2-40B4-BE49-F238E27FC236}">
                <a16:creationId xmlns:a16="http://schemas.microsoft.com/office/drawing/2014/main" id="{9D3050C2-6145-25D2-46FE-5C5ECF48D1AD}"/>
              </a:ext>
            </a:extLst>
          </p:cNvPr>
          <p:cNvPicPr>
            <a:picLocks noChangeAspect="1"/>
          </p:cNvPicPr>
          <p:nvPr/>
        </p:nvPicPr>
        <p:blipFill>
          <a:blip r:embed="rId2"/>
          <a:srcRect/>
          <a:stretch>
            <a:fillRect/>
          </a:stretch>
        </p:blipFill>
        <p:spPr>
          <a:xfrm>
            <a:off x="322448" y="3204253"/>
            <a:ext cx="4406265" cy="4406265"/>
          </a:xfrm>
          <a:prstGeom prst="rect">
            <a:avLst/>
          </a:prstGeom>
        </p:spPr>
      </p:pic>
    </p:spTree>
    <p:extLst>
      <p:ext uri="{BB962C8B-B14F-4D97-AF65-F5344CB8AC3E}">
        <p14:creationId xmlns:p14="http://schemas.microsoft.com/office/powerpoint/2010/main" val="354100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C0A1D4A-63C7-5842-9B76-A9402025C5A4}"/>
              </a:ext>
            </a:extLst>
          </p:cNvPr>
          <p:cNvSpPr/>
          <p:nvPr/>
        </p:nvSpPr>
        <p:spPr>
          <a:xfrm>
            <a:off x="7282809" y="2811416"/>
            <a:ext cx="4438185" cy="3504386"/>
          </a:xfrm>
          <a:custGeom>
            <a:avLst/>
            <a:gdLst/>
            <a:ahLst/>
            <a:cxnLst/>
            <a:rect l="l" t="t" r="r" b="b"/>
            <a:pathLst>
              <a:path w="4114800" h="2970137">
                <a:moveTo>
                  <a:pt x="0" y="0"/>
                </a:moveTo>
                <a:lnTo>
                  <a:pt x="4114800" y="0"/>
                </a:lnTo>
                <a:lnTo>
                  <a:pt x="4114800" y="2970137"/>
                </a:lnTo>
                <a:lnTo>
                  <a:pt x="0" y="297013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10" name="Picture 9">
            <a:extLst>
              <a:ext uri="{FF2B5EF4-FFF2-40B4-BE49-F238E27FC236}">
                <a16:creationId xmlns:a16="http://schemas.microsoft.com/office/drawing/2014/main" id="{A257EC81-F394-5E4A-8EBE-480E3E9A4411}"/>
              </a:ext>
            </a:extLst>
          </p:cNvPr>
          <p:cNvPicPr>
            <a:picLocks noChangeAspect="1"/>
          </p:cNvPicPr>
          <p:nvPr/>
        </p:nvPicPr>
        <p:blipFill>
          <a:blip r:embed="rId5"/>
          <a:stretch>
            <a:fillRect/>
          </a:stretch>
        </p:blipFill>
        <p:spPr>
          <a:xfrm>
            <a:off x="471006" y="2347091"/>
            <a:ext cx="7290243" cy="2163817"/>
          </a:xfrm>
          <a:prstGeom prst="rect">
            <a:avLst/>
          </a:prstGeom>
        </p:spPr>
      </p:pic>
    </p:spTree>
    <p:extLst>
      <p:ext uri="{BB962C8B-B14F-4D97-AF65-F5344CB8AC3E}">
        <p14:creationId xmlns:p14="http://schemas.microsoft.com/office/powerpoint/2010/main" val="6727329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a. Trong giờ ra chơi, vì mải chơi đùa với các bạn nên Lan làm rơi chiếc kẹp tóc mà không biết. Thấy vậy, Hoa nhặt lên và trả cho bạn</a:t>
              </a:r>
              <a:r>
                <a:rPr lang="en-US" sz="2800" b="0" i="0" dirty="0">
                  <a:solidFill>
                    <a:schemeClr val="tx1"/>
                  </a:solidFill>
                  <a:effectLst/>
                  <a:latin typeface="Cambria" panose="02040503050406030204" pitchFamily="18" charset="0"/>
                </a:rPr>
                <a:t>.</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85585" y="1212322"/>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pic>
        <p:nvPicPr>
          <p:cNvPr id="3074" name="Picture 2" descr="Đọc các trường hợp dưới đây và thực hiện yêu cầu: ">
            <a:extLst>
              <a:ext uri="{FF2B5EF4-FFF2-40B4-BE49-F238E27FC236}">
                <a16:creationId xmlns:a16="http://schemas.microsoft.com/office/drawing/2014/main" id="{095D1482-7B69-7142-AF98-554996023A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86" r="6603"/>
          <a:stretch/>
        </p:blipFill>
        <p:spPr bwMode="auto">
          <a:xfrm>
            <a:off x="6980856" y="2371921"/>
            <a:ext cx="4036741" cy="3084746"/>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6">
            <a:extLst>
              <a:ext uri="{FF2B5EF4-FFF2-40B4-BE49-F238E27FC236}">
                <a16:creationId xmlns:a16="http://schemas.microsoft.com/office/drawing/2014/main"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5"/>
            <a:stretch>
              <a:fillRect/>
            </a:stretch>
          </a:blipFill>
        </p:spPr>
      </p:sp>
    </p:spTree>
    <p:extLst>
      <p:ext uri="{BB962C8B-B14F-4D97-AF65-F5344CB8AC3E}">
        <p14:creationId xmlns:p14="http://schemas.microsoft.com/office/powerpoint/2010/main" val="9936896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5" presetClass="entr" presetSubtype="10"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checkerboard(across)">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b. Đến nhà Minh chơi, Tuấn rất thích thú với giá sách xếp đầy những quyển truyện tranh các loại. Được bạn đồng ý. Tuấn mới lấy truyện để đọc</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pic>
        <p:nvPicPr>
          <p:cNvPr id="5122" name="Picture 2" descr="Đọc các trường hợp dưới đây và thực hiện yêu cầu: ">
            <a:extLst>
              <a:ext uri="{FF2B5EF4-FFF2-40B4-BE49-F238E27FC236}">
                <a16:creationId xmlns:a16="http://schemas.microsoft.com/office/drawing/2014/main" id="{B6D7541E-3BAA-4543-A35F-5CE367006A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33" t="4624" r="39180" b="63851"/>
          <a:stretch/>
        </p:blipFill>
        <p:spPr bwMode="auto">
          <a:xfrm>
            <a:off x="6957519" y="2252491"/>
            <a:ext cx="4221921" cy="305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18208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circle(in)">
                                      <p:cBhvr>
                                        <p:cTn id="16"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1014152" y="2346398"/>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c. Chiếc bút mực của Vy bị hỏng. Thấy vậy, Hồng cho bạn mượn chiếc bút dự phòng của mình. Vy dùng bút rất cẩn thận. Cuối giờ, Vy trả lại bút cho Hồng và cảm ơn bạn</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0" y="4564673"/>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pic>
        <p:nvPicPr>
          <p:cNvPr id="5122" name="Picture 2" descr="Đọc các trường hợp dưới đây và thực hiện yêu cầu: ">
            <a:extLst>
              <a:ext uri="{FF2B5EF4-FFF2-40B4-BE49-F238E27FC236}">
                <a16:creationId xmlns:a16="http://schemas.microsoft.com/office/drawing/2014/main" id="{B6D7541E-3BAA-4543-A35F-5CE367006A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920" t="38927" r="9287" b="29548"/>
          <a:stretch/>
        </p:blipFill>
        <p:spPr bwMode="auto">
          <a:xfrm>
            <a:off x="6999492" y="2289239"/>
            <a:ext cx="3962401" cy="2872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61445"/>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randombar(horizontal)">
                                      <p:cBhvr>
                                        <p:cTn id="10" dur="500"/>
                                        <p:tgtEl>
                                          <p:spTgt spid="46"/>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randombar(horizontal)">
                                      <p:cBhvr>
                                        <p:cTn id="2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1014152" y="2346398"/>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d. Hải cho Đ</a:t>
              </a:r>
              <a:r>
                <a:rPr lang="en-US" sz="2800" dirty="0">
                  <a:solidFill>
                    <a:schemeClr val="tx1"/>
                  </a:solidFill>
                  <a:latin typeface="Cambria" panose="02040503050406030204" pitchFamily="18" charset="0"/>
                </a:rPr>
                <a:t>ô</a:t>
              </a:r>
              <a:r>
                <a:rPr lang="vi-VN" sz="2800" b="0" i="0" dirty="0">
                  <a:solidFill>
                    <a:schemeClr val="tx1"/>
                  </a:solidFill>
                  <a:effectLst/>
                  <a:latin typeface="Cambria" panose="02040503050406030204" pitchFamily="18" charset="0"/>
                </a:rPr>
                <a:t>ng mượn quyển sách khoa học để mang về nhà đọc. Vì sơ ý làm rách nên Đông đã dán lại trước khi mang trả cho Hải và xin lỗi bạn </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0" y="4564673"/>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pic>
        <p:nvPicPr>
          <p:cNvPr id="5122" name="Picture 2" descr="Đọc các trường hợp dưới đây và thực hiện yêu cầu: ">
            <a:extLst>
              <a:ext uri="{FF2B5EF4-FFF2-40B4-BE49-F238E27FC236}">
                <a16:creationId xmlns:a16="http://schemas.microsoft.com/office/drawing/2014/main" id="{B6D7541E-3BAA-4543-A35F-5CE367006A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495" t="70448" r="32372" b="1152"/>
          <a:stretch/>
        </p:blipFill>
        <p:spPr bwMode="auto">
          <a:xfrm>
            <a:off x="7064507" y="2491103"/>
            <a:ext cx="4192858" cy="2720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348031"/>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barn(inVertical)">
                                      <p:cBhvr>
                                        <p:cTn id="10" dur="500"/>
                                        <p:tgtEl>
                                          <p:spTgt spid="4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barn(inVertical)">
                                      <p:cBhvr>
                                        <p:cTn id="2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333E86-FD60-2949-B49C-8FC8CEB13A71}"/>
              </a:ext>
            </a:extLst>
          </p:cNvPr>
          <p:cNvGrpSpPr/>
          <p:nvPr/>
        </p:nvGrpSpPr>
        <p:grpSpPr>
          <a:xfrm>
            <a:off x="1066528" y="1599813"/>
            <a:ext cx="9922066" cy="1543211"/>
            <a:chOff x="1035432" y="1656174"/>
            <a:chExt cx="9922066" cy="1543211"/>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9922066" cy="1463892"/>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2507522" y="1735493"/>
              <a:ext cx="7984274"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3200" b="0" i="0" dirty="0">
                  <a:solidFill>
                    <a:schemeClr val="tx1"/>
                  </a:solidFill>
                  <a:effectLst/>
                  <a:latin typeface="Cambria" panose="02040503050406030204" pitchFamily="18" charset="0"/>
                </a:rPr>
                <a:t>Hãy nêu biểu hiện tôn trọng tài sản của người khác trong các trường hợp trên </a:t>
              </a:r>
            </a:p>
          </p:txBody>
        </p:sp>
      </p:grpSp>
      <p:grpSp>
        <p:nvGrpSpPr>
          <p:cNvPr id="29" name="Group 28">
            <a:extLst>
              <a:ext uri="{FF2B5EF4-FFF2-40B4-BE49-F238E27FC236}">
                <a16:creationId xmlns:a16="http://schemas.microsoft.com/office/drawing/2014/main" id="{F3B5D189-C791-CC43-A4B8-F4B682F7F498}"/>
              </a:ext>
            </a:extLst>
          </p:cNvPr>
          <p:cNvGrpSpPr/>
          <p:nvPr/>
        </p:nvGrpSpPr>
        <p:grpSpPr>
          <a:xfrm>
            <a:off x="1066528" y="3172400"/>
            <a:ext cx="9725167" cy="1543211"/>
            <a:chOff x="1035432" y="1656174"/>
            <a:chExt cx="9725167" cy="1543211"/>
          </a:xfrm>
        </p:grpSpPr>
        <p:sp>
          <p:nvSpPr>
            <p:cNvPr id="30" name="Rounded Rectangle 29">
              <a:extLst>
                <a:ext uri="{FF2B5EF4-FFF2-40B4-BE49-F238E27FC236}">
                  <a16:creationId xmlns:a16="http://schemas.microsoft.com/office/drawing/2014/main" id="{6EB318D2-0449-8A45-B8B4-29AD0F5B5E42}"/>
                </a:ext>
              </a:extLst>
            </p:cNvPr>
            <p:cNvSpPr/>
            <p:nvPr/>
          </p:nvSpPr>
          <p:spPr>
            <a:xfrm>
              <a:off x="1035432" y="1656174"/>
              <a:ext cx="9725167" cy="1463892"/>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Rectangle 30">
              <a:extLst>
                <a:ext uri="{FF2B5EF4-FFF2-40B4-BE49-F238E27FC236}">
                  <a16:creationId xmlns:a16="http://schemas.microsoft.com/office/drawing/2014/main" id="{CFBB9F94-D093-3943-B130-46404FB5A031}"/>
                </a:ext>
              </a:extLst>
            </p:cNvPr>
            <p:cNvSpPr/>
            <p:nvPr/>
          </p:nvSpPr>
          <p:spPr>
            <a:xfrm>
              <a:off x="2407995" y="1735493"/>
              <a:ext cx="8333392"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3200" b="0" i="0" dirty="0">
                  <a:solidFill>
                    <a:schemeClr val="tx1"/>
                  </a:solidFill>
                  <a:effectLst/>
                  <a:latin typeface="Cambria" panose="02040503050406030204" pitchFamily="18" charset="0"/>
                </a:rPr>
                <a:t>Kể thêm các biểu hiện thể hiện việc tôn trọng tài sản của người khác </a:t>
              </a:r>
            </a:p>
          </p:txBody>
        </p:sp>
      </p:grpSp>
      <p:sp>
        <p:nvSpPr>
          <p:cNvPr id="23" name="Freeform 4">
            <a:extLst>
              <a:ext uri="{FF2B5EF4-FFF2-40B4-BE49-F238E27FC236}">
                <a16:creationId xmlns:a16="http://schemas.microsoft.com/office/drawing/2014/main" id="{14B9B51F-D08B-7240-A9BD-7869792908CA}"/>
              </a:ext>
            </a:extLst>
          </p:cNvPr>
          <p:cNvSpPr/>
          <p:nvPr/>
        </p:nvSpPr>
        <p:spPr>
          <a:xfrm>
            <a:off x="9750855" y="4440014"/>
            <a:ext cx="2280733" cy="2417986"/>
          </a:xfrm>
          <a:custGeom>
            <a:avLst/>
            <a:gdLst/>
            <a:ahLst/>
            <a:cxnLst/>
            <a:rect l="l" t="t" r="r" b="b"/>
            <a:pathLst>
              <a:path w="2666513" h="3542469">
                <a:moveTo>
                  <a:pt x="0" y="0"/>
                </a:moveTo>
                <a:lnTo>
                  <a:pt x="2666513" y="0"/>
                </a:lnTo>
                <a:lnTo>
                  <a:pt x="2666513" y="3542469"/>
                </a:lnTo>
                <a:lnTo>
                  <a:pt x="0" y="354246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TextBox 11">
            <a:extLst>
              <a:ext uri="{FF2B5EF4-FFF2-40B4-BE49-F238E27FC236}">
                <a16:creationId xmlns:a16="http://schemas.microsoft.com/office/drawing/2014/main" id="{362A199F-D7E4-664C-AC0B-65843DEF4A31}"/>
              </a:ext>
            </a:extLst>
          </p:cNvPr>
          <p:cNvSpPr txBox="1"/>
          <p:nvPr/>
        </p:nvSpPr>
        <p:spPr>
          <a:xfrm>
            <a:off x="1148738" y="748333"/>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13" name="Picture 12">
            <a:extLst>
              <a:ext uri="{FF2B5EF4-FFF2-40B4-BE49-F238E27FC236}">
                <a16:creationId xmlns:a16="http://schemas.microsoft.com/office/drawing/2014/main" id="{E0C91B7B-8E60-504C-B74D-B8F0679027F4}"/>
              </a:ext>
            </a:extLst>
          </p:cNvPr>
          <p:cNvPicPr>
            <a:picLocks noChangeAspect="1"/>
          </p:cNvPicPr>
          <p:nvPr/>
        </p:nvPicPr>
        <p:blipFill>
          <a:blip r:embed="rId5"/>
          <a:stretch>
            <a:fillRect/>
          </a:stretch>
        </p:blipFill>
        <p:spPr>
          <a:xfrm>
            <a:off x="2592432" y="678044"/>
            <a:ext cx="8533040" cy="1058042"/>
          </a:xfrm>
          <a:prstGeom prst="rect">
            <a:avLst/>
          </a:prstGeom>
        </p:spPr>
      </p:pic>
      <p:sp>
        <p:nvSpPr>
          <p:cNvPr id="5" name="Rectangle 4">
            <a:extLst>
              <a:ext uri="{FF2B5EF4-FFF2-40B4-BE49-F238E27FC236}">
                <a16:creationId xmlns:a16="http://schemas.microsoft.com/office/drawing/2014/main" id="{77BD569E-DC41-434A-9489-A04A6D949E9E}"/>
              </a:ext>
            </a:extLst>
          </p:cNvPr>
          <p:cNvSpPr/>
          <p:nvPr/>
        </p:nvSpPr>
        <p:spPr>
          <a:xfrm>
            <a:off x="3565316" y="5137744"/>
            <a:ext cx="5843239" cy="1139485"/>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THẢO LUẬN NHÓM 4</a:t>
            </a:r>
          </a:p>
        </p:txBody>
      </p:sp>
      <p:pic>
        <p:nvPicPr>
          <p:cNvPr id="7" name="Picture 6">
            <a:extLst>
              <a:ext uri="{FF2B5EF4-FFF2-40B4-BE49-F238E27FC236}">
                <a16:creationId xmlns:a16="http://schemas.microsoft.com/office/drawing/2014/main" id="{D3EFD67C-2DF1-C643-AEE5-113C03025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445" y="3849201"/>
            <a:ext cx="3099571" cy="3099571"/>
          </a:xfrm>
          <a:prstGeom prst="rect">
            <a:avLst/>
          </a:prstGeom>
        </p:spPr>
      </p:pic>
    </p:spTree>
    <p:extLst>
      <p:ext uri="{BB962C8B-B14F-4D97-AF65-F5344CB8AC3E}">
        <p14:creationId xmlns:p14="http://schemas.microsoft.com/office/powerpoint/2010/main" val="20828184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a. Trong giờ ra chơi, vì mải chơi đùa với các bạn nên Lan làm rơi chiếc kẹp tóc mà không biết. Thấy vậy, Hoa nhặt lên và trả cho bạn</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id="{E7BF3DE8-6496-1145-9295-B6D20111B559}"/>
              </a:ext>
            </a:extLst>
          </p:cNvPr>
          <p:cNvSpPr txBox="1"/>
          <p:nvPr/>
        </p:nvSpPr>
        <p:spPr>
          <a:xfrm>
            <a:off x="7081071" y="2872045"/>
            <a:ext cx="4098369" cy="1815882"/>
          </a:xfrm>
          <a:prstGeom prst="rect">
            <a:avLst/>
          </a:prstGeom>
          <a:solidFill>
            <a:schemeClr val="accent4">
              <a:lumMod val="20000"/>
              <a:lumOff val="80000"/>
            </a:schemeClr>
          </a:solidFill>
        </p:spPr>
        <p:txBody>
          <a:bodyPr wrap="square" rtlCol="0">
            <a:spAutoFit/>
          </a:bodyPr>
          <a:lstStyle/>
          <a:p>
            <a:pPr algn="l"/>
            <a:r>
              <a:rPr lang="vi-VN" sz="2800" b="0" i="0" dirty="0">
                <a:effectLst/>
                <a:latin typeface="Cambria" panose="02040503050406030204" pitchFamily="18" charset="0"/>
              </a:rPr>
              <a:t>Hoa nhặt được đồ của Lan và trả lại ( Nhặt được của rơi trả người đánh mất).</a:t>
            </a:r>
          </a:p>
        </p:txBody>
      </p:sp>
    </p:spTree>
    <p:extLst>
      <p:ext uri="{BB962C8B-B14F-4D97-AF65-F5344CB8AC3E}">
        <p14:creationId xmlns:p14="http://schemas.microsoft.com/office/powerpoint/2010/main" val="36180524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2263</TotalTime>
  <Words>716</Words>
  <Application>Microsoft Office PowerPoint</Application>
  <PresentationFormat>Widescreen</PresentationFormat>
  <Paragraphs>56</Paragraphs>
  <Slides>22</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微软雅黑</vt:lpstr>
      <vt:lpstr>#9Slide03 Bebas Neue Bold</vt:lpstr>
      <vt:lpstr>Arial</vt:lpstr>
      <vt:lpstr>Calibri</vt:lpstr>
      <vt:lpstr>Calibri Light</vt:lpstr>
      <vt:lpstr>Cambria</vt:lpstr>
      <vt:lpstr>等线</vt:lpstr>
      <vt:lpstr>等线 Light</vt:lpstr>
      <vt:lpstr>Times New Roman</vt:lpstr>
      <vt:lpstr>思源黑体 CN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41</cp:revision>
  <dcterms:created xsi:type="dcterms:W3CDTF">2023-06-29T03:07:26Z</dcterms:created>
  <dcterms:modified xsi:type="dcterms:W3CDTF">2025-04-18T14:52:55Z</dcterms:modified>
</cp:coreProperties>
</file>