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7" r:id="rId3"/>
    <p:sldId id="315" r:id="rId4"/>
    <p:sldId id="256" r:id="rId5"/>
    <p:sldId id="321" r:id="rId6"/>
    <p:sldId id="316" r:id="rId7"/>
    <p:sldId id="336" r:id="rId8"/>
    <p:sldId id="459" r:id="rId9"/>
    <p:sldId id="335" r:id="rId10"/>
    <p:sldId id="460" r:id="rId11"/>
    <p:sldId id="329" r:id="rId12"/>
    <p:sldId id="31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82A"/>
    <a:srgbClr val="953735"/>
    <a:srgbClr val="562905"/>
    <a:srgbClr val="48BCEB"/>
    <a:srgbClr val="6F3507"/>
    <a:srgbClr val="F44A6E"/>
    <a:srgbClr val="FFF1BB"/>
    <a:srgbClr val="D3FFBE"/>
    <a:srgbClr val="633006"/>
    <a:srgbClr val="83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4" autoAdjust="0"/>
    <p:restoredTop sz="88455" autoAdjust="0"/>
  </p:normalViewPr>
  <p:slideViewPr>
    <p:cSldViewPr snapToGrid="0">
      <p:cViewPr varScale="1">
        <p:scale>
          <a:sx n="65" d="100"/>
          <a:sy n="65"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3</a:t>
            </a:fld>
            <a:endParaRPr lang="en-US"/>
          </a:p>
        </p:txBody>
      </p:sp>
    </p:spTree>
    <p:extLst>
      <p:ext uri="{BB962C8B-B14F-4D97-AF65-F5344CB8AC3E}">
        <p14:creationId xmlns:p14="http://schemas.microsoft.com/office/powerpoint/2010/main" val="1462786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8" name="图片 17" descr="5d1dse482853c6"/>
          <p:cNvPicPr>
            <a:picLocks noChangeAspect="1"/>
          </p:cNvPicPr>
          <p:nvPr userDrawn="1">
            <p:custDataLst>
              <p:tags r:id="rId1"/>
            </p:custDataLst>
          </p:nvPr>
        </p:nvPicPr>
        <p:blipFill>
          <a:blip r:embed="rId5"/>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2"/>
            </p:custDataLst>
          </p:nvPr>
        </p:nvPicPr>
        <p:blipFill>
          <a:blip r:embed="rId5"/>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3"/>
            </p:custDataLst>
          </p:nvPr>
        </p:nvPicPr>
        <p:blipFill>
          <a:blip r:embed="rId5"/>
          <a:srcRect t="64885" r="80052"/>
          <a:stretch>
            <a:fillRect/>
          </a:stretch>
        </p:blipFill>
        <p:spPr>
          <a:xfrm>
            <a:off x="-68580" y="4531995"/>
            <a:ext cx="2642870" cy="2326005"/>
          </a:xfrm>
          <a:prstGeom prst="rect">
            <a:avLst/>
          </a:prstGeom>
        </p:spPr>
      </p:pic>
    </p:spTree>
    <p:extLst>
      <p:ext uri="{BB962C8B-B14F-4D97-AF65-F5344CB8AC3E}">
        <p14:creationId xmlns:p14="http://schemas.microsoft.com/office/powerpoint/2010/main" val="395414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7" r:id="rId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282"/>
            <a:ext cx="10175631" cy="810649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299" y="1701944"/>
            <a:ext cx="4353571" cy="300603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 y="-1108997"/>
            <a:ext cx="10738338" cy="85547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751" y="1435573"/>
            <a:ext cx="5114485" cy="3465636"/>
          </a:xfrm>
          <a:prstGeom prst="rect">
            <a:avLst/>
          </a:prstGeom>
        </p:spPr>
      </p:pic>
    </p:spTree>
    <p:extLst>
      <p:ext uri="{BB962C8B-B14F-4D97-AF65-F5344CB8AC3E}">
        <p14:creationId xmlns:p14="http://schemas.microsoft.com/office/powerpoint/2010/main" val="143175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E69E0CA-7ED8-4B4D-AE02-E99179A8E103}"/>
              </a:ext>
            </a:extLst>
          </p:cNvPr>
          <p:cNvSpPr/>
          <p:nvPr/>
        </p:nvSpPr>
        <p:spPr>
          <a:xfrm>
            <a:off x="1362586" y="823517"/>
            <a:ext cx="10396372" cy="3291283"/>
          </a:xfrm>
          <a:prstGeom prst="roundRect">
            <a:avLst>
              <a:gd name="adj" fmla="val 11867"/>
            </a:avLst>
          </a:prstGeom>
          <a:solidFill>
            <a:schemeClr val="bg1"/>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8" name="TextBox 7">
            <a:extLst>
              <a:ext uri="{FF2B5EF4-FFF2-40B4-BE49-F238E27FC236}">
                <a16:creationId xmlns:a16="http://schemas.microsoft.com/office/drawing/2014/main" id="{B12B6921-809C-184E-8926-2DAB8E2BD13D}"/>
              </a:ext>
            </a:extLst>
          </p:cNvPr>
          <p:cNvSpPr txBox="1"/>
          <p:nvPr/>
        </p:nvSpPr>
        <p:spPr>
          <a:xfrm>
            <a:off x="1723967" y="1056284"/>
            <a:ext cx="10034991" cy="2585323"/>
          </a:xfrm>
          <a:prstGeom prst="rect">
            <a:avLst/>
          </a:prstGeom>
          <a:noFill/>
        </p:spPr>
        <p:txBody>
          <a:bodyPr wrap="square" rtlCol="0">
            <a:spAutoFit/>
          </a:bodyPr>
          <a:lstStyle/>
          <a:p>
            <a:pPr algn="ctr"/>
            <a:r>
              <a:rPr lang="en-US" sz="5400" b="1" i="0" dirty="0" err="1">
                <a:solidFill>
                  <a:srgbClr val="C00000"/>
                </a:solidFill>
                <a:effectLst/>
                <a:latin typeface="Cambria" panose="02040503050406030204" pitchFamily="18" charset="0"/>
              </a:rPr>
              <a:t>Hãy</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vẽ</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một</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bức</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tranh</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về</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một</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việc</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em</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đã</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làm</a:t>
            </a:r>
            <a:r>
              <a:rPr lang="en-US" sz="5400" b="1" i="0" dirty="0">
                <a:solidFill>
                  <a:srgbClr val="C00000"/>
                </a:solidFill>
                <a:effectLst/>
                <a:latin typeface="Cambria" panose="02040503050406030204" pitchFamily="18" charset="0"/>
              </a:rPr>
              <a:t> ở </a:t>
            </a:r>
            <a:r>
              <a:rPr lang="en-US" sz="5400" b="1" i="0" dirty="0" err="1">
                <a:solidFill>
                  <a:srgbClr val="C00000"/>
                </a:solidFill>
                <a:effectLst/>
                <a:latin typeface="Cambria" panose="02040503050406030204" pitchFamily="18" charset="0"/>
              </a:rPr>
              <a:t>trường</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hoặc</a:t>
            </a:r>
            <a:r>
              <a:rPr lang="en-US" sz="5400" b="1" i="0" dirty="0">
                <a:solidFill>
                  <a:srgbClr val="C00000"/>
                </a:solidFill>
                <a:effectLst/>
                <a:latin typeface="Cambria" panose="02040503050406030204" pitchFamily="18" charset="0"/>
              </a:rPr>
              <a:t> ở </a:t>
            </a:r>
            <a:r>
              <a:rPr lang="en-US" sz="5400" b="1" i="0" dirty="0" err="1">
                <a:solidFill>
                  <a:srgbClr val="C00000"/>
                </a:solidFill>
                <a:effectLst/>
                <a:latin typeface="Cambria" panose="02040503050406030204" pitchFamily="18" charset="0"/>
              </a:rPr>
              <a:t>nhà</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thể</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hiện</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sự</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yêu</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lao</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động</a:t>
            </a:r>
            <a:r>
              <a:rPr lang="en-US" sz="5400" b="1" i="0" dirty="0">
                <a:solidFill>
                  <a:srgbClr val="C00000"/>
                </a:solidFill>
                <a:effectLst/>
                <a:latin typeface="Cambria" panose="02040503050406030204" pitchFamily="18" charset="0"/>
              </a:rPr>
              <a:t>.</a:t>
            </a:r>
            <a:endParaRPr lang="vi-VN" sz="5400" b="1" i="0" dirty="0">
              <a:solidFill>
                <a:srgbClr val="C00000"/>
              </a:solidFill>
              <a:effectLst/>
              <a:latin typeface="Cambria" panose="02040503050406030204" pitchFamily="18" charset="0"/>
            </a:endParaRPr>
          </a:p>
        </p:txBody>
      </p:sp>
      <p:pic>
        <p:nvPicPr>
          <p:cNvPr id="5" name="Picture 4">
            <a:extLst>
              <a:ext uri="{FF2B5EF4-FFF2-40B4-BE49-F238E27FC236}">
                <a16:creationId xmlns:a16="http://schemas.microsoft.com/office/drawing/2014/main" id="{49908706-0659-2F4F-A419-C19628BBE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45" y="3212217"/>
            <a:ext cx="2942261" cy="3507175"/>
          </a:xfrm>
          <a:prstGeom prst="rect">
            <a:avLst/>
          </a:prstGeom>
        </p:spPr>
      </p:pic>
    </p:spTree>
    <p:extLst>
      <p:ext uri="{BB962C8B-B14F-4D97-AF65-F5344CB8AC3E}">
        <p14:creationId xmlns:p14="http://schemas.microsoft.com/office/powerpoint/2010/main" val="369475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99" y="-2024918"/>
            <a:ext cx="6669602" cy="66635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16" y="1827826"/>
            <a:ext cx="12134509" cy="4934265"/>
          </a:xfrm>
          <a:prstGeom prst="rect">
            <a:avLst/>
          </a:prstGeom>
        </p:spPr>
      </p:pic>
      <p:sp>
        <p:nvSpPr>
          <p:cNvPr id="9" name="Synergistically utilize technically sound portals with frictionless chains. Dramatically customize…">
            <a:extLst>
              <a:ext uri="{FF2B5EF4-FFF2-40B4-BE49-F238E27FC236}">
                <a16:creationId xmlns:a16="http://schemas.microsoft.com/office/drawing/2014/main" id="{7F3638B6-93B8-4F02-BDEB-76312733CD91}"/>
              </a:ext>
            </a:extLst>
          </p:cNvPr>
          <p:cNvSpPr txBox="1"/>
          <p:nvPr/>
        </p:nvSpPr>
        <p:spPr>
          <a:xfrm>
            <a:off x="1448453" y="3833293"/>
            <a:ext cx="9295093" cy="9233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sz="6000" kern="0" dirty="0" err="1">
                <a:latin typeface="Cambria" panose="02040503050406030204" pitchFamily="18" charset="0"/>
                <a:ea typeface="Cambria" panose="02040503050406030204" pitchFamily="18" charset="0"/>
                <a:sym typeface="Roboto Light"/>
              </a:rPr>
              <a:t>Lớn</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lên</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em</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sẽ</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làm</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gì</a:t>
            </a:r>
            <a:r>
              <a:rPr lang="en-US" sz="6000" kern="0" dirty="0">
                <a:latin typeface="Cambria" panose="02040503050406030204" pitchFamily="18" charset="0"/>
                <a:ea typeface="Cambria" panose="02040503050406030204" pitchFamily="18" charset="0"/>
                <a:sym typeface="Roboto Light"/>
              </a:rPr>
              <a:t>?</a:t>
            </a:r>
          </a:p>
        </p:txBody>
      </p:sp>
    </p:spTree>
    <p:extLst>
      <p:ext uri="{BB962C8B-B14F-4D97-AF65-F5344CB8AC3E}">
        <p14:creationId xmlns:p14="http://schemas.microsoft.com/office/powerpoint/2010/main" val="12848482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135"/>
            <a:ext cx="2382744" cy="2382744"/>
          </a:xfrm>
          <a:prstGeom prst="rect">
            <a:avLst/>
          </a:prstGeom>
        </p:spPr>
      </p:pic>
      <p:sp>
        <p:nvSpPr>
          <p:cNvPr id="5" name="TextBox 4">
            <a:extLst>
              <a:ext uri="{FF2B5EF4-FFF2-40B4-BE49-F238E27FC236}">
                <a16:creationId xmlns:a16="http://schemas.microsoft.com/office/drawing/2014/main" id="{CD0146C9-9A4B-0504-3C6C-17F037794A96}"/>
              </a:ext>
            </a:extLst>
          </p:cNvPr>
          <p:cNvSpPr txBox="1"/>
          <p:nvPr/>
        </p:nvSpPr>
        <p:spPr>
          <a:xfrm>
            <a:off x="2450945" y="968276"/>
            <a:ext cx="7290110" cy="1569660"/>
          </a:xfrm>
          <a:prstGeom prst="rect">
            <a:avLst/>
          </a:prstGeom>
          <a:noFill/>
        </p:spPr>
        <p:txBody>
          <a:bodyPr wrap="square">
            <a:spAutoFit/>
          </a:bodyPr>
          <a:lstStyle/>
          <a:p>
            <a:pPr marL="0" marR="0" algn="ctr">
              <a:spcBef>
                <a:spcPts val="0"/>
              </a:spcBef>
              <a:spcAft>
                <a:spcPts val="0"/>
              </a:spcAft>
            </a:pPr>
            <a:r>
              <a:rPr lang="en-US" sz="4800" b="1" dirty="0">
                <a:solidFill>
                  <a:schemeClr val="bg1"/>
                </a:solidFill>
                <a:effectLst/>
                <a:latin typeface="Times New Roman" panose="02020603050405020304" pitchFamily="18" charset="0"/>
                <a:ea typeface="Times New Roman" panose="02020603050405020304" pitchFamily="18" charset="0"/>
              </a:rPr>
              <a:t>THỰC HÀNH KĨ NĂNG GIỮA HỌC KÌ 1</a:t>
            </a:r>
            <a:endParaRPr lang="en-US" sz="4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 y="-1108997"/>
            <a:ext cx="10738338" cy="8554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767" y="1474750"/>
            <a:ext cx="5476771" cy="3732679"/>
          </a:xfrm>
          <a:prstGeom prst="rect">
            <a:avLst/>
          </a:prstGeom>
        </p:spPr>
      </p:pic>
    </p:spTree>
    <p:extLst>
      <p:ext uri="{BB962C8B-B14F-4D97-AF65-F5344CB8AC3E}">
        <p14:creationId xmlns:p14="http://schemas.microsoft.com/office/powerpoint/2010/main" val="608392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55" name="Rectangle 54">
            <a:extLst>
              <a:ext uri="{FF2B5EF4-FFF2-40B4-BE49-F238E27FC236}">
                <a16:creationId xmlns:a16="http://schemas.microsoft.com/office/drawing/2014/main" id="{35E65F50-334B-2D45-AB23-D8EAA472C416}"/>
              </a:ext>
            </a:extLst>
          </p:cNvPr>
          <p:cNvSpPr/>
          <p:nvPr/>
        </p:nvSpPr>
        <p:spPr>
          <a:xfrm>
            <a:off x="555781" y="123221"/>
            <a:ext cx="9484689" cy="1312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Cambria" panose="02040503050406030204" pitchFamily="18" charset="0"/>
              </a:rPr>
              <a:t>1. </a:t>
            </a:r>
            <a:r>
              <a:rPr lang="nl-NL" sz="4000" b="1" dirty="0">
                <a:solidFill>
                  <a:schemeClr val="tx1"/>
                </a:solidFill>
              </a:rPr>
              <a:t>Hệ thống kiến thức đã học.</a:t>
            </a:r>
            <a:endParaRPr lang="en-US" sz="4000" b="1" dirty="0">
              <a:solidFill>
                <a:schemeClr val="tx1"/>
              </a:solidFill>
              <a:latin typeface="Cambria" panose="02040503050406030204" pitchFamily="18" charset="0"/>
            </a:endParaRPr>
          </a:p>
        </p:txBody>
      </p:sp>
      <p:sp>
        <p:nvSpPr>
          <p:cNvPr id="22" name="Rectangle 21">
            <a:extLst>
              <a:ext uri="{FF2B5EF4-FFF2-40B4-BE49-F238E27FC236}">
                <a16:creationId xmlns:a16="http://schemas.microsoft.com/office/drawing/2014/main" id="{35E65F50-334B-2D45-AB23-D8EAA472C416}"/>
              </a:ext>
            </a:extLst>
          </p:cNvPr>
          <p:cNvSpPr/>
          <p:nvPr/>
        </p:nvSpPr>
        <p:spPr>
          <a:xfrm>
            <a:off x="405894" y="1240876"/>
            <a:ext cx="11380212" cy="1958660"/>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dirty="0">
                <a:solidFill>
                  <a:schemeClr val="tx1"/>
                </a:solidFill>
              </a:rPr>
              <a:t>+ Người lao động có những đóng góp gì cho cuộc sống của chúng ta?</a:t>
            </a:r>
            <a:endParaRPr lang="en-US" sz="4000" dirty="0">
              <a:solidFill>
                <a:schemeClr val="tx1"/>
              </a:solidFill>
            </a:endParaRPr>
          </a:p>
        </p:txBody>
      </p:sp>
      <p:sp>
        <p:nvSpPr>
          <p:cNvPr id="2" name="Rectangle 1">
            <a:extLst>
              <a:ext uri="{FF2B5EF4-FFF2-40B4-BE49-F238E27FC236}">
                <a16:creationId xmlns:a16="http://schemas.microsoft.com/office/drawing/2014/main" id="{32B16527-EE7A-EC47-9979-41C94628D52A}"/>
              </a:ext>
            </a:extLst>
          </p:cNvPr>
          <p:cNvSpPr/>
          <p:nvPr/>
        </p:nvSpPr>
        <p:spPr>
          <a:xfrm>
            <a:off x="405894" y="3247637"/>
            <a:ext cx="11380212" cy="2715274"/>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dirty="0">
                <a:solidFill>
                  <a:schemeClr val="tx1"/>
                </a:solidFill>
              </a:rPr>
              <a:t>+ Nêu những việc cần làm để thể hiện lòng biết ơn người lao động.</a:t>
            </a:r>
            <a:endParaRPr lang="en-US" sz="4000" i="1" dirty="0">
              <a:solidFill>
                <a:schemeClr val="tx1"/>
              </a:solidFill>
            </a:endParaRPr>
          </a:p>
          <a:p>
            <a:r>
              <a:rPr lang="vi-VN" sz="4000" i="1" dirty="0">
                <a:solidFill>
                  <a:schemeClr val="tx1"/>
                </a:solidFill>
              </a:rPr>
              <a:t> + Kể tên những biểu hiện của sự cảm thông, giúp đỡ người có hoàn cảnh khó khăn.</a:t>
            </a:r>
            <a:endParaRPr lang="en-US" sz="4000" dirty="0">
              <a:solidFill>
                <a:schemeClr val="tx1"/>
              </a:solidFill>
            </a:endParaRPr>
          </a:p>
        </p:txBody>
      </p:sp>
    </p:spTree>
    <p:extLst>
      <p:ext uri="{BB962C8B-B14F-4D97-AF65-F5344CB8AC3E}">
        <p14:creationId xmlns:p14="http://schemas.microsoft.com/office/powerpoint/2010/main" val="1822664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100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100000">
                                          <p:cBhvr additive="base">
                                            <p:cTn id="7" dur="500" fill="hold"/>
                                            <p:tgtEl>
                                              <p:spTgt spid="55"/>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P spid="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55" name="Rectangle 54">
            <a:extLst>
              <a:ext uri="{FF2B5EF4-FFF2-40B4-BE49-F238E27FC236}">
                <a16:creationId xmlns:a16="http://schemas.microsoft.com/office/drawing/2014/main" id="{35E65F50-334B-2D45-AB23-D8EAA472C416}"/>
              </a:ext>
            </a:extLst>
          </p:cNvPr>
          <p:cNvSpPr/>
          <p:nvPr/>
        </p:nvSpPr>
        <p:spPr>
          <a:xfrm>
            <a:off x="555781" y="123221"/>
            <a:ext cx="9484689" cy="1312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Cambria" panose="02040503050406030204" pitchFamily="18" charset="0"/>
              </a:rPr>
              <a:t>1. </a:t>
            </a:r>
            <a:r>
              <a:rPr lang="nl-NL" sz="4000" b="1" dirty="0">
                <a:solidFill>
                  <a:schemeClr val="bg1"/>
                </a:solidFill>
              </a:rPr>
              <a:t>Hệ thống kiến thức đã học.</a:t>
            </a:r>
            <a:endParaRPr lang="en-US" sz="4000" b="1" dirty="0">
              <a:solidFill>
                <a:schemeClr val="bg1"/>
              </a:solidFill>
              <a:latin typeface="Cambria" panose="02040503050406030204" pitchFamily="18" charset="0"/>
            </a:endParaRPr>
          </a:p>
        </p:txBody>
      </p:sp>
      <p:sp>
        <p:nvSpPr>
          <p:cNvPr id="22" name="Rectangle 21">
            <a:extLst>
              <a:ext uri="{FF2B5EF4-FFF2-40B4-BE49-F238E27FC236}">
                <a16:creationId xmlns:a16="http://schemas.microsoft.com/office/drawing/2014/main" id="{35E65F50-334B-2D45-AB23-D8EAA472C416}"/>
              </a:ext>
            </a:extLst>
          </p:cNvPr>
          <p:cNvSpPr/>
          <p:nvPr/>
        </p:nvSpPr>
        <p:spPr>
          <a:xfrm>
            <a:off x="405894" y="1240875"/>
            <a:ext cx="11380212" cy="4335171"/>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dirty="0">
                <a:solidFill>
                  <a:schemeClr val="tx1"/>
                </a:solidFill>
              </a:rPr>
              <a:t>+ Vì sao cần cảm thông, giúp đỡ người có hoàn cảnh khó khăn?</a:t>
            </a:r>
            <a:endParaRPr lang="en-US" sz="4000" dirty="0">
              <a:solidFill>
                <a:schemeClr val="tx1"/>
              </a:solidFill>
            </a:endParaRPr>
          </a:p>
          <a:p>
            <a:r>
              <a:rPr lang="vi-VN" sz="4000" i="1" dirty="0">
                <a:solidFill>
                  <a:schemeClr val="tx1"/>
                </a:solidFill>
              </a:rPr>
              <a:t>+ Kể về người có hoàn cảnh khó khăn mà em biết.</a:t>
            </a:r>
            <a:endParaRPr lang="en-US" sz="4000" dirty="0">
              <a:solidFill>
                <a:schemeClr val="tx1"/>
              </a:solidFill>
            </a:endParaRPr>
          </a:p>
          <a:p>
            <a:r>
              <a:rPr lang="vi-VN" sz="4000" i="1" dirty="0">
                <a:solidFill>
                  <a:schemeClr val="tx1"/>
                </a:solidFill>
              </a:rPr>
              <a:t>+ Nêu một số biểu hiện của người yêu lao động.</a:t>
            </a:r>
            <a:endParaRPr lang="en-US" sz="4000" dirty="0">
              <a:solidFill>
                <a:schemeClr val="tx1"/>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00571" y="5617125"/>
            <a:ext cx="4597554" cy="1136220"/>
          </a:xfrm>
          <a:prstGeom prst="rect">
            <a:avLst/>
          </a:prstGeom>
        </p:spPr>
      </p:pic>
    </p:spTree>
    <p:extLst>
      <p:ext uri="{BB962C8B-B14F-4D97-AF65-F5344CB8AC3E}">
        <p14:creationId xmlns:p14="http://schemas.microsoft.com/office/powerpoint/2010/main" val="338006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100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100000">
                                          <p:cBhvr additive="base">
                                            <p:cTn id="7" dur="500" fill="hold"/>
                                            <p:tgtEl>
                                              <p:spTgt spid="55"/>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DA0997-D60C-7DD5-86B4-383211BD6DA3}"/>
              </a:ext>
            </a:extLst>
          </p:cNvPr>
          <p:cNvSpPr txBox="1"/>
          <p:nvPr/>
        </p:nvSpPr>
        <p:spPr>
          <a:xfrm>
            <a:off x="555811" y="345819"/>
            <a:ext cx="8301317" cy="707886"/>
          </a:xfrm>
          <a:prstGeom prst="rect">
            <a:avLst/>
          </a:prstGeom>
          <a:noFill/>
        </p:spPr>
        <p:txBody>
          <a:bodyPr wrap="square">
            <a:spAutoFit/>
          </a:bodyPr>
          <a:lstStyle/>
          <a:p>
            <a:pPr marL="0" marR="0" algn="just">
              <a:spcBef>
                <a:spcPts val="0"/>
              </a:spcBef>
              <a:spcAft>
                <a:spcPts val="0"/>
              </a:spcAft>
            </a:pPr>
            <a:r>
              <a:rPr lang="vi-VN" sz="4000" b="1" i="1" dirty="0">
                <a:effectLst/>
                <a:latin typeface="Times New Roman" panose="02020603050405020304" pitchFamily="18" charset="0"/>
                <a:ea typeface="Times New Roman" panose="02020603050405020304" pitchFamily="18" charset="0"/>
              </a:rPr>
              <a:t>2: Sắm vai xử lí tình huống </a:t>
            </a:r>
            <a:endParaRPr lang="en-US" sz="4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7DC15EE-E0BF-1051-08A6-FB856124F26D}"/>
              </a:ext>
            </a:extLst>
          </p:cNvPr>
          <p:cNvSpPr txBox="1"/>
          <p:nvPr/>
        </p:nvSpPr>
        <p:spPr>
          <a:xfrm>
            <a:off x="286869" y="1195573"/>
            <a:ext cx="11689977" cy="2308324"/>
          </a:xfrm>
          <a:prstGeom prst="rect">
            <a:avLst/>
          </a:prstGeom>
          <a:noFill/>
        </p:spPr>
        <p:txBody>
          <a:bodyPr wrap="square">
            <a:spAutoFit/>
          </a:bodyPr>
          <a:lstStyle/>
          <a:p>
            <a:pPr marL="0" marR="0" algn="just">
              <a:spcBef>
                <a:spcPts val="0"/>
              </a:spcBef>
              <a:spcAft>
                <a:spcPts val="0"/>
              </a:spcAft>
            </a:pPr>
            <a:r>
              <a:rPr lang="en-US" sz="4800" b="1" dirty="0">
                <a:effectLst/>
                <a:latin typeface="Times New Roman" panose="02020603050405020304" pitchFamily="18" charset="0"/>
                <a:ea typeface="Times New Roman" panose="02020603050405020304" pitchFamily="18" charset="0"/>
              </a:rPr>
              <a:t>TH</a:t>
            </a:r>
            <a:r>
              <a:rPr lang="vi-VN" sz="4800" b="1" dirty="0">
                <a:effectLst/>
                <a:latin typeface="Times New Roman" panose="02020603050405020304" pitchFamily="18" charset="0"/>
                <a:ea typeface="Times New Roman" panose="02020603050405020304" pitchFamily="18" charset="0"/>
              </a:rPr>
              <a:t>1. Bố mẹ cho em tiền ủng hộ những người có hoàn cảnh khó khăn nhưng bạn rủ em dùng tiền chơi điện tử.</a:t>
            </a:r>
            <a:endParaRPr lang="en-US" sz="4800" b="1"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4C4D463-2CC9-0B67-3E32-FF5CAB9BAC7E}"/>
              </a:ext>
            </a:extLst>
          </p:cNvPr>
          <p:cNvSpPr txBox="1"/>
          <p:nvPr/>
        </p:nvSpPr>
        <p:spPr>
          <a:xfrm>
            <a:off x="35858" y="3952999"/>
            <a:ext cx="11940988" cy="2308324"/>
          </a:xfrm>
          <a:prstGeom prst="rect">
            <a:avLst/>
          </a:prstGeom>
          <a:noFill/>
        </p:spPr>
        <p:txBody>
          <a:bodyPr wrap="square">
            <a:spAutoFit/>
          </a:bodyPr>
          <a:lstStyle/>
          <a:p>
            <a:pPr marL="0" marR="0" algn="just">
              <a:spcBef>
                <a:spcPts val="0"/>
              </a:spcBef>
              <a:spcAft>
                <a:spcPts val="0"/>
              </a:spcAft>
            </a:pPr>
            <a:r>
              <a:rPr lang="vi-VN" sz="4800" b="1" i="1" dirty="0">
                <a:effectLst/>
                <a:latin typeface="Times New Roman" panose="02020603050405020304" pitchFamily="18" charset="0"/>
                <a:ea typeface="Times New Roman" panose="02020603050405020304" pitchFamily="18" charset="0"/>
              </a:rPr>
              <a:t>Từ chối, không làm theo bạn và dùng số tiền đó để ủng hộ những người có hoàn cảnh khó khăn.</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6314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684D1E-01A1-4251-AA30-94E7343294D6}"/>
              </a:ext>
            </a:extLst>
          </p:cNvPr>
          <p:cNvSpPr txBox="1"/>
          <p:nvPr/>
        </p:nvSpPr>
        <p:spPr>
          <a:xfrm>
            <a:off x="555811" y="345819"/>
            <a:ext cx="8301317" cy="707886"/>
          </a:xfrm>
          <a:prstGeom prst="rect">
            <a:avLst/>
          </a:prstGeom>
          <a:noFill/>
        </p:spPr>
        <p:txBody>
          <a:bodyPr wrap="square">
            <a:spAutoFit/>
          </a:bodyPr>
          <a:lstStyle/>
          <a:p>
            <a:pPr marL="0" marR="0" algn="just">
              <a:spcBef>
                <a:spcPts val="0"/>
              </a:spcBef>
              <a:spcAft>
                <a:spcPts val="0"/>
              </a:spcAft>
            </a:pPr>
            <a:r>
              <a:rPr lang="vi-VN" sz="4000" b="1" i="1" dirty="0">
                <a:effectLst/>
                <a:latin typeface="Times New Roman" panose="02020603050405020304" pitchFamily="18" charset="0"/>
                <a:ea typeface="Times New Roman" panose="02020603050405020304" pitchFamily="18" charset="0"/>
              </a:rPr>
              <a:t>2: Sắm vai xử lí tình huống </a:t>
            </a:r>
            <a:endParaRPr lang="en-US" sz="4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3A1293C-5810-4497-16CB-A0C05882E4AE}"/>
              </a:ext>
            </a:extLst>
          </p:cNvPr>
          <p:cNvSpPr txBox="1"/>
          <p:nvPr/>
        </p:nvSpPr>
        <p:spPr>
          <a:xfrm>
            <a:off x="251011" y="1225295"/>
            <a:ext cx="11689977" cy="3046988"/>
          </a:xfrm>
          <a:prstGeom prst="rect">
            <a:avLst/>
          </a:prstGeom>
          <a:noFill/>
        </p:spPr>
        <p:txBody>
          <a:bodyPr wrap="square">
            <a:spAutoFit/>
          </a:bodyPr>
          <a:lstStyle/>
          <a:p>
            <a:pPr marL="0" marR="0" algn="just">
              <a:spcBef>
                <a:spcPts val="0"/>
              </a:spcBef>
              <a:spcAft>
                <a:spcPts val="0"/>
              </a:spcAft>
            </a:pPr>
            <a:r>
              <a:rPr lang="en-US" sz="4800" b="1" dirty="0">
                <a:latin typeface="Times New Roman" panose="02020603050405020304" pitchFamily="18" charset="0"/>
                <a:ea typeface="Times New Roman" panose="02020603050405020304" pitchFamily="18" charset="0"/>
              </a:rPr>
              <a:t>TH</a:t>
            </a:r>
            <a:r>
              <a:rPr lang="vi-VN" sz="4800" b="1" dirty="0">
                <a:effectLst/>
                <a:latin typeface="Times New Roman" panose="02020603050405020304" pitchFamily="18" charset="0"/>
                <a:ea typeface="Times New Roman" panose="02020603050405020304" pitchFamily="18" charset="0"/>
              </a:rPr>
              <a:t>2. Gia đình Hoa rất khó khăn, me bạn bị bệnh hiểm nghèo. lớp em tổ chức đi thăm, tặng quà, động viện Hoa nhưng một số bạn trong lớp không muốn tham gia.</a:t>
            </a:r>
            <a:endParaRPr lang="en-US" sz="4800" b="1"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AAE3AEDE-DC4C-AF19-46A1-BE10B04F7031}"/>
              </a:ext>
            </a:extLst>
          </p:cNvPr>
          <p:cNvSpPr txBox="1"/>
          <p:nvPr/>
        </p:nvSpPr>
        <p:spPr>
          <a:xfrm>
            <a:off x="555810" y="4232321"/>
            <a:ext cx="11385177" cy="2123658"/>
          </a:xfrm>
          <a:prstGeom prst="rect">
            <a:avLst/>
          </a:prstGeom>
          <a:noFill/>
        </p:spPr>
        <p:txBody>
          <a:bodyPr wrap="square">
            <a:spAutoFit/>
          </a:bodyPr>
          <a:lstStyle/>
          <a:p>
            <a:pPr marL="0" marR="0" algn="just">
              <a:spcBef>
                <a:spcPts val="0"/>
              </a:spcBef>
              <a:spcAft>
                <a:spcPts val="0"/>
              </a:spcAft>
            </a:pPr>
            <a:r>
              <a:rPr lang="vi-VN" sz="4400" b="1" i="1" dirty="0">
                <a:solidFill>
                  <a:srgbClr val="FF0000"/>
                </a:solidFill>
                <a:effectLst/>
                <a:latin typeface="Times New Roman" panose="02020603050405020304" pitchFamily="18" charset="0"/>
                <a:ea typeface="Times New Roman" panose="02020603050405020304" pitchFamily="18" charset="0"/>
              </a:rPr>
              <a:t>Khuyên các bạn tham gia chia sẻ, động viên bạn Hoa, giúp bạn vượt qua hoàn cảnh khó khăn để tiếp tục tới trường hoc tập.</a:t>
            </a:r>
            <a:endParaRPr lang="en-US" sz="44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436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2094</TotalTime>
  <Words>289</Words>
  <Application>Microsoft Office PowerPoint</Application>
  <PresentationFormat>Widescreen</PresentationFormat>
  <Paragraphs>20</Paragraphs>
  <Slides>11</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#9Slide03 Bebas Neue Bold</vt:lpstr>
      <vt:lpstr>Arial</vt:lpstr>
      <vt:lpstr>Calibri</vt:lpstr>
      <vt:lpstr>Calibri Light</vt:lpstr>
      <vt:lpstr>Cambria</vt:lpstr>
      <vt:lpstr>等线</vt:lpstr>
      <vt:lpstr>Roboto Bold</vt:lpstr>
      <vt:lpstr>Roboto Light</vt:lpstr>
      <vt:lpstr>Times New Roman</vt:lpstr>
      <vt:lpstr>思源宋体 CN Medium</vt:lpstr>
      <vt:lpstr>思源黑体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38</cp:revision>
  <dcterms:created xsi:type="dcterms:W3CDTF">2023-06-29T03:07:26Z</dcterms:created>
  <dcterms:modified xsi:type="dcterms:W3CDTF">2025-04-18T06:12:56Z</dcterms:modified>
</cp:coreProperties>
</file>