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60" r:id="rId2"/>
    <p:sldId id="259" r:id="rId3"/>
    <p:sldId id="257" r:id="rId4"/>
    <p:sldId id="261" r:id="rId5"/>
    <p:sldId id="262" r:id="rId6"/>
    <p:sldId id="282" r:id="rId7"/>
    <p:sldId id="283" r:id="rId8"/>
    <p:sldId id="284" r:id="rId9"/>
    <p:sldId id="263" r:id="rId10"/>
    <p:sldId id="285" r:id="rId11"/>
    <p:sldId id="286" r:id="rId12"/>
    <p:sldId id="287" r:id="rId13"/>
    <p:sldId id="288" r:id="rId14"/>
    <p:sldId id="289" r:id="rId15"/>
    <p:sldId id="278" r:id="rId16"/>
    <p:sldId id="29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1746" autoAdjust="0"/>
  </p:normalViewPr>
  <p:slideViewPr>
    <p:cSldViewPr snapToGrid="0">
      <p:cViewPr varScale="1">
        <p:scale>
          <a:sx n="60" d="100"/>
          <a:sy n="60" d="100"/>
        </p:scale>
        <p:origin x="114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8F1DC0-D6B1-4B92-95E3-0C42086FC500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CB7402-5DE1-4796-BA84-09923E71E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648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B7402-5DE1-4796-BA84-09923E71E5B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207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B7402-5DE1-4796-BA84-09923E71E5B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1692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B7402-5DE1-4796-BA84-09923E71E5B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8744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B7402-5DE1-4796-BA84-09923E71E5B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3438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B7402-5DE1-4796-BA84-09923E71E5B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708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72752-0692-5524-3F7E-F64EA8471A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5343F3-12DE-3997-D933-ADFE04C59A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C7F5CD-C6F7-8D49-B921-F9A9E1E2D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8311D-6901-4CB5-A5ED-451E54805BED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43DDC9-91FA-ADDB-3F21-A15190C73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F07975-EFE7-DB0C-82AA-4A0B6DC06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52A3B-029F-4796-BCCB-F15DBED07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021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C5F55-CEE0-1570-CF1C-3A93B2B2D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82D359-21D5-F718-BE03-85051F7E06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5F6C8E-AE69-2600-CCD8-27022FE8E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8311D-6901-4CB5-A5ED-451E54805BED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77B5D2-1079-5AB4-EA43-9BE105CA5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4E9E88-F47F-F89C-EB58-9079BE7CC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52A3B-029F-4796-BCCB-F15DBED07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931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F3C335A-09B0-95AF-938B-4B7E3E5132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243A73-EC80-A931-8F12-AE4F713018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3A3BF0-5627-F2C2-6A4C-7F3F26B18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8311D-6901-4CB5-A5ED-451E54805BED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D6059B-4295-BB37-F719-823F77918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498168-0F07-9544-6C96-71B4FB693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52A3B-029F-4796-BCCB-F15DBED07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170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BF5EE-2ECC-7D41-DF82-593201613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0F9BDE-FD28-0686-195E-27A937F3ED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6AE807-CEA6-D030-64DC-D49F88E49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8311D-6901-4CB5-A5ED-451E54805BED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40E42C-01E6-E5BE-0B3B-EE314B357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7CBB07-70EB-A42C-5558-265E6DC6D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52A3B-029F-4796-BCCB-F15DBED07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723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58F4C-79CE-5ED0-47A1-60383C885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9AF66B-1D44-ECAB-06EB-A44CBF37F5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305D04-FEEA-60DB-EE24-C7BD17190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8311D-6901-4CB5-A5ED-451E54805BED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496E07-CE26-3466-65EC-BFC19310A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AF36D2-9B9C-0B35-DE02-9CD3CAC72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52A3B-029F-4796-BCCB-F15DBED07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373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7722E-82C6-2161-C47E-71AFC1AB3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690AE1-21A4-4ADD-1FDB-1B2F8AB9C1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747FB5-371B-5790-7D70-87214A92F3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1BD6FD-47D2-1904-CA03-2DB186798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8311D-6901-4CB5-A5ED-451E54805BED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2B33BC-C703-A998-24F6-CE567063A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61AB30-DA70-F046-CA19-36C705A67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52A3B-029F-4796-BCCB-F15DBED07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601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E5628-72E5-B43B-2705-B2A0233E0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8EA612-C904-F008-DCB2-15D8186A7A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92CBA5-7B3D-DF8D-0057-6946CF9C3C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876504-11B8-27B9-C463-3FF137E206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291114-00BB-A46B-F63D-2315B4B63C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AEAC875-219F-4C1C-6CA8-317D2AE1C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8311D-6901-4CB5-A5ED-451E54805BED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F14FC1D-F8BB-2FF5-A07F-40A5DEFDB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040F2EC-C5FA-99E4-AEBC-DAABE3C1A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52A3B-029F-4796-BCCB-F15DBED07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123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D8CA9-267E-8BDD-6C91-0916EA4C3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D7C847-B1C2-7E54-5C43-998DC6D15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8311D-6901-4CB5-A5ED-451E54805BED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424730-685A-F1D1-1D7B-4D1B5EA93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ABC60C-D48A-6838-57EE-EA5EB5F3E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52A3B-029F-4796-BCCB-F15DBED07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74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B695B0-9E06-7822-0C46-6247AA6C2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8311D-6901-4CB5-A5ED-451E54805BED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D7F1DA-DC19-0E41-7BA1-A2E954805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FA3A59-887E-6C8E-77DC-5DD1835EA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52A3B-029F-4796-BCCB-F15DBED07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338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F7EBC-B6B7-1720-501B-003DFFA40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A9FCFB-25CB-2AD4-EA54-84DE66653F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66302D-5C0C-F01F-4EFD-E49BB9A8C9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90780C-8058-6826-22C3-74CEED50F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8311D-6901-4CB5-A5ED-451E54805BED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2E52FE-1C9A-DAF0-2119-AE2E1ADA3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DA4077-91DB-F9DD-E1C8-2E92B161E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52A3B-029F-4796-BCCB-F15DBED07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681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D0878-11F1-EA73-C8B8-72EDBA186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CE17D8-A500-35A1-8FC8-470700BECC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181E9A-4DE4-E74C-C3F8-C5A7CD784E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975D9E-FA06-1018-6C51-3F47D165D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8311D-6901-4CB5-A5ED-451E54805BED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852051-1F80-D78D-5B6A-37B3990B7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023268-FBE8-E1DC-48D1-EBF21040B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52A3B-029F-4796-BCCB-F15DBED07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257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7D53FC57-7BB4-AF94-5B4C-7298D41C9980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181E72D-3BE7-109B-D1A0-600487F03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21ACD7-2313-2799-E707-19227821F9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3B1A98-549C-FD0D-EB42-EC7872251F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88311D-6901-4CB5-A5ED-451E54805BED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E0E499-6020-0CA1-94F1-0373536727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67C664-3D4A-AECC-0C12-08DFE43B69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F52A3B-029F-4796-BCCB-F15DBED07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258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904B6D7-57B2-4C6F-92BA-25363FE12E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BFAE450A-47E0-4376-8D5B-6914FB2036D1}"/>
              </a:ext>
            </a:extLst>
          </p:cNvPr>
          <p:cNvSpPr/>
          <p:nvPr/>
        </p:nvSpPr>
        <p:spPr>
          <a:xfrm>
            <a:off x="698500" y="476250"/>
            <a:ext cx="10833100" cy="590550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 w="41275">
            <a:gradFill>
              <a:gsLst>
                <a:gs pos="0">
                  <a:schemeClr val="bg2">
                    <a:lumMod val="90000"/>
                  </a:schemeClr>
                </a:gs>
                <a:gs pos="100000">
                  <a:schemeClr val="bg2">
                    <a:lumMod val="90000"/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F52154E-A8CA-44B7-8E24-92E462EAB61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1" y="3255476"/>
            <a:ext cx="5557820" cy="312627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A7D75EB-3E45-685F-338A-BCB7930397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7937" y="1195022"/>
            <a:ext cx="6626926" cy="402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68533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904B6D7-57B2-4C6F-92BA-25363FE12E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BFAE450A-47E0-4376-8D5B-6914FB2036D1}"/>
              </a:ext>
            </a:extLst>
          </p:cNvPr>
          <p:cNvSpPr/>
          <p:nvPr/>
        </p:nvSpPr>
        <p:spPr>
          <a:xfrm>
            <a:off x="485775" y="228600"/>
            <a:ext cx="11296650" cy="641985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E6EAD7F-EEA9-586D-4F76-148C1B5CC478}"/>
              </a:ext>
            </a:extLst>
          </p:cNvPr>
          <p:cNvGrpSpPr/>
          <p:nvPr/>
        </p:nvGrpSpPr>
        <p:grpSpPr>
          <a:xfrm>
            <a:off x="295275" y="276500"/>
            <a:ext cx="11787603" cy="818875"/>
            <a:chOff x="1352803" y="182825"/>
            <a:chExt cx="9017024" cy="818875"/>
          </a:xfrm>
          <a:solidFill>
            <a:srgbClr val="FFFF00"/>
          </a:solidFill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0B03EF8D-F676-33B8-FB29-2EA7B07BA65C}"/>
                </a:ext>
              </a:extLst>
            </p:cNvPr>
            <p:cNvSpPr/>
            <p:nvPr/>
          </p:nvSpPr>
          <p:spPr>
            <a:xfrm>
              <a:off x="1375484" y="182825"/>
              <a:ext cx="8994343" cy="818875"/>
            </a:xfrm>
            <a:prstGeom prst="roundRect">
              <a:avLst/>
            </a:prstGeom>
            <a:grpFill/>
            <a:ln w="762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61C7C4B-1EFD-B6F9-B8F2-F881A35B1C22}"/>
                </a:ext>
              </a:extLst>
            </p:cNvPr>
            <p:cNvSpPr txBox="1"/>
            <p:nvPr/>
          </p:nvSpPr>
          <p:spPr>
            <a:xfrm>
              <a:off x="1352803" y="292181"/>
              <a:ext cx="8940201" cy="53860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9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Các</a:t>
              </a:r>
              <a:r>
                <a:rPr lang="en-US" sz="29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9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vật</a:t>
              </a:r>
              <a:r>
                <a:rPr lang="en-US" sz="29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9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liệu</a:t>
              </a:r>
              <a:r>
                <a:rPr lang="en-US" sz="29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en-US" sz="29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vật</a:t>
              </a:r>
              <a:r>
                <a:rPr lang="en-US" sz="29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9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dụng</a:t>
              </a:r>
              <a:r>
                <a:rPr lang="en-US" sz="29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en-US" sz="29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dụng</a:t>
              </a:r>
              <a:r>
                <a:rPr lang="en-US" sz="29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9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cụ</a:t>
              </a:r>
              <a:r>
                <a:rPr lang="en-US" sz="29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9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cần</a:t>
              </a:r>
              <a:r>
                <a:rPr lang="en-US" sz="29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9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thiết</a:t>
              </a:r>
              <a:r>
                <a:rPr lang="en-US" sz="29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9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để</a:t>
              </a:r>
              <a:r>
                <a:rPr lang="en-US" sz="29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9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gieo</a:t>
              </a:r>
              <a:r>
                <a:rPr lang="en-US" sz="29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9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hạt</a:t>
              </a:r>
              <a:r>
                <a:rPr lang="en-US" sz="29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en-US" sz="29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cây</a:t>
              </a:r>
              <a:r>
                <a:rPr lang="en-US" sz="29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9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cảnh</a:t>
              </a:r>
              <a:r>
                <a:rPr lang="en-US" sz="29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9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trong</a:t>
              </a:r>
              <a:r>
                <a:rPr lang="en-US" sz="29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9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chậu</a:t>
              </a:r>
              <a:endPara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2A38E709-FAB1-8396-256C-3B8F452955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1611" y="1547869"/>
            <a:ext cx="3719513" cy="331940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C692DC3-E06C-F992-ED55-D2C40E12806E}"/>
              </a:ext>
            </a:extLst>
          </p:cNvPr>
          <p:cNvSpPr txBox="1"/>
          <p:nvPr/>
        </p:nvSpPr>
        <p:spPr>
          <a:xfrm>
            <a:off x="1419225" y="4972050"/>
            <a:ext cx="3629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Chậu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cây</a:t>
            </a:r>
            <a:endParaRPr lang="en-US" sz="36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26" name="Picture 2" descr="Top 4 loại đất trồng rau sạch tại nhà không thể bỏ qua">
            <a:extLst>
              <a:ext uri="{FF2B5EF4-FFF2-40B4-BE49-F238E27FC236}">
                <a16:creationId xmlns:a16="http://schemas.microsoft.com/office/drawing/2014/main" id="{BB3FCD2C-EE22-660E-776F-21E57A6951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325" y="1628774"/>
            <a:ext cx="3898900" cy="292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94A89CD-A950-64CE-FAD9-93C663B31FEE}"/>
              </a:ext>
            </a:extLst>
          </p:cNvPr>
          <p:cNvSpPr txBox="1"/>
          <p:nvPr/>
        </p:nvSpPr>
        <p:spPr>
          <a:xfrm>
            <a:off x="7315200" y="4829175"/>
            <a:ext cx="3629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Đất</a:t>
            </a:r>
            <a:endParaRPr lang="en-US" sz="36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83977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904B6D7-57B2-4C6F-92BA-25363FE12E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BFAE450A-47E0-4376-8D5B-6914FB2036D1}"/>
              </a:ext>
            </a:extLst>
          </p:cNvPr>
          <p:cNvSpPr/>
          <p:nvPr/>
        </p:nvSpPr>
        <p:spPr>
          <a:xfrm>
            <a:off x="485775" y="228600"/>
            <a:ext cx="11296650" cy="641985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050" name="Picture 2" descr="Bao bì túi đựng hạt giống A.B">
            <a:extLst>
              <a:ext uri="{FF2B5EF4-FFF2-40B4-BE49-F238E27FC236}">
                <a16:creationId xmlns:a16="http://schemas.microsoft.com/office/drawing/2014/main" id="{DE6E63FF-9BCA-F0D5-9196-D87CB117BB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775" y="1447800"/>
            <a:ext cx="3708400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512408B-5B9D-C9F0-E50D-019F21420CD3}"/>
              </a:ext>
            </a:extLst>
          </p:cNvPr>
          <p:cNvSpPr txBox="1"/>
          <p:nvPr/>
        </p:nvSpPr>
        <p:spPr>
          <a:xfrm>
            <a:off x="1314450" y="4410075"/>
            <a:ext cx="3629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giống</a:t>
            </a:r>
            <a:endParaRPr lang="en-US" sz="36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052" name="Picture 4" descr="Bình xịt tưới cây 2 lít">
            <a:extLst>
              <a:ext uri="{FF2B5EF4-FFF2-40B4-BE49-F238E27FC236}">
                <a16:creationId xmlns:a16="http://schemas.microsoft.com/office/drawing/2014/main" id="{352DDA6C-8AE5-3C1F-5929-2BD926358C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324" y="819149"/>
            <a:ext cx="3438525" cy="343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41A3E79-1672-EEC2-4DEB-DFA8592C6DE9}"/>
              </a:ext>
            </a:extLst>
          </p:cNvPr>
          <p:cNvSpPr txBox="1"/>
          <p:nvPr/>
        </p:nvSpPr>
        <p:spPr>
          <a:xfrm>
            <a:off x="6962775" y="4429125"/>
            <a:ext cx="3629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Bình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tưới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endParaRPr lang="en-US" sz="36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78551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904B6D7-57B2-4C6F-92BA-25363FE12E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BFAE450A-47E0-4376-8D5B-6914FB2036D1}"/>
              </a:ext>
            </a:extLst>
          </p:cNvPr>
          <p:cNvSpPr/>
          <p:nvPr/>
        </p:nvSpPr>
        <p:spPr>
          <a:xfrm>
            <a:off x="485775" y="228600"/>
            <a:ext cx="11296650" cy="641985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3074" name="Picture 2" descr="Xẻng làm vườn mini 325mm Kseibi 143325 - Siêu thị Dụng Cụ Vàng">
            <a:extLst>
              <a:ext uri="{FF2B5EF4-FFF2-40B4-BE49-F238E27FC236}">
                <a16:creationId xmlns:a16="http://schemas.microsoft.com/office/drawing/2014/main" id="{0AF07515-F7BA-02DB-A00D-70E9D425AE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199" y="1123949"/>
            <a:ext cx="3286125" cy="328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BB1F69E-FC7D-6B47-0161-1890814036D8}"/>
              </a:ext>
            </a:extLst>
          </p:cNvPr>
          <p:cNvSpPr txBox="1"/>
          <p:nvPr/>
        </p:nvSpPr>
        <p:spPr>
          <a:xfrm>
            <a:off x="1057275" y="4448175"/>
            <a:ext cx="3629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Xẻng</a:t>
            </a:r>
            <a:endParaRPr lang="en-US" sz="36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076" name="Picture 4" descr="Găng tay làm vườn - Thế Giới Cây Và Hoa">
            <a:extLst>
              <a:ext uri="{FF2B5EF4-FFF2-40B4-BE49-F238E27FC236}">
                <a16:creationId xmlns:a16="http://schemas.microsoft.com/office/drawing/2014/main" id="{0D5EC313-27FD-7E48-0B7D-4786640D8F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849" y="1304924"/>
            <a:ext cx="3543301" cy="301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7F03F1F-8B93-DD2E-22B5-72A13AC3B80B}"/>
              </a:ext>
            </a:extLst>
          </p:cNvPr>
          <p:cNvSpPr txBox="1"/>
          <p:nvPr/>
        </p:nvSpPr>
        <p:spPr>
          <a:xfrm>
            <a:off x="5810250" y="4476750"/>
            <a:ext cx="5114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Găng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tay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vườn</a:t>
            </a:r>
            <a:endParaRPr lang="en-US" sz="36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08338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904B6D7-57B2-4C6F-92BA-25363FE12E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3" name="矩形: 圆角 1">
            <a:extLst>
              <a:ext uri="{FF2B5EF4-FFF2-40B4-BE49-F238E27FC236}">
                <a16:creationId xmlns:a16="http://schemas.microsoft.com/office/drawing/2014/main" id="{F6F982F0-C5CC-933A-5BB4-8ADA8AE61823}"/>
              </a:ext>
            </a:extLst>
          </p:cNvPr>
          <p:cNvSpPr/>
          <p:nvPr/>
        </p:nvSpPr>
        <p:spPr>
          <a:xfrm>
            <a:off x="409575" y="352425"/>
            <a:ext cx="11439525" cy="6324600"/>
          </a:xfrm>
          <a:prstGeom prst="roundRect">
            <a:avLst>
              <a:gd name="adj" fmla="val 17635"/>
            </a:avLst>
          </a:prstGeom>
          <a:solidFill>
            <a:schemeClr val="bg1"/>
          </a:solidFill>
          <a:ln w="5715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Hoạt động 1: Các bước gieo hạt hoa, cây cảnh trong chậu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63429B2-1ED2-C898-D720-EF7D2C9C1E26}"/>
              </a:ext>
            </a:extLst>
          </p:cNvPr>
          <p:cNvGrpSpPr/>
          <p:nvPr/>
        </p:nvGrpSpPr>
        <p:grpSpPr>
          <a:xfrm>
            <a:off x="483557" y="124100"/>
            <a:ext cx="11289343" cy="1233485"/>
            <a:chOff x="1375484" y="182825"/>
            <a:chExt cx="8994343" cy="1233485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40856C19-85CF-EFF7-EBEF-67FDD27A09C9}"/>
                </a:ext>
              </a:extLst>
            </p:cNvPr>
            <p:cNvSpPr/>
            <p:nvPr/>
          </p:nvSpPr>
          <p:spPr>
            <a:xfrm>
              <a:off x="1375484" y="182825"/>
              <a:ext cx="8994343" cy="1209400"/>
            </a:xfrm>
            <a:prstGeom prst="roundRect">
              <a:avLst/>
            </a:prstGeom>
            <a:solidFill>
              <a:srgbClr val="99FFCC"/>
            </a:solidFill>
            <a:ln w="762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94769D6-103A-5004-9D36-3CD86B9BCD04}"/>
                </a:ext>
              </a:extLst>
            </p:cNvPr>
            <p:cNvSpPr txBox="1"/>
            <p:nvPr/>
          </p:nvSpPr>
          <p:spPr>
            <a:xfrm>
              <a:off x="1474223" y="215981"/>
              <a:ext cx="865276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Sắp xếp các ảnh trong Hình 1 theo đúng thứ tự các bước gieo hạt.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CDF46650-FA18-004A-128B-3A478180AF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3751" y="1437271"/>
            <a:ext cx="5781674" cy="49921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F360CB3-1978-5035-6D4E-5BC43C3665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6325" y="4028570"/>
            <a:ext cx="3250305" cy="263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35533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904B6D7-57B2-4C6F-92BA-25363FE12E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3" name="矩形: 圆角 1">
            <a:extLst>
              <a:ext uri="{FF2B5EF4-FFF2-40B4-BE49-F238E27FC236}">
                <a16:creationId xmlns:a16="http://schemas.microsoft.com/office/drawing/2014/main" id="{F6F982F0-C5CC-933A-5BB4-8ADA8AE61823}"/>
              </a:ext>
            </a:extLst>
          </p:cNvPr>
          <p:cNvSpPr/>
          <p:nvPr/>
        </p:nvSpPr>
        <p:spPr>
          <a:xfrm>
            <a:off x="409575" y="352425"/>
            <a:ext cx="11439525" cy="6324600"/>
          </a:xfrm>
          <a:prstGeom prst="roundRect">
            <a:avLst>
              <a:gd name="adj" fmla="val 17635"/>
            </a:avLst>
          </a:prstGeom>
          <a:solidFill>
            <a:schemeClr val="bg1"/>
          </a:solidFill>
          <a:ln w="5715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Hoạt động 1: Các bước gieo hạt hoa, cây cảnh trong chậu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63429B2-1ED2-C898-D720-EF7D2C9C1E26}"/>
              </a:ext>
            </a:extLst>
          </p:cNvPr>
          <p:cNvGrpSpPr/>
          <p:nvPr/>
        </p:nvGrpSpPr>
        <p:grpSpPr>
          <a:xfrm>
            <a:off x="2314575" y="133625"/>
            <a:ext cx="7419975" cy="733150"/>
            <a:chOff x="1375484" y="182825"/>
            <a:chExt cx="8994343" cy="1209400"/>
          </a:xfrm>
          <a:solidFill>
            <a:srgbClr val="FFFF00"/>
          </a:solidFill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40856C19-85CF-EFF7-EBEF-67FDD27A09C9}"/>
                </a:ext>
              </a:extLst>
            </p:cNvPr>
            <p:cNvSpPr/>
            <p:nvPr/>
          </p:nvSpPr>
          <p:spPr>
            <a:xfrm>
              <a:off x="1375484" y="182825"/>
              <a:ext cx="8994343" cy="1209400"/>
            </a:xfrm>
            <a:prstGeom prst="roundRect">
              <a:avLst/>
            </a:prstGeom>
            <a:grpFill/>
            <a:ln w="762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94769D6-103A-5004-9D36-3CD86B9BCD04}"/>
                </a:ext>
              </a:extLst>
            </p:cNvPr>
            <p:cNvSpPr txBox="1"/>
            <p:nvPr/>
          </p:nvSpPr>
          <p:spPr>
            <a:xfrm>
              <a:off x="1474223" y="215981"/>
              <a:ext cx="8652767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Thứ tự các bước gieo hạt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510FC05A-69DF-670F-50E8-4A5691716D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1700" y="1209675"/>
            <a:ext cx="4953000" cy="254167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4A23860-FCA1-ED38-1357-7F9AA6D15B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48600" y="1166812"/>
            <a:ext cx="2171700" cy="246049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05FEC88-0BC4-F6FF-75B1-132E4FFA07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67087" y="3757612"/>
            <a:ext cx="2386013" cy="267377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EE69C91-5ED3-9EDF-255E-2C586EA2A5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38949" y="3795712"/>
            <a:ext cx="2278425" cy="2633663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2448A01-E423-0626-7BF0-3740E8B26797}"/>
              </a:ext>
            </a:extLst>
          </p:cNvPr>
          <p:cNvSpPr/>
          <p:nvPr/>
        </p:nvSpPr>
        <p:spPr>
          <a:xfrm>
            <a:off x="609600" y="1418896"/>
            <a:ext cx="1597572" cy="21336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Bước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1: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Chuẩn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liệu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cụ</a:t>
            </a:r>
            <a:endParaRPr lang="en-US" sz="2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8245283-F6A4-C514-0692-CD645FC958DB}"/>
              </a:ext>
            </a:extLst>
          </p:cNvPr>
          <p:cNvSpPr/>
          <p:nvPr/>
        </p:nvSpPr>
        <p:spPr>
          <a:xfrm>
            <a:off x="10205545" y="1271751"/>
            <a:ext cx="1597572" cy="21336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Bước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2: Cho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chậu</a:t>
            </a:r>
            <a:endParaRPr lang="en-US" sz="2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10102C6-3F77-93B1-0FB4-D815AA3EB40E}"/>
              </a:ext>
            </a:extLst>
          </p:cNvPr>
          <p:cNvSpPr/>
          <p:nvPr/>
        </p:nvSpPr>
        <p:spPr>
          <a:xfrm>
            <a:off x="1135118" y="4361794"/>
            <a:ext cx="2039006" cy="155553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Bước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3: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Gieo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endParaRPr lang="en-US" sz="2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93E9A9F-E780-67E2-CDB6-1F8C430DD10A}"/>
              </a:ext>
            </a:extLst>
          </p:cNvPr>
          <p:cNvSpPr/>
          <p:nvPr/>
        </p:nvSpPr>
        <p:spPr>
          <a:xfrm>
            <a:off x="9238594" y="4130567"/>
            <a:ext cx="2039006" cy="155553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Bước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4: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Tưới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endParaRPr lang="en-US" sz="2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201541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904B6D7-57B2-4C6F-92BA-25363FE12E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BFAE450A-47E0-4376-8D5B-6914FB2036D1}"/>
              </a:ext>
            </a:extLst>
          </p:cNvPr>
          <p:cNvSpPr/>
          <p:nvPr/>
        </p:nvSpPr>
        <p:spPr>
          <a:xfrm>
            <a:off x="698500" y="476250"/>
            <a:ext cx="10833100" cy="590550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76000"/>
                </a:schemeClr>
              </a:gs>
            </a:gsLst>
            <a:lin ang="5400000" scaled="1"/>
          </a:gradFill>
          <a:ln w="4127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8B64C322-3417-48B7-8494-7F1ECBF2F10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29" t="76976" r="40033"/>
          <a:stretch/>
        </p:blipFill>
        <p:spPr>
          <a:xfrm>
            <a:off x="-668685" y="3006666"/>
            <a:ext cx="2992233" cy="371258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F68A175-1B5F-A1EB-E5D5-DFC6B855FD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1416" y="2164731"/>
            <a:ext cx="8486368" cy="256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00666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904B6D7-57B2-4C6F-92BA-25363FE12E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BFAE450A-47E0-4376-8D5B-6914FB2036D1}"/>
              </a:ext>
            </a:extLst>
          </p:cNvPr>
          <p:cNvSpPr/>
          <p:nvPr/>
        </p:nvSpPr>
        <p:spPr>
          <a:xfrm>
            <a:off x="698500" y="476250"/>
            <a:ext cx="10833100" cy="59055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32ED2E7-8D71-8FF8-93DB-4ADAE279208D}"/>
              </a:ext>
            </a:extLst>
          </p:cNvPr>
          <p:cNvGrpSpPr/>
          <p:nvPr/>
        </p:nvGrpSpPr>
        <p:grpSpPr>
          <a:xfrm>
            <a:off x="3077624" y="1190625"/>
            <a:ext cx="8466676" cy="1914525"/>
            <a:chOff x="5003782" y="2214777"/>
            <a:chExt cx="4500578" cy="2908932"/>
          </a:xfrm>
        </p:grpSpPr>
        <p:sp>
          <p:nvSpPr>
            <p:cNvPr id="7" name="Speech Bubble: Oval 6">
              <a:extLst>
                <a:ext uri="{FF2B5EF4-FFF2-40B4-BE49-F238E27FC236}">
                  <a16:creationId xmlns:a16="http://schemas.microsoft.com/office/drawing/2014/main" id="{1B7640CA-361F-8C61-82B1-405DB67E671C}"/>
                </a:ext>
              </a:extLst>
            </p:cNvPr>
            <p:cNvSpPr/>
            <p:nvPr/>
          </p:nvSpPr>
          <p:spPr>
            <a:xfrm>
              <a:off x="5003782" y="2214777"/>
              <a:ext cx="4500578" cy="2908932"/>
            </a:xfrm>
            <a:prstGeom prst="wedgeEllipseCallout">
              <a:avLst>
                <a:gd name="adj1" fmla="val -53897"/>
                <a:gd name="adj2" fmla="val 33202"/>
              </a:avLst>
            </a:prstGeom>
            <a:solidFill>
              <a:srgbClr val="FFFCED"/>
            </a:solidFill>
            <a:ln w="38100">
              <a:solidFill>
                <a:srgbClr val="FFB2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9478081-524D-5D71-E776-7F6BBC6545FB}"/>
                </a:ext>
              </a:extLst>
            </p:cNvPr>
            <p:cNvSpPr/>
            <p:nvPr/>
          </p:nvSpPr>
          <p:spPr>
            <a:xfrm>
              <a:off x="5366977" y="2825845"/>
              <a:ext cx="4094556" cy="18761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200" b="1" dirty="0"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Chia </a:t>
              </a:r>
              <a:r>
                <a:rPr lang="en-US" sz="3200" b="1" dirty="0" err="1"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sẻ</a:t>
              </a:r>
              <a:r>
                <a:rPr lang="en-US" sz="3200" b="1" dirty="0"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về</a:t>
              </a:r>
              <a:r>
                <a:rPr lang="en-US" sz="3200" b="1" dirty="0"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những</a:t>
              </a:r>
              <a:r>
                <a:rPr lang="en-US" sz="3200" b="1" dirty="0"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về</a:t>
              </a:r>
              <a:r>
                <a:rPr lang="en-US" sz="3200" b="1" dirty="0"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các</a:t>
              </a:r>
              <a:r>
                <a:rPr lang="en-US" sz="3200" b="1" dirty="0"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bước</a:t>
              </a:r>
              <a:r>
                <a:rPr lang="en-US" sz="3200" b="1" dirty="0"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gieo</a:t>
              </a:r>
              <a:r>
                <a:rPr lang="en-US" sz="3200" b="1" dirty="0"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hạt</a:t>
              </a:r>
              <a:r>
                <a:rPr lang="en-US" sz="3200" b="1" dirty="0"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hoa</a:t>
              </a:r>
              <a:r>
                <a:rPr lang="en-US" sz="3200" b="1" dirty="0"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, </a:t>
              </a:r>
              <a:r>
                <a:rPr lang="en-US" sz="3200" b="1" dirty="0" err="1"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cây</a:t>
              </a:r>
              <a:r>
                <a:rPr lang="en-US" sz="3200" b="1" dirty="0"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cảnh</a:t>
              </a:r>
              <a:r>
                <a:rPr lang="en-US" sz="3200" b="1" dirty="0"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trong</a:t>
              </a:r>
              <a:r>
                <a:rPr lang="en-US" sz="3200" b="1" dirty="0"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chậu</a:t>
              </a:r>
              <a:r>
                <a:rPr lang="en-US" sz="3200" b="1" dirty="0"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mà</a:t>
              </a:r>
              <a:r>
                <a:rPr lang="en-US" sz="3200" b="1" dirty="0"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em</a:t>
              </a:r>
              <a:r>
                <a:rPr lang="en-US" sz="3200" b="1" dirty="0"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tham</a:t>
              </a:r>
              <a:r>
                <a:rPr lang="en-US" sz="3200" b="1" dirty="0"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gia</a:t>
              </a:r>
              <a:r>
                <a:rPr lang="en-US" sz="3200" b="1" dirty="0"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làm</a:t>
              </a:r>
              <a:r>
                <a:rPr lang="en-US" sz="3200" b="1" dirty="0"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.</a:t>
              </a:r>
            </a:p>
          </p:txBody>
        </p:sp>
      </p:grpSp>
      <p:pic>
        <p:nvPicPr>
          <p:cNvPr id="22" name="Graphic 21">
            <a:extLst>
              <a:ext uri="{FF2B5EF4-FFF2-40B4-BE49-F238E27FC236}">
                <a16:creationId xmlns:a16="http://schemas.microsoft.com/office/drawing/2014/main" id="{DAB7C4F9-0CB6-0918-F227-B1C1FFC378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flipH="1">
            <a:off x="634784" y="2657475"/>
            <a:ext cx="2963075" cy="3618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24067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904B6D7-57B2-4C6F-92BA-25363FE12E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BFAE450A-47E0-4376-8D5B-6914FB2036D1}"/>
              </a:ext>
            </a:extLst>
          </p:cNvPr>
          <p:cNvSpPr/>
          <p:nvPr/>
        </p:nvSpPr>
        <p:spPr>
          <a:xfrm>
            <a:off x="698500" y="476250"/>
            <a:ext cx="10833100" cy="59055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32ED2E7-8D71-8FF8-93DB-4ADAE279208D}"/>
              </a:ext>
            </a:extLst>
          </p:cNvPr>
          <p:cNvGrpSpPr/>
          <p:nvPr/>
        </p:nvGrpSpPr>
        <p:grpSpPr>
          <a:xfrm>
            <a:off x="3077624" y="1190625"/>
            <a:ext cx="7422884" cy="1914525"/>
            <a:chOff x="5003782" y="2214777"/>
            <a:chExt cx="4500578" cy="2908932"/>
          </a:xfrm>
        </p:grpSpPr>
        <p:sp>
          <p:nvSpPr>
            <p:cNvPr id="7" name="Speech Bubble: Oval 6">
              <a:extLst>
                <a:ext uri="{FF2B5EF4-FFF2-40B4-BE49-F238E27FC236}">
                  <a16:creationId xmlns:a16="http://schemas.microsoft.com/office/drawing/2014/main" id="{1B7640CA-361F-8C61-82B1-405DB67E671C}"/>
                </a:ext>
              </a:extLst>
            </p:cNvPr>
            <p:cNvSpPr/>
            <p:nvPr/>
          </p:nvSpPr>
          <p:spPr>
            <a:xfrm>
              <a:off x="5003782" y="2214777"/>
              <a:ext cx="4500578" cy="2908932"/>
            </a:xfrm>
            <a:prstGeom prst="wedgeEllipseCallout">
              <a:avLst>
                <a:gd name="adj1" fmla="val -53897"/>
                <a:gd name="adj2" fmla="val 33202"/>
              </a:avLst>
            </a:prstGeom>
            <a:solidFill>
              <a:srgbClr val="FFFCED"/>
            </a:solidFill>
            <a:ln w="38100">
              <a:solidFill>
                <a:srgbClr val="FFB2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9478081-524D-5D71-E776-7F6BBC6545FB}"/>
                </a:ext>
              </a:extLst>
            </p:cNvPr>
            <p:cNvSpPr/>
            <p:nvPr/>
          </p:nvSpPr>
          <p:spPr>
            <a:xfrm>
              <a:off x="5366977" y="2825846"/>
              <a:ext cx="4094556" cy="18237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algn="ctr">
                <a:spcBef>
                  <a:spcPts val="100"/>
                </a:spcBef>
                <a:spcAft>
                  <a:spcPts val="100"/>
                </a:spcAft>
              </a:pPr>
              <a:r>
                <a:rPr lang="en-US" sz="3600" b="1" dirty="0" err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Em</a:t>
              </a:r>
              <a:r>
                <a:rPr lang="en-US" sz="36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đã</a:t>
              </a:r>
              <a:r>
                <a:rPr lang="en-US" sz="36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gieo</a:t>
              </a:r>
              <a:r>
                <a:rPr lang="en-US" sz="36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hạt</a:t>
              </a:r>
              <a:r>
                <a:rPr lang="en-US" sz="36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hoa</a:t>
              </a:r>
              <a:r>
                <a:rPr lang="en-US" sz="36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, </a:t>
              </a:r>
              <a:r>
                <a:rPr lang="en-US" sz="3600" b="1" dirty="0" err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cây</a:t>
              </a:r>
              <a:r>
                <a:rPr lang="en-US" sz="36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cảnh</a:t>
              </a:r>
              <a:r>
                <a:rPr lang="en-US" sz="36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trong</a:t>
              </a:r>
              <a:r>
                <a:rPr lang="en-US" sz="36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chậu</a:t>
              </a:r>
              <a:r>
                <a:rPr lang="en-US" sz="36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bao </a:t>
              </a:r>
              <a:r>
                <a:rPr lang="en-US" sz="3600" b="1" dirty="0" err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giờ</a:t>
              </a:r>
              <a:r>
                <a:rPr lang="en-US" sz="36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chưa</a:t>
              </a:r>
              <a:r>
                <a:rPr lang="en-US" sz="36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? </a:t>
              </a:r>
              <a:endParaRPr lang="en-US" sz="60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22" name="Graphic 21">
            <a:extLst>
              <a:ext uri="{FF2B5EF4-FFF2-40B4-BE49-F238E27FC236}">
                <a16:creationId xmlns:a16="http://schemas.microsoft.com/office/drawing/2014/main" id="{DAB7C4F9-0CB6-0918-F227-B1C1FFC378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flipH="1">
            <a:off x="634784" y="2657475"/>
            <a:ext cx="2963075" cy="3618902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D13CF743-EBF0-75F9-A95C-B0E39EC5CBA8}"/>
              </a:ext>
            </a:extLst>
          </p:cNvPr>
          <p:cNvGrpSpPr/>
          <p:nvPr/>
        </p:nvGrpSpPr>
        <p:grpSpPr>
          <a:xfrm>
            <a:off x="3915824" y="3295650"/>
            <a:ext cx="7422884" cy="2488902"/>
            <a:chOff x="5003782" y="2214777"/>
            <a:chExt cx="4500578" cy="3781641"/>
          </a:xfrm>
        </p:grpSpPr>
        <p:sp>
          <p:nvSpPr>
            <p:cNvPr id="26" name="Speech Bubble: Oval 25">
              <a:extLst>
                <a:ext uri="{FF2B5EF4-FFF2-40B4-BE49-F238E27FC236}">
                  <a16:creationId xmlns:a16="http://schemas.microsoft.com/office/drawing/2014/main" id="{C7A7A712-CB0F-70B8-F31D-1A177225B4BE}"/>
                </a:ext>
              </a:extLst>
            </p:cNvPr>
            <p:cNvSpPr/>
            <p:nvPr/>
          </p:nvSpPr>
          <p:spPr>
            <a:xfrm>
              <a:off x="5003782" y="2214777"/>
              <a:ext cx="4500578" cy="3781641"/>
            </a:xfrm>
            <a:prstGeom prst="wedgeEllipseCallout">
              <a:avLst>
                <a:gd name="adj1" fmla="val -53897"/>
                <a:gd name="adj2" fmla="val 33202"/>
              </a:avLst>
            </a:prstGeom>
            <a:solidFill>
              <a:srgbClr val="FFFCED"/>
            </a:solidFill>
            <a:ln w="38100">
              <a:solidFill>
                <a:srgbClr val="FFB2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C2ABA4A9-DB49-2F45-4C60-F0EF9D2BF021}"/>
                </a:ext>
              </a:extLst>
            </p:cNvPr>
            <p:cNvSpPr/>
            <p:nvPr/>
          </p:nvSpPr>
          <p:spPr>
            <a:xfrm>
              <a:off x="5366977" y="2825845"/>
              <a:ext cx="4094556" cy="31705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600" b="1" dirty="0" err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Em</a:t>
              </a:r>
              <a:r>
                <a:rPr lang="en-US" sz="36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có</a:t>
              </a:r>
              <a:r>
                <a:rPr lang="en-US" sz="36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biết</a:t>
              </a:r>
              <a:r>
                <a:rPr lang="en-US" sz="36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kĩ</a:t>
              </a:r>
              <a:r>
                <a:rPr lang="en-US" sz="36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thuật</a:t>
              </a:r>
              <a:r>
                <a:rPr lang="en-US" sz="36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gieo</a:t>
              </a:r>
              <a:r>
                <a:rPr lang="en-US" sz="36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hạt</a:t>
              </a:r>
              <a:r>
                <a:rPr lang="en-US" sz="36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hoa</a:t>
              </a:r>
              <a:r>
                <a:rPr lang="en-US" sz="36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, </a:t>
              </a:r>
              <a:r>
                <a:rPr lang="en-US" sz="3600" b="1" dirty="0" err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cây</a:t>
              </a:r>
              <a:r>
                <a:rPr lang="en-US" sz="36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cảnh</a:t>
              </a:r>
              <a:r>
                <a:rPr lang="en-US" sz="36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trong</a:t>
              </a:r>
              <a:r>
                <a:rPr lang="en-US" sz="36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chậu</a:t>
              </a:r>
              <a:r>
                <a:rPr lang="en-US" sz="36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như</a:t>
              </a:r>
              <a:r>
                <a:rPr lang="en-US" sz="36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thế</a:t>
              </a:r>
              <a:r>
                <a:rPr lang="en-US" sz="36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nào</a:t>
              </a:r>
              <a:r>
                <a:rPr lang="en-US" sz="36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là</a:t>
              </a:r>
              <a:r>
                <a:rPr lang="en-US" sz="36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đúng</a:t>
              </a:r>
              <a:r>
                <a:rPr lang="en-US" sz="36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nhất</a:t>
              </a:r>
              <a:r>
                <a:rPr lang="en-US" sz="36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9518621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B67103C-04E4-451D-B5AB-EA23DD2C90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F69D6504-D8B4-4793-8E39-B98B2BA3269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29" t="76976" r="40033"/>
          <a:stretch/>
        </p:blipFill>
        <p:spPr>
          <a:xfrm>
            <a:off x="3247697" y="4371152"/>
            <a:ext cx="2273018" cy="2820223"/>
          </a:xfrm>
          <a:prstGeom prst="rect">
            <a:avLst/>
          </a:prstGeom>
        </p:spPr>
      </p:pic>
      <p:sp>
        <p:nvSpPr>
          <p:cNvPr id="2" name="圆角矩形 2">
            <a:extLst>
              <a:ext uri="{FF2B5EF4-FFF2-40B4-BE49-F238E27FC236}">
                <a16:creationId xmlns:a16="http://schemas.microsoft.com/office/drawing/2014/main" id="{A2ECAC42-7259-0B33-3EAC-65FBE36255A7}"/>
              </a:ext>
            </a:extLst>
          </p:cNvPr>
          <p:cNvSpPr/>
          <p:nvPr/>
        </p:nvSpPr>
        <p:spPr>
          <a:xfrm>
            <a:off x="1586405" y="1423354"/>
            <a:ext cx="9315449" cy="3110231"/>
          </a:xfrm>
          <a:prstGeom prst="roundRect">
            <a:avLst/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D73465-0CFA-271A-186A-3976DED488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6705" y="1423354"/>
            <a:ext cx="3090940" cy="142049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64434CA-308B-15C5-DFB0-7DB2DCEAFA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32831" y="2382685"/>
            <a:ext cx="8364437" cy="2054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10680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904B6D7-57B2-4C6F-92BA-25363FE12E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BFAE450A-47E0-4376-8D5B-6914FB2036D1}"/>
              </a:ext>
            </a:extLst>
          </p:cNvPr>
          <p:cNvSpPr/>
          <p:nvPr/>
        </p:nvSpPr>
        <p:spPr>
          <a:xfrm>
            <a:off x="698500" y="476250"/>
            <a:ext cx="10833100" cy="590550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 w="41275">
            <a:gradFill>
              <a:gsLst>
                <a:gs pos="0">
                  <a:schemeClr val="bg2">
                    <a:lumMod val="90000"/>
                  </a:schemeClr>
                </a:gs>
                <a:gs pos="100000">
                  <a:schemeClr val="bg2">
                    <a:lumMod val="90000"/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8B64C322-3417-48B7-8494-7F1ECBF2F10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29" t="76976" r="40033"/>
          <a:stretch/>
        </p:blipFill>
        <p:spPr>
          <a:xfrm flipH="1">
            <a:off x="7403197" y="510014"/>
            <a:ext cx="5116294" cy="634798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17A19D6-1B6D-79CF-A5BC-E68FD3D615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8968" y="1623647"/>
            <a:ext cx="6297714" cy="402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20263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904B6D7-57B2-4C6F-92BA-25363FE12E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3" name="矩形: 圆角 1">
            <a:extLst>
              <a:ext uri="{FF2B5EF4-FFF2-40B4-BE49-F238E27FC236}">
                <a16:creationId xmlns:a16="http://schemas.microsoft.com/office/drawing/2014/main" id="{F6F982F0-C5CC-933A-5BB4-8ADA8AE61823}"/>
              </a:ext>
            </a:extLst>
          </p:cNvPr>
          <p:cNvSpPr/>
          <p:nvPr/>
        </p:nvSpPr>
        <p:spPr>
          <a:xfrm>
            <a:off x="1952762" y="1192277"/>
            <a:ext cx="9185383" cy="4178376"/>
          </a:xfrm>
          <a:prstGeom prst="roundRect">
            <a:avLst>
              <a:gd name="adj" fmla="val 17635"/>
            </a:avLst>
          </a:prstGeom>
          <a:solidFill>
            <a:schemeClr val="bg1"/>
          </a:solidFill>
          <a:ln w="5715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Hoạt động 1: Các bước gieo hạt hoa, cây cảnh trong chậu</a:t>
            </a: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文本框 11">
            <a:extLst>
              <a:ext uri="{FF2B5EF4-FFF2-40B4-BE49-F238E27FC236}">
                <a16:creationId xmlns:a16="http://schemas.microsoft.com/office/drawing/2014/main" id="{7B711836-487C-58FD-9A53-ED9BEFEDB9AD}"/>
              </a:ext>
            </a:extLst>
          </p:cNvPr>
          <p:cNvSpPr txBox="1"/>
          <p:nvPr/>
        </p:nvSpPr>
        <p:spPr>
          <a:xfrm>
            <a:off x="2305050" y="1968491"/>
            <a:ext cx="841057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60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Hoạt động 1: Các bước gieo hạt hoa, cây cảnh trong chậu</a:t>
            </a:r>
            <a:endParaRPr kumimoji="0" lang="zh-CN" altLang="en-US" sz="6000" b="1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胡晓波男神体" panose="02010600030101010101" pitchFamily="2" charset="-122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949123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904B6D7-57B2-4C6F-92BA-25363FE12E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3" name="矩形: 圆角 1">
            <a:extLst>
              <a:ext uri="{FF2B5EF4-FFF2-40B4-BE49-F238E27FC236}">
                <a16:creationId xmlns:a16="http://schemas.microsoft.com/office/drawing/2014/main" id="{F6F982F0-C5CC-933A-5BB4-8ADA8AE61823}"/>
              </a:ext>
            </a:extLst>
          </p:cNvPr>
          <p:cNvSpPr/>
          <p:nvPr/>
        </p:nvSpPr>
        <p:spPr>
          <a:xfrm>
            <a:off x="409575" y="352425"/>
            <a:ext cx="11439525" cy="6324600"/>
          </a:xfrm>
          <a:prstGeom prst="roundRect">
            <a:avLst>
              <a:gd name="adj" fmla="val 17635"/>
            </a:avLst>
          </a:prstGeom>
          <a:solidFill>
            <a:schemeClr val="bg1"/>
          </a:solidFill>
          <a:ln w="5715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Hoạt động 1: Các bước gieo hạt hoa, cây cảnh trong chậu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63429B2-1ED2-C898-D720-EF7D2C9C1E26}"/>
              </a:ext>
            </a:extLst>
          </p:cNvPr>
          <p:cNvGrpSpPr/>
          <p:nvPr/>
        </p:nvGrpSpPr>
        <p:grpSpPr>
          <a:xfrm>
            <a:off x="483557" y="124100"/>
            <a:ext cx="11289343" cy="1233485"/>
            <a:chOff x="1375484" y="182825"/>
            <a:chExt cx="8994343" cy="1233485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40856C19-85CF-EFF7-EBEF-67FDD27A09C9}"/>
                </a:ext>
              </a:extLst>
            </p:cNvPr>
            <p:cNvSpPr/>
            <p:nvPr/>
          </p:nvSpPr>
          <p:spPr>
            <a:xfrm>
              <a:off x="1375484" y="182825"/>
              <a:ext cx="8994343" cy="1209400"/>
            </a:xfrm>
            <a:prstGeom prst="roundRect">
              <a:avLst/>
            </a:prstGeom>
            <a:solidFill>
              <a:srgbClr val="99FFCC"/>
            </a:solidFill>
            <a:ln w="762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vi-VN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94769D6-103A-5004-9D36-3CD86B9BCD04}"/>
                </a:ext>
              </a:extLst>
            </p:cNvPr>
            <p:cNvSpPr txBox="1"/>
            <p:nvPr/>
          </p:nvSpPr>
          <p:spPr>
            <a:xfrm>
              <a:off x="1474223" y="215981"/>
              <a:ext cx="865276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600" b="0" i="0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Em hãy sử dụng thẻ gợi ý dưới đây để sắp xếp đúng thứ tự các bước gieo hạt hoa, cây cảnh trong chậu.</a:t>
              </a:r>
              <a:endPara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9B98E50-9FB2-683D-6BAA-E6303FBB6483}"/>
              </a:ext>
            </a:extLst>
          </p:cNvPr>
          <p:cNvGrpSpPr/>
          <p:nvPr/>
        </p:nvGrpSpPr>
        <p:grpSpPr>
          <a:xfrm>
            <a:off x="756459" y="1790700"/>
            <a:ext cx="10778316" cy="742950"/>
            <a:chOff x="4144021" y="1484380"/>
            <a:chExt cx="10778316" cy="484022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4C0D8AC0-6F9A-9946-616C-37DD5ACBD94E}"/>
                </a:ext>
              </a:extLst>
            </p:cNvPr>
            <p:cNvGrpSpPr/>
            <p:nvPr/>
          </p:nvGrpSpPr>
          <p:grpSpPr>
            <a:xfrm>
              <a:off x="4144021" y="1484380"/>
              <a:ext cx="10778316" cy="4840220"/>
              <a:chOff x="4436414" y="1551563"/>
              <a:chExt cx="10426263" cy="4327762"/>
            </a:xfrm>
          </p:grpSpPr>
          <p:sp>
            <p:nvSpPr>
              <p:cNvPr id="14" name="Rectangle: Diagonal Corners Rounded 4">
                <a:extLst>
                  <a:ext uri="{FF2B5EF4-FFF2-40B4-BE49-F238E27FC236}">
                    <a16:creationId xmlns:a16="http://schemas.microsoft.com/office/drawing/2014/main" id="{E77CE802-D080-5FA3-7F4D-864C052FC457}"/>
                  </a:ext>
                </a:extLst>
              </p:cNvPr>
              <p:cNvSpPr/>
              <p:nvPr/>
            </p:nvSpPr>
            <p:spPr>
              <a:xfrm flipH="1">
                <a:off x="4572001" y="1676401"/>
                <a:ext cx="7191791" cy="4202924"/>
              </a:xfrm>
              <a:prstGeom prst="round2DiagRect">
                <a:avLst>
                  <a:gd name="adj1" fmla="val 34172"/>
                  <a:gd name="adj2" fmla="val 717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" name="Rectangle: Diagonal Corners Rounded 30">
                <a:extLst>
                  <a:ext uri="{FF2B5EF4-FFF2-40B4-BE49-F238E27FC236}">
                    <a16:creationId xmlns:a16="http://schemas.microsoft.com/office/drawing/2014/main" id="{BA16F7DE-E732-2CFC-F093-87932BDEEFB7}"/>
                  </a:ext>
                </a:extLst>
              </p:cNvPr>
              <p:cNvSpPr/>
              <p:nvPr/>
            </p:nvSpPr>
            <p:spPr>
              <a:xfrm flipH="1">
                <a:off x="4436414" y="1551563"/>
                <a:ext cx="10426263" cy="4133089"/>
              </a:xfrm>
              <a:prstGeom prst="round2DiagRect">
                <a:avLst>
                  <a:gd name="adj1" fmla="val 30812"/>
                  <a:gd name="adj2" fmla="val 7179"/>
                </a:avLst>
              </a:prstGeom>
              <a:solidFill>
                <a:srgbClr val="FF99FF"/>
              </a:solidFill>
              <a:ln w="76200">
                <a:solidFill>
                  <a:srgbClr val="FFC233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9D65173-1F69-26E3-6F71-4F2B51C057B6}"/>
                </a:ext>
              </a:extLst>
            </p:cNvPr>
            <p:cNvSpPr txBox="1"/>
            <p:nvPr/>
          </p:nvSpPr>
          <p:spPr>
            <a:xfrm>
              <a:off x="4368638" y="2222026"/>
              <a:ext cx="10210800" cy="34087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lvl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2500" b="1" i="0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Cho </a:t>
              </a:r>
              <a:r>
                <a:rPr lang="en-US" sz="2500" b="1" i="0" dirty="0" err="1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giá</a:t>
              </a:r>
              <a:r>
                <a:rPr lang="en-US" sz="2500" b="1" i="0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500" b="1" i="0" dirty="0" err="1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thể</a:t>
              </a:r>
              <a:r>
                <a:rPr lang="en-US" sz="2500" b="1" i="0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500" b="1" i="0" dirty="0" err="1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vào</a:t>
              </a:r>
              <a:r>
                <a:rPr lang="en-US" sz="2500" b="1" i="0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500" b="1" i="0" dirty="0" err="1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chậu</a:t>
              </a:r>
              <a:r>
                <a:rPr lang="en-US" sz="2500" b="1" i="0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500" b="1" i="0" dirty="0" err="1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cho</a:t>
              </a:r>
              <a:r>
                <a:rPr lang="en-US" sz="2500" b="1" i="0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500" b="1" i="0" dirty="0" err="1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đến</a:t>
              </a:r>
              <a:r>
                <a:rPr lang="en-US" sz="2500" b="1" i="0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500" b="1" i="0" dirty="0" err="1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khi</a:t>
              </a:r>
              <a:r>
                <a:rPr lang="en-US" sz="2500" b="1" i="0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500" b="1" i="0" dirty="0" err="1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giá</a:t>
              </a:r>
              <a:r>
                <a:rPr lang="en-US" sz="2500" b="1" i="0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500" b="1" i="0" dirty="0" err="1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thể</a:t>
              </a:r>
              <a:r>
                <a:rPr lang="en-US" sz="2500" b="1" i="0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500" b="1" i="0" dirty="0" err="1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cách</a:t>
              </a:r>
              <a:r>
                <a:rPr lang="en-US" sz="2500" b="1" i="0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500" b="1" i="0" dirty="0" err="1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miệng</a:t>
              </a:r>
              <a:r>
                <a:rPr lang="en-US" sz="2500" b="1" i="0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500" b="1" i="0" dirty="0" err="1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chậu</a:t>
              </a:r>
              <a:r>
                <a:rPr lang="en-US" sz="2500" b="1" i="0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500" b="1" i="0" dirty="0" err="1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từ</a:t>
              </a:r>
              <a:r>
                <a:rPr lang="en-US" sz="2500" b="1" i="0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2 cm </a:t>
              </a:r>
              <a:r>
                <a:rPr lang="en-US" sz="2500" b="1" i="0" dirty="0" err="1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đến</a:t>
              </a:r>
              <a:r>
                <a:rPr lang="en-US" sz="2500" b="1" i="0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5 cm.</a:t>
              </a:r>
              <a:endParaRPr kumimoji="0" lang="en-US" sz="25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6D85533-92F3-5F92-6B16-FAB9FD78BD3D}"/>
              </a:ext>
            </a:extLst>
          </p:cNvPr>
          <p:cNvGrpSpPr/>
          <p:nvPr/>
        </p:nvGrpSpPr>
        <p:grpSpPr>
          <a:xfrm>
            <a:off x="661209" y="2837375"/>
            <a:ext cx="10778316" cy="1058349"/>
            <a:chOff x="4144021" y="1477376"/>
            <a:chExt cx="10778316" cy="6895002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771D4BE6-FDFF-9992-D9EC-9CD686DADC6F}"/>
                </a:ext>
              </a:extLst>
            </p:cNvPr>
            <p:cNvGrpSpPr/>
            <p:nvPr/>
          </p:nvGrpSpPr>
          <p:grpSpPr>
            <a:xfrm>
              <a:off x="4144021" y="1484373"/>
              <a:ext cx="10778316" cy="6888005"/>
              <a:chOff x="4436414" y="1551557"/>
              <a:chExt cx="10426263" cy="6158738"/>
            </a:xfrm>
          </p:grpSpPr>
          <p:sp>
            <p:nvSpPr>
              <p:cNvPr id="23" name="Rectangle: Diagonal Corners Rounded 4">
                <a:extLst>
                  <a:ext uri="{FF2B5EF4-FFF2-40B4-BE49-F238E27FC236}">
                    <a16:creationId xmlns:a16="http://schemas.microsoft.com/office/drawing/2014/main" id="{1E37F519-FE7D-77C0-5ECA-E598DF12455E}"/>
                  </a:ext>
                </a:extLst>
              </p:cNvPr>
              <p:cNvSpPr/>
              <p:nvPr/>
            </p:nvSpPr>
            <p:spPr>
              <a:xfrm flipH="1">
                <a:off x="4572001" y="1676401"/>
                <a:ext cx="7191791" cy="4202924"/>
              </a:xfrm>
              <a:prstGeom prst="round2DiagRect">
                <a:avLst>
                  <a:gd name="adj1" fmla="val 34172"/>
                  <a:gd name="adj2" fmla="val 717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" name="Rectangle: Diagonal Corners Rounded 30">
                <a:extLst>
                  <a:ext uri="{FF2B5EF4-FFF2-40B4-BE49-F238E27FC236}">
                    <a16:creationId xmlns:a16="http://schemas.microsoft.com/office/drawing/2014/main" id="{D30F6238-E931-F927-0B55-04CF7AFF2CD7}"/>
                  </a:ext>
                </a:extLst>
              </p:cNvPr>
              <p:cNvSpPr/>
              <p:nvPr/>
            </p:nvSpPr>
            <p:spPr>
              <a:xfrm flipH="1">
                <a:off x="4436414" y="1551557"/>
                <a:ext cx="10426263" cy="6158738"/>
              </a:xfrm>
              <a:prstGeom prst="round2DiagRect">
                <a:avLst>
                  <a:gd name="adj1" fmla="val 30812"/>
                  <a:gd name="adj2" fmla="val 7179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76200">
                <a:solidFill>
                  <a:srgbClr val="FFC233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2CD3413-CD71-8935-8E31-3FDF4F1CE8C3}"/>
                </a:ext>
              </a:extLst>
            </p:cNvPr>
            <p:cNvSpPr txBox="1"/>
            <p:nvPr/>
          </p:nvSpPr>
          <p:spPr>
            <a:xfrm>
              <a:off x="4397213" y="1477376"/>
              <a:ext cx="10210800" cy="66169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lvl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vi-VN" sz="2500" b="1" i="0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Tưới nhẹ nước (dạng phun sương) lên bề mặt giá thể. Mỗi ngày tưới một đến hai l</a:t>
              </a:r>
              <a:r>
                <a:rPr lang="en-US" sz="2500" b="1" dirty="0">
                  <a:latin typeface="Calibri" panose="020F0502020204030204" pitchFamily="34" charset="0"/>
                  <a:cs typeface="Calibri" panose="020F0502020204030204" pitchFamily="34" charset="0"/>
                </a:rPr>
                <a:t>ầ</a:t>
              </a:r>
              <a:r>
                <a:rPr lang="vi-VN" sz="2500" b="1" i="0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n vào sáng sớm hoặc chiều mát.</a:t>
              </a:r>
              <a:endParaRPr kumimoji="0" lang="en-US" sz="25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52F9E6C-BF39-4ED6-9AC3-0B722C938A22}"/>
              </a:ext>
            </a:extLst>
          </p:cNvPr>
          <p:cNvGrpSpPr/>
          <p:nvPr/>
        </p:nvGrpSpPr>
        <p:grpSpPr>
          <a:xfrm>
            <a:off x="775509" y="4086225"/>
            <a:ext cx="10778316" cy="742950"/>
            <a:chOff x="4144021" y="1484380"/>
            <a:chExt cx="10778316" cy="4840220"/>
          </a:xfrm>
          <a:solidFill>
            <a:srgbClr val="FFCCCC"/>
          </a:solidFill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013635C4-8FF7-EC7D-7B07-5B373A4D3952}"/>
                </a:ext>
              </a:extLst>
            </p:cNvPr>
            <p:cNvGrpSpPr/>
            <p:nvPr/>
          </p:nvGrpSpPr>
          <p:grpSpPr>
            <a:xfrm>
              <a:off x="4144021" y="1484380"/>
              <a:ext cx="10778316" cy="4840220"/>
              <a:chOff x="4436414" y="1551563"/>
              <a:chExt cx="10426263" cy="4327762"/>
            </a:xfrm>
            <a:grpFill/>
          </p:grpSpPr>
          <p:sp>
            <p:nvSpPr>
              <p:cNvPr id="28" name="Rectangle: Diagonal Corners Rounded 4">
                <a:extLst>
                  <a:ext uri="{FF2B5EF4-FFF2-40B4-BE49-F238E27FC236}">
                    <a16:creationId xmlns:a16="http://schemas.microsoft.com/office/drawing/2014/main" id="{267C05E4-8D1B-80DD-94AB-86FBD555B905}"/>
                  </a:ext>
                </a:extLst>
              </p:cNvPr>
              <p:cNvSpPr/>
              <p:nvPr/>
            </p:nvSpPr>
            <p:spPr>
              <a:xfrm flipH="1">
                <a:off x="4572001" y="1676401"/>
                <a:ext cx="7191791" cy="4202924"/>
              </a:xfrm>
              <a:prstGeom prst="round2DiagRect">
                <a:avLst>
                  <a:gd name="adj1" fmla="val 34172"/>
                  <a:gd name="adj2" fmla="val 7179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Rectangle: Diagonal Corners Rounded 30">
                <a:extLst>
                  <a:ext uri="{FF2B5EF4-FFF2-40B4-BE49-F238E27FC236}">
                    <a16:creationId xmlns:a16="http://schemas.microsoft.com/office/drawing/2014/main" id="{DCFEF748-5FC8-5345-EC40-49FAFFB0C804}"/>
                  </a:ext>
                </a:extLst>
              </p:cNvPr>
              <p:cNvSpPr/>
              <p:nvPr/>
            </p:nvSpPr>
            <p:spPr>
              <a:xfrm flipH="1">
                <a:off x="4436414" y="1551563"/>
                <a:ext cx="10426263" cy="4133089"/>
              </a:xfrm>
              <a:prstGeom prst="round2DiagRect">
                <a:avLst>
                  <a:gd name="adj1" fmla="val 30812"/>
                  <a:gd name="adj2" fmla="val 7179"/>
                </a:avLst>
              </a:prstGeom>
              <a:grpFill/>
              <a:ln w="76200">
                <a:solidFill>
                  <a:srgbClr val="FFC233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D528F57-CE76-E2AE-A189-2AD678DE994F}"/>
                </a:ext>
              </a:extLst>
            </p:cNvPr>
            <p:cNvSpPr txBox="1"/>
            <p:nvPr/>
          </p:nvSpPr>
          <p:spPr>
            <a:xfrm>
              <a:off x="4368638" y="2222026"/>
              <a:ext cx="10210800" cy="340870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R="0" lvl="0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2500" b="1" i="0" dirty="0" err="1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Chuẩn</a:t>
              </a:r>
              <a:r>
                <a:rPr lang="en-US" sz="2500" b="1" i="0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500" b="1" i="0" dirty="0" err="1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bị</a:t>
              </a:r>
              <a:r>
                <a:rPr lang="en-US" sz="2500" b="1" i="0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500" b="1" i="0" dirty="0" err="1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vật</a:t>
              </a:r>
              <a:r>
                <a:rPr lang="en-US" sz="2500" b="1" i="0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500" b="1" i="0" dirty="0" err="1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liệu</a:t>
              </a:r>
              <a:r>
                <a:rPr lang="en-US" sz="2500" b="1" i="0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en-US" sz="2500" b="1" i="0" dirty="0" err="1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vật</a:t>
              </a:r>
              <a:r>
                <a:rPr lang="en-US" sz="2500" b="1" i="0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500" b="1" i="0" dirty="0" err="1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dụng</a:t>
              </a:r>
              <a:r>
                <a:rPr lang="en-US" sz="2500" b="1" i="0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500" b="1" i="0" dirty="0" err="1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và</a:t>
              </a:r>
              <a:r>
                <a:rPr lang="en-US" sz="2500" b="1" i="0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500" b="1" i="0" dirty="0" err="1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dụng</a:t>
              </a:r>
              <a:r>
                <a:rPr lang="en-US" sz="2500" b="1" i="0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500" b="1" i="0" dirty="0" err="1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cụ</a:t>
              </a:r>
              <a:r>
                <a:rPr lang="en-US" sz="2500" b="1" i="0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500" b="1" i="0" dirty="0" err="1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gieo</a:t>
              </a:r>
              <a:r>
                <a:rPr lang="en-US" sz="2500" b="1" i="0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500" b="1" i="0" dirty="0" err="1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hạt</a:t>
              </a:r>
              <a:r>
                <a:rPr lang="en-US" sz="2500" b="1" i="0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endParaRPr kumimoji="0" lang="en-US" sz="25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1348C3A-F19D-6A09-DCE8-E73B0A5D463F}"/>
              </a:ext>
            </a:extLst>
          </p:cNvPr>
          <p:cNvGrpSpPr/>
          <p:nvPr/>
        </p:nvGrpSpPr>
        <p:grpSpPr>
          <a:xfrm>
            <a:off x="718359" y="5219700"/>
            <a:ext cx="10778316" cy="742950"/>
            <a:chOff x="4144021" y="1484380"/>
            <a:chExt cx="10778316" cy="4840220"/>
          </a:xfrm>
          <a:solidFill>
            <a:schemeClr val="accent5">
              <a:lumMod val="40000"/>
              <a:lumOff val="60000"/>
            </a:schemeClr>
          </a:solidFill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3CB02AAF-ED2D-A746-F422-9E29ACBBAD57}"/>
                </a:ext>
              </a:extLst>
            </p:cNvPr>
            <p:cNvGrpSpPr/>
            <p:nvPr/>
          </p:nvGrpSpPr>
          <p:grpSpPr>
            <a:xfrm>
              <a:off x="4144021" y="1484380"/>
              <a:ext cx="10778316" cy="4840220"/>
              <a:chOff x="4436414" y="1551563"/>
              <a:chExt cx="10426263" cy="4327762"/>
            </a:xfrm>
            <a:grpFill/>
          </p:grpSpPr>
          <p:sp>
            <p:nvSpPr>
              <p:cNvPr id="33" name="Rectangle: Diagonal Corners Rounded 4">
                <a:extLst>
                  <a:ext uri="{FF2B5EF4-FFF2-40B4-BE49-F238E27FC236}">
                    <a16:creationId xmlns:a16="http://schemas.microsoft.com/office/drawing/2014/main" id="{EAAC7E3A-E46B-2AC5-DA78-B7AC8AC2BF76}"/>
                  </a:ext>
                </a:extLst>
              </p:cNvPr>
              <p:cNvSpPr/>
              <p:nvPr/>
            </p:nvSpPr>
            <p:spPr>
              <a:xfrm flipH="1">
                <a:off x="4572001" y="1676401"/>
                <a:ext cx="7191791" cy="4202924"/>
              </a:xfrm>
              <a:prstGeom prst="round2DiagRect">
                <a:avLst>
                  <a:gd name="adj1" fmla="val 34172"/>
                  <a:gd name="adj2" fmla="val 7179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" name="Rectangle: Diagonal Corners Rounded 30">
                <a:extLst>
                  <a:ext uri="{FF2B5EF4-FFF2-40B4-BE49-F238E27FC236}">
                    <a16:creationId xmlns:a16="http://schemas.microsoft.com/office/drawing/2014/main" id="{F5CF482C-8B50-B019-3AFC-18A451AAB125}"/>
                  </a:ext>
                </a:extLst>
              </p:cNvPr>
              <p:cNvSpPr/>
              <p:nvPr/>
            </p:nvSpPr>
            <p:spPr>
              <a:xfrm flipH="1">
                <a:off x="4436414" y="1551563"/>
                <a:ext cx="10426263" cy="4133089"/>
              </a:xfrm>
              <a:prstGeom prst="round2DiagRect">
                <a:avLst>
                  <a:gd name="adj1" fmla="val 30812"/>
                  <a:gd name="adj2" fmla="val 7179"/>
                </a:avLst>
              </a:prstGeom>
              <a:grpFill/>
              <a:ln w="76200">
                <a:solidFill>
                  <a:srgbClr val="FFC233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8BCAD04-B339-1A87-72D7-6B6AE9AFD27B}"/>
                </a:ext>
              </a:extLst>
            </p:cNvPr>
            <p:cNvSpPr txBox="1"/>
            <p:nvPr/>
          </p:nvSpPr>
          <p:spPr>
            <a:xfrm>
              <a:off x="4263862" y="1911755"/>
              <a:ext cx="10639425" cy="352066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R="0" lvl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vi-VN" sz="2600" b="1" i="0" dirty="0">
                  <a:solidFill>
                    <a:srgbClr val="333333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Gieo hạt giống đã được xử lí vào chậu. Sau khi gieo cần lấp giá thể kín hạt.</a:t>
              </a:r>
              <a:endParaRPr kumimoji="0" lang="en-US" sz="2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2104768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904B6D7-57B2-4C6F-92BA-25363FE12E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3" name="矩形: 圆角 1">
            <a:extLst>
              <a:ext uri="{FF2B5EF4-FFF2-40B4-BE49-F238E27FC236}">
                <a16:creationId xmlns:a16="http://schemas.microsoft.com/office/drawing/2014/main" id="{F6F982F0-C5CC-933A-5BB4-8ADA8AE61823}"/>
              </a:ext>
            </a:extLst>
          </p:cNvPr>
          <p:cNvSpPr/>
          <p:nvPr/>
        </p:nvSpPr>
        <p:spPr>
          <a:xfrm>
            <a:off x="409575" y="352425"/>
            <a:ext cx="11439525" cy="6324600"/>
          </a:xfrm>
          <a:prstGeom prst="roundRect">
            <a:avLst>
              <a:gd name="adj" fmla="val 17635"/>
            </a:avLst>
          </a:prstGeom>
          <a:solidFill>
            <a:schemeClr val="bg1"/>
          </a:solidFill>
          <a:ln w="5715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Hoạt động 1: Các bước gieo hạt hoa, cây cảnh trong chậu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63429B2-1ED2-C898-D720-EF7D2C9C1E26}"/>
              </a:ext>
            </a:extLst>
          </p:cNvPr>
          <p:cNvGrpSpPr/>
          <p:nvPr/>
        </p:nvGrpSpPr>
        <p:grpSpPr>
          <a:xfrm>
            <a:off x="483557" y="276500"/>
            <a:ext cx="11289343" cy="818875"/>
            <a:chOff x="1375484" y="182825"/>
            <a:chExt cx="8994343" cy="818875"/>
          </a:xfrm>
          <a:solidFill>
            <a:srgbClr val="FFFF00"/>
          </a:solidFill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40856C19-85CF-EFF7-EBEF-67FDD27A09C9}"/>
                </a:ext>
              </a:extLst>
            </p:cNvPr>
            <p:cNvSpPr/>
            <p:nvPr/>
          </p:nvSpPr>
          <p:spPr>
            <a:xfrm>
              <a:off x="1375484" y="182825"/>
              <a:ext cx="8994343" cy="818875"/>
            </a:xfrm>
            <a:prstGeom prst="roundRect">
              <a:avLst/>
            </a:prstGeom>
            <a:grpFill/>
            <a:ln w="762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94769D6-103A-5004-9D36-3CD86B9BCD04}"/>
                </a:ext>
              </a:extLst>
            </p:cNvPr>
            <p:cNvSpPr txBox="1"/>
            <p:nvPr/>
          </p:nvSpPr>
          <p:spPr>
            <a:xfrm>
              <a:off x="1474223" y="215981"/>
              <a:ext cx="8652767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</a:t>
              </a:r>
              <a:r>
                <a: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hứ tự các bước gieo hạt hoa, cây cảnh trong chậu.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4F8770B8-4D9F-12F5-26FE-65143B5FB95F}"/>
              </a:ext>
            </a:extLst>
          </p:cNvPr>
          <p:cNvGrpSpPr/>
          <p:nvPr/>
        </p:nvGrpSpPr>
        <p:grpSpPr>
          <a:xfrm>
            <a:off x="708834" y="1552575"/>
            <a:ext cx="10778316" cy="742950"/>
            <a:chOff x="4144021" y="1484380"/>
            <a:chExt cx="10778316" cy="4840220"/>
          </a:xfrm>
          <a:solidFill>
            <a:srgbClr val="FFCCCC"/>
          </a:solidFill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3D7FAD9D-9204-257E-828E-C5D4E711D6E3}"/>
                </a:ext>
              </a:extLst>
            </p:cNvPr>
            <p:cNvGrpSpPr/>
            <p:nvPr/>
          </p:nvGrpSpPr>
          <p:grpSpPr>
            <a:xfrm>
              <a:off x="4144021" y="1484380"/>
              <a:ext cx="10778316" cy="4840220"/>
              <a:chOff x="4436414" y="1551563"/>
              <a:chExt cx="10426263" cy="4327762"/>
            </a:xfrm>
            <a:grpFill/>
          </p:grpSpPr>
          <p:sp>
            <p:nvSpPr>
              <p:cNvPr id="10" name="Rectangle: Diagonal Corners Rounded 4">
                <a:extLst>
                  <a:ext uri="{FF2B5EF4-FFF2-40B4-BE49-F238E27FC236}">
                    <a16:creationId xmlns:a16="http://schemas.microsoft.com/office/drawing/2014/main" id="{60AF497C-1155-149A-F232-0CA0105E942E}"/>
                  </a:ext>
                </a:extLst>
              </p:cNvPr>
              <p:cNvSpPr/>
              <p:nvPr/>
            </p:nvSpPr>
            <p:spPr>
              <a:xfrm flipH="1">
                <a:off x="4572001" y="1676401"/>
                <a:ext cx="7191791" cy="4202924"/>
              </a:xfrm>
              <a:prstGeom prst="round2DiagRect">
                <a:avLst>
                  <a:gd name="adj1" fmla="val 34172"/>
                  <a:gd name="adj2" fmla="val 7179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" name="Rectangle: Diagonal Corners Rounded 30">
                <a:extLst>
                  <a:ext uri="{FF2B5EF4-FFF2-40B4-BE49-F238E27FC236}">
                    <a16:creationId xmlns:a16="http://schemas.microsoft.com/office/drawing/2014/main" id="{302F0E86-2F8D-8AA5-B3BD-D011A609F5F1}"/>
                  </a:ext>
                </a:extLst>
              </p:cNvPr>
              <p:cNvSpPr/>
              <p:nvPr/>
            </p:nvSpPr>
            <p:spPr>
              <a:xfrm flipH="1">
                <a:off x="4436414" y="1551563"/>
                <a:ext cx="10426263" cy="4133089"/>
              </a:xfrm>
              <a:prstGeom prst="round2DiagRect">
                <a:avLst>
                  <a:gd name="adj1" fmla="val 30812"/>
                  <a:gd name="adj2" fmla="val 7179"/>
                </a:avLst>
              </a:prstGeom>
              <a:grpFill/>
              <a:ln w="76200">
                <a:solidFill>
                  <a:srgbClr val="FFC233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F1B6BBC-79C4-AD02-83F5-F1B2C7F4466D}"/>
                </a:ext>
              </a:extLst>
            </p:cNvPr>
            <p:cNvSpPr txBox="1"/>
            <p:nvPr/>
          </p:nvSpPr>
          <p:spPr>
            <a:xfrm>
              <a:off x="4368638" y="2222026"/>
              <a:ext cx="10210800" cy="340870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R="0" lvl="0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2500" b="1" i="0" dirty="0" err="1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Chuẩn</a:t>
              </a:r>
              <a:r>
                <a:rPr lang="en-US" sz="2500" b="1" i="0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500" b="1" i="0" dirty="0" err="1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bị</a:t>
              </a:r>
              <a:r>
                <a:rPr lang="en-US" sz="2500" b="1" i="0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500" b="1" i="0" dirty="0" err="1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vật</a:t>
              </a:r>
              <a:r>
                <a:rPr lang="en-US" sz="2500" b="1" i="0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500" b="1" i="0" dirty="0" err="1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liệu</a:t>
              </a:r>
              <a:r>
                <a:rPr lang="en-US" sz="2500" b="1" i="0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en-US" sz="2500" b="1" i="0" dirty="0" err="1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vật</a:t>
              </a:r>
              <a:r>
                <a:rPr lang="en-US" sz="2500" b="1" i="0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500" b="1" i="0" dirty="0" err="1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dụng</a:t>
              </a:r>
              <a:r>
                <a:rPr lang="en-US" sz="2500" b="1" i="0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500" b="1" i="0" dirty="0" err="1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và</a:t>
              </a:r>
              <a:r>
                <a:rPr lang="en-US" sz="2500" b="1" i="0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500" b="1" i="0" dirty="0" err="1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dụng</a:t>
              </a:r>
              <a:r>
                <a:rPr lang="en-US" sz="2500" b="1" i="0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500" b="1" i="0" dirty="0" err="1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cụ</a:t>
              </a:r>
              <a:r>
                <a:rPr lang="en-US" sz="2500" b="1" i="0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500" b="1" i="0" dirty="0" err="1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gieo</a:t>
              </a:r>
              <a:r>
                <a:rPr lang="en-US" sz="2500" b="1" i="0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500" b="1" i="0" dirty="0" err="1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hạt</a:t>
              </a:r>
              <a:r>
                <a:rPr lang="en-US" sz="2500" b="1" i="0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endParaRPr kumimoji="0" lang="en-US" sz="25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49FB7BB-E546-FEC1-7B00-65D72398D1E0}"/>
              </a:ext>
            </a:extLst>
          </p:cNvPr>
          <p:cNvGrpSpPr/>
          <p:nvPr/>
        </p:nvGrpSpPr>
        <p:grpSpPr>
          <a:xfrm>
            <a:off x="832659" y="3752850"/>
            <a:ext cx="10778316" cy="742950"/>
            <a:chOff x="4144021" y="1484380"/>
            <a:chExt cx="10778316" cy="4840220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5F3124B1-E0D7-8CE9-3020-481F9DD2FBE6}"/>
                </a:ext>
              </a:extLst>
            </p:cNvPr>
            <p:cNvGrpSpPr/>
            <p:nvPr/>
          </p:nvGrpSpPr>
          <p:grpSpPr>
            <a:xfrm>
              <a:off x="4144021" y="1484380"/>
              <a:ext cx="10778316" cy="4840220"/>
              <a:chOff x="4436414" y="1551563"/>
              <a:chExt cx="10426263" cy="4327762"/>
            </a:xfrm>
          </p:grpSpPr>
          <p:sp>
            <p:nvSpPr>
              <p:cNvPr id="35" name="Rectangle: Diagonal Corners Rounded 4">
                <a:extLst>
                  <a:ext uri="{FF2B5EF4-FFF2-40B4-BE49-F238E27FC236}">
                    <a16:creationId xmlns:a16="http://schemas.microsoft.com/office/drawing/2014/main" id="{FE37F952-5E1E-E20F-EC92-CEB51080FE6A}"/>
                  </a:ext>
                </a:extLst>
              </p:cNvPr>
              <p:cNvSpPr/>
              <p:nvPr/>
            </p:nvSpPr>
            <p:spPr>
              <a:xfrm flipH="1">
                <a:off x="4572001" y="1676401"/>
                <a:ext cx="7191791" cy="4202924"/>
              </a:xfrm>
              <a:prstGeom prst="round2DiagRect">
                <a:avLst>
                  <a:gd name="adj1" fmla="val 34172"/>
                  <a:gd name="adj2" fmla="val 717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" name="Rectangle: Diagonal Corners Rounded 30">
                <a:extLst>
                  <a:ext uri="{FF2B5EF4-FFF2-40B4-BE49-F238E27FC236}">
                    <a16:creationId xmlns:a16="http://schemas.microsoft.com/office/drawing/2014/main" id="{A9FEF38B-460B-4240-7984-97E43B7937D2}"/>
                  </a:ext>
                </a:extLst>
              </p:cNvPr>
              <p:cNvSpPr/>
              <p:nvPr/>
            </p:nvSpPr>
            <p:spPr>
              <a:xfrm flipH="1">
                <a:off x="4436414" y="1551563"/>
                <a:ext cx="10426263" cy="4133089"/>
              </a:xfrm>
              <a:prstGeom prst="round2DiagRect">
                <a:avLst>
                  <a:gd name="adj1" fmla="val 30812"/>
                  <a:gd name="adj2" fmla="val 7179"/>
                </a:avLst>
              </a:prstGeom>
              <a:solidFill>
                <a:srgbClr val="FF99FF"/>
              </a:solidFill>
              <a:ln w="76200">
                <a:solidFill>
                  <a:srgbClr val="FFC233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C12BBA9-CD48-44CB-FB12-B834B714BAE3}"/>
                </a:ext>
              </a:extLst>
            </p:cNvPr>
            <p:cNvSpPr txBox="1"/>
            <p:nvPr/>
          </p:nvSpPr>
          <p:spPr>
            <a:xfrm>
              <a:off x="4368638" y="2222026"/>
              <a:ext cx="10210800" cy="34087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lvl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2500" b="1" i="0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Cho </a:t>
              </a:r>
              <a:r>
                <a:rPr lang="en-US" sz="2500" b="1" i="0" dirty="0" err="1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giá</a:t>
              </a:r>
              <a:r>
                <a:rPr lang="en-US" sz="2500" b="1" i="0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500" b="1" i="0" dirty="0" err="1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thể</a:t>
              </a:r>
              <a:r>
                <a:rPr lang="en-US" sz="2500" b="1" i="0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500" b="1" i="0" dirty="0" err="1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vào</a:t>
              </a:r>
              <a:r>
                <a:rPr lang="en-US" sz="2500" b="1" i="0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500" b="1" i="0" dirty="0" err="1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chậu</a:t>
              </a:r>
              <a:r>
                <a:rPr lang="en-US" sz="2500" b="1" i="0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500" b="1" i="0" dirty="0" err="1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cho</a:t>
              </a:r>
              <a:r>
                <a:rPr lang="en-US" sz="2500" b="1" i="0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500" b="1" i="0" dirty="0" err="1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đến</a:t>
              </a:r>
              <a:r>
                <a:rPr lang="en-US" sz="2500" b="1" i="0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500" b="1" i="0" dirty="0" err="1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khi</a:t>
              </a:r>
              <a:r>
                <a:rPr lang="en-US" sz="2500" b="1" i="0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500" b="1" i="0" dirty="0" err="1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giá</a:t>
              </a:r>
              <a:r>
                <a:rPr lang="en-US" sz="2500" b="1" i="0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500" b="1" i="0" dirty="0" err="1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thể</a:t>
              </a:r>
              <a:r>
                <a:rPr lang="en-US" sz="2500" b="1" i="0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500" b="1" i="0" dirty="0" err="1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cách</a:t>
              </a:r>
              <a:r>
                <a:rPr lang="en-US" sz="2500" b="1" i="0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500" b="1" i="0" dirty="0" err="1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miệng</a:t>
              </a:r>
              <a:r>
                <a:rPr lang="en-US" sz="2500" b="1" i="0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500" b="1" i="0" dirty="0" err="1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chậu</a:t>
              </a:r>
              <a:r>
                <a:rPr lang="en-US" sz="2500" b="1" i="0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500" b="1" i="0" dirty="0" err="1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từ</a:t>
              </a:r>
              <a:r>
                <a:rPr lang="en-US" sz="2500" b="1" i="0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2 cm </a:t>
              </a:r>
              <a:r>
                <a:rPr lang="en-US" sz="2500" b="1" i="0" dirty="0" err="1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đến</a:t>
              </a:r>
              <a:r>
                <a:rPr lang="en-US" sz="2500" b="1" i="0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5 cm.</a:t>
              </a:r>
              <a:endParaRPr kumimoji="0" lang="en-US" sz="25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DBBF1993-2854-7A75-090A-EF31948784BC}"/>
              </a:ext>
            </a:extLst>
          </p:cNvPr>
          <p:cNvGrpSpPr/>
          <p:nvPr/>
        </p:nvGrpSpPr>
        <p:grpSpPr>
          <a:xfrm>
            <a:off x="832659" y="2609850"/>
            <a:ext cx="10778316" cy="742950"/>
            <a:chOff x="4144021" y="1484380"/>
            <a:chExt cx="10778316" cy="4840220"/>
          </a:xfrm>
          <a:solidFill>
            <a:schemeClr val="accent5">
              <a:lumMod val="40000"/>
              <a:lumOff val="60000"/>
            </a:schemeClr>
          </a:solidFill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E3FEF663-A831-FE4E-03E8-C06D9D5EEAF9}"/>
                </a:ext>
              </a:extLst>
            </p:cNvPr>
            <p:cNvGrpSpPr/>
            <p:nvPr/>
          </p:nvGrpSpPr>
          <p:grpSpPr>
            <a:xfrm>
              <a:off x="4144021" y="1484380"/>
              <a:ext cx="10778316" cy="4840220"/>
              <a:chOff x="4436414" y="1551563"/>
              <a:chExt cx="10426263" cy="4327762"/>
            </a:xfrm>
            <a:grpFill/>
          </p:grpSpPr>
          <p:sp>
            <p:nvSpPr>
              <p:cNvPr id="40" name="Rectangle: Diagonal Corners Rounded 4">
                <a:extLst>
                  <a:ext uri="{FF2B5EF4-FFF2-40B4-BE49-F238E27FC236}">
                    <a16:creationId xmlns:a16="http://schemas.microsoft.com/office/drawing/2014/main" id="{EB26CB86-B750-7A16-FA8F-99EF1CB83511}"/>
                  </a:ext>
                </a:extLst>
              </p:cNvPr>
              <p:cNvSpPr/>
              <p:nvPr/>
            </p:nvSpPr>
            <p:spPr>
              <a:xfrm flipH="1">
                <a:off x="4572001" y="1676401"/>
                <a:ext cx="7191791" cy="4202924"/>
              </a:xfrm>
              <a:prstGeom prst="round2DiagRect">
                <a:avLst>
                  <a:gd name="adj1" fmla="val 34172"/>
                  <a:gd name="adj2" fmla="val 7179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" name="Rectangle: Diagonal Corners Rounded 30">
                <a:extLst>
                  <a:ext uri="{FF2B5EF4-FFF2-40B4-BE49-F238E27FC236}">
                    <a16:creationId xmlns:a16="http://schemas.microsoft.com/office/drawing/2014/main" id="{2F480BA8-F38B-FC2A-E4CF-9269E7312CB1}"/>
                  </a:ext>
                </a:extLst>
              </p:cNvPr>
              <p:cNvSpPr/>
              <p:nvPr/>
            </p:nvSpPr>
            <p:spPr>
              <a:xfrm flipH="1">
                <a:off x="4436414" y="1551563"/>
                <a:ext cx="10426263" cy="4133089"/>
              </a:xfrm>
              <a:prstGeom prst="round2DiagRect">
                <a:avLst>
                  <a:gd name="adj1" fmla="val 30812"/>
                  <a:gd name="adj2" fmla="val 7179"/>
                </a:avLst>
              </a:prstGeom>
              <a:grpFill/>
              <a:ln w="76200">
                <a:solidFill>
                  <a:srgbClr val="FFC233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6342B30C-8DDF-ABA5-9FF5-EAFDE315489B}"/>
                </a:ext>
              </a:extLst>
            </p:cNvPr>
            <p:cNvSpPr txBox="1"/>
            <p:nvPr/>
          </p:nvSpPr>
          <p:spPr>
            <a:xfrm>
              <a:off x="4263862" y="1911755"/>
              <a:ext cx="10639425" cy="352066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R="0" lvl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vi-VN" sz="2600" b="1" i="0" dirty="0">
                  <a:solidFill>
                    <a:srgbClr val="333333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Gieo hạt giống đã được xử lí vào chậu. Sau khi gieo cần lấp giá thể kín hạt.</a:t>
              </a:r>
              <a:endParaRPr kumimoji="0" lang="en-US" sz="2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E24E859A-7314-8D09-8CCA-293C1049867C}"/>
              </a:ext>
            </a:extLst>
          </p:cNvPr>
          <p:cNvGrpSpPr/>
          <p:nvPr/>
        </p:nvGrpSpPr>
        <p:grpSpPr>
          <a:xfrm>
            <a:off x="785034" y="4856675"/>
            <a:ext cx="10778316" cy="1058349"/>
            <a:chOff x="4144021" y="1477376"/>
            <a:chExt cx="10778316" cy="6895002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14AB5CA2-53B1-65A7-AE44-DC3B68B87654}"/>
                </a:ext>
              </a:extLst>
            </p:cNvPr>
            <p:cNvGrpSpPr/>
            <p:nvPr/>
          </p:nvGrpSpPr>
          <p:grpSpPr>
            <a:xfrm>
              <a:off x="4144021" y="1484373"/>
              <a:ext cx="10778316" cy="6888005"/>
              <a:chOff x="4436414" y="1551557"/>
              <a:chExt cx="10426263" cy="6158738"/>
            </a:xfrm>
          </p:grpSpPr>
          <p:sp>
            <p:nvSpPr>
              <p:cNvPr id="45" name="Rectangle: Diagonal Corners Rounded 4">
                <a:extLst>
                  <a:ext uri="{FF2B5EF4-FFF2-40B4-BE49-F238E27FC236}">
                    <a16:creationId xmlns:a16="http://schemas.microsoft.com/office/drawing/2014/main" id="{8CB32A50-4A18-92E2-9AE4-D4A97A028DFE}"/>
                  </a:ext>
                </a:extLst>
              </p:cNvPr>
              <p:cNvSpPr/>
              <p:nvPr/>
            </p:nvSpPr>
            <p:spPr>
              <a:xfrm flipH="1">
                <a:off x="4572001" y="1676401"/>
                <a:ext cx="7191791" cy="4202924"/>
              </a:xfrm>
              <a:prstGeom prst="round2DiagRect">
                <a:avLst>
                  <a:gd name="adj1" fmla="val 34172"/>
                  <a:gd name="adj2" fmla="val 717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" name="Rectangle: Diagonal Corners Rounded 30">
                <a:extLst>
                  <a:ext uri="{FF2B5EF4-FFF2-40B4-BE49-F238E27FC236}">
                    <a16:creationId xmlns:a16="http://schemas.microsoft.com/office/drawing/2014/main" id="{8B3F76A1-501F-E6E4-F8AA-463F1D0A367A}"/>
                  </a:ext>
                </a:extLst>
              </p:cNvPr>
              <p:cNvSpPr/>
              <p:nvPr/>
            </p:nvSpPr>
            <p:spPr>
              <a:xfrm flipH="1">
                <a:off x="4436414" y="1551557"/>
                <a:ext cx="10426263" cy="6158738"/>
              </a:xfrm>
              <a:prstGeom prst="round2DiagRect">
                <a:avLst>
                  <a:gd name="adj1" fmla="val 30812"/>
                  <a:gd name="adj2" fmla="val 7179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76200">
                <a:solidFill>
                  <a:srgbClr val="FFC233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BA4EF8A6-478C-F898-D73F-70358BF0DCEF}"/>
                </a:ext>
              </a:extLst>
            </p:cNvPr>
            <p:cNvSpPr txBox="1"/>
            <p:nvPr/>
          </p:nvSpPr>
          <p:spPr>
            <a:xfrm>
              <a:off x="4397213" y="1477376"/>
              <a:ext cx="10210800" cy="66169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lvl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vi-VN" sz="2500" b="1" i="0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Tưới nhẹ nước (dạng phun sương) lên bề mặt giá thể. Mỗi ngày tưới một đến hai l</a:t>
              </a:r>
              <a:r>
                <a:rPr lang="en-US" sz="2500" b="1" dirty="0">
                  <a:latin typeface="Calibri" panose="020F0502020204030204" pitchFamily="34" charset="0"/>
                  <a:cs typeface="Calibri" panose="020F0502020204030204" pitchFamily="34" charset="0"/>
                </a:rPr>
                <a:t>ầ</a:t>
              </a:r>
              <a:r>
                <a:rPr lang="vi-VN" sz="2500" b="1" i="0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n vào sáng sớm hoặc chiều mát.</a:t>
              </a:r>
              <a:endParaRPr kumimoji="0" lang="en-US" sz="25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1209829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904B6D7-57B2-4C6F-92BA-25363FE12E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3" name="矩形: 圆角 1">
            <a:extLst>
              <a:ext uri="{FF2B5EF4-FFF2-40B4-BE49-F238E27FC236}">
                <a16:creationId xmlns:a16="http://schemas.microsoft.com/office/drawing/2014/main" id="{F6F982F0-C5CC-933A-5BB4-8ADA8AE61823}"/>
              </a:ext>
            </a:extLst>
          </p:cNvPr>
          <p:cNvSpPr/>
          <p:nvPr/>
        </p:nvSpPr>
        <p:spPr>
          <a:xfrm>
            <a:off x="1952762" y="1192277"/>
            <a:ext cx="9185383" cy="4178376"/>
          </a:xfrm>
          <a:prstGeom prst="roundRect">
            <a:avLst>
              <a:gd name="adj" fmla="val 17635"/>
            </a:avLst>
          </a:prstGeom>
          <a:solidFill>
            <a:schemeClr val="bg1"/>
          </a:solidFill>
          <a:ln w="5715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Hoạt động 1: Các bước gieo hạt hoa, cây cảnh trong chậu</a:t>
            </a: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文本框 11">
            <a:extLst>
              <a:ext uri="{FF2B5EF4-FFF2-40B4-BE49-F238E27FC236}">
                <a16:creationId xmlns:a16="http://schemas.microsoft.com/office/drawing/2014/main" id="{7B711836-487C-58FD-9A53-ED9BEFEDB9AD}"/>
              </a:ext>
            </a:extLst>
          </p:cNvPr>
          <p:cNvSpPr txBox="1"/>
          <p:nvPr/>
        </p:nvSpPr>
        <p:spPr>
          <a:xfrm>
            <a:off x="2305050" y="1968491"/>
            <a:ext cx="841057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48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Hoạt động 2: Tìm hiểu các dụng cụ, vật liệu gieo hạt hoa, cây cảnh trong chậu </a:t>
            </a:r>
            <a:endParaRPr kumimoji="0" lang="zh-CN" altLang="en-US" sz="4800" b="1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胡晓波男神体" panose="02010600030101010101" pitchFamily="2" charset="-122"/>
              <a:cs typeface="Tahoma" panose="020B0604030504040204" pitchFamily="34" charset="0"/>
            </a:endParaRPr>
          </a:p>
        </p:txBody>
      </p:sp>
      <p:pic>
        <p:nvPicPr>
          <p:cNvPr id="6" name="Picture 5" descr="A cartoon of a child planting seeds&#10;&#10;Description automatically generated">
            <a:extLst>
              <a:ext uri="{FF2B5EF4-FFF2-40B4-BE49-F238E27FC236}">
                <a16:creationId xmlns:a16="http://schemas.microsoft.com/office/drawing/2014/main" id="{04CFC1BF-6EC5-20BA-FEC3-6D6F3ABCDA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399" y="2981325"/>
            <a:ext cx="3876675" cy="387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220301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904B6D7-57B2-4C6F-92BA-25363FE12E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BFAE450A-47E0-4376-8D5B-6914FB2036D1}"/>
              </a:ext>
            </a:extLst>
          </p:cNvPr>
          <p:cNvSpPr/>
          <p:nvPr/>
        </p:nvSpPr>
        <p:spPr>
          <a:xfrm>
            <a:off x="485775" y="228600"/>
            <a:ext cx="11296650" cy="641985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F1DBBDF-AFEF-4494-6628-7DE563B848C3}"/>
              </a:ext>
            </a:extLst>
          </p:cNvPr>
          <p:cNvGrpSpPr/>
          <p:nvPr/>
        </p:nvGrpSpPr>
        <p:grpSpPr>
          <a:xfrm>
            <a:off x="3106199" y="1076325"/>
            <a:ext cx="8828626" cy="1914526"/>
            <a:chOff x="5021107" y="2041109"/>
            <a:chExt cx="4500578" cy="2908932"/>
          </a:xfrm>
        </p:grpSpPr>
        <p:sp>
          <p:nvSpPr>
            <p:cNvPr id="3" name="Speech Bubble: Oval 2">
              <a:extLst>
                <a:ext uri="{FF2B5EF4-FFF2-40B4-BE49-F238E27FC236}">
                  <a16:creationId xmlns:a16="http://schemas.microsoft.com/office/drawing/2014/main" id="{61B032F9-BC66-B3D6-7BAE-33516965DE90}"/>
                </a:ext>
              </a:extLst>
            </p:cNvPr>
            <p:cNvSpPr/>
            <p:nvPr/>
          </p:nvSpPr>
          <p:spPr>
            <a:xfrm>
              <a:off x="5021107" y="2041109"/>
              <a:ext cx="4500578" cy="2908932"/>
            </a:xfrm>
            <a:prstGeom prst="wedgeEllipseCallout">
              <a:avLst>
                <a:gd name="adj1" fmla="val -53897"/>
                <a:gd name="adj2" fmla="val 33202"/>
              </a:avLst>
            </a:prstGeom>
            <a:solidFill>
              <a:srgbClr val="FFFCED"/>
            </a:solidFill>
            <a:ln w="38100">
              <a:solidFill>
                <a:srgbClr val="FFB2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3B2528A-C51D-C443-679E-2DD1D70B12A1}"/>
                </a:ext>
              </a:extLst>
            </p:cNvPr>
            <p:cNvSpPr/>
            <p:nvPr/>
          </p:nvSpPr>
          <p:spPr>
            <a:xfrm>
              <a:off x="5366977" y="2637706"/>
              <a:ext cx="4015399" cy="16367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algn="ctr">
                <a:spcBef>
                  <a:spcPts val="100"/>
                </a:spcBef>
                <a:spcAft>
                  <a:spcPts val="100"/>
                </a:spcAft>
              </a:pP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Kể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tên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các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vật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liệu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vật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dụng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dụng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cụ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cần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thiết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để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gieo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hạt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cây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cảnh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trong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chậu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endParaRPr lang="en-US" sz="32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19A6F554-2984-DF35-D88D-F100DD8A78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280" y="2714625"/>
            <a:ext cx="3918325" cy="3181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12208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249</TotalTime>
  <Words>491</Words>
  <Application>Microsoft Office PowerPoint</Application>
  <PresentationFormat>Widescreen</PresentationFormat>
  <Paragraphs>40</Paragraphs>
  <Slides>16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Calibri</vt:lpstr>
      <vt:lpstr>Calibri Light</vt:lpstr>
      <vt:lpstr>Cambria</vt:lpstr>
      <vt:lpstr>等线</vt:lpstr>
      <vt:lpstr>Tahoma</vt:lpstr>
      <vt:lpstr>Times New Roman</vt:lpstr>
      <vt:lpstr>胡晓波男神体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Admin</cp:lastModifiedBy>
  <cp:revision>42</cp:revision>
  <dcterms:created xsi:type="dcterms:W3CDTF">2023-08-27T09:36:55Z</dcterms:created>
  <dcterms:modified xsi:type="dcterms:W3CDTF">2025-04-18T06:07:53Z</dcterms:modified>
  <cp:category>9Slide.vn</cp:category>
</cp:coreProperties>
</file>