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386" r:id="rId4"/>
    <p:sldId id="352" r:id="rId5"/>
    <p:sldId id="401" r:id="rId6"/>
    <p:sldId id="404" r:id="rId7"/>
    <p:sldId id="405" r:id="rId8"/>
    <p:sldId id="406" r:id="rId9"/>
    <p:sldId id="409" r:id="rId10"/>
    <p:sldId id="412" r:id="rId11"/>
    <p:sldId id="413" r:id="rId12"/>
    <p:sldId id="398" r:id="rId13"/>
    <p:sldId id="300" r:id="rId14"/>
    <p:sldId id="260" r:id="rId15"/>
    <p:sldId id="301" r:id="rId16"/>
    <p:sldId id="302" r:id="rId17"/>
    <p:sldId id="414" r:id="rId18"/>
    <p:sldId id="318" r:id="rId19"/>
    <p:sldId id="410" r:id="rId20"/>
    <p:sldId id="4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2905"/>
    <a:srgbClr val="D3FFBE"/>
    <a:srgbClr val="633006"/>
    <a:srgbClr val="F7ABC6"/>
    <a:srgbClr val="F3C86F"/>
    <a:srgbClr val="6F3507"/>
    <a:srgbClr val="A6D4BE"/>
    <a:srgbClr val="FFF1BB"/>
    <a:srgbClr val="F44A6E"/>
    <a:srgbClr val="48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8462" autoAdjust="0"/>
  </p:normalViewPr>
  <p:slideViewPr>
    <p:cSldViewPr snapToGrid="0">
      <p:cViewPr varScale="1">
        <p:scale>
          <a:sx n="58" d="100"/>
          <a:sy n="58" d="100"/>
        </p:scale>
        <p:origin x="102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03-Dec-25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59253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5</a:t>
            </a:fld>
            <a:endParaRPr lang="en-US"/>
          </a:p>
        </p:txBody>
      </p:sp>
    </p:spTree>
    <p:extLst>
      <p:ext uri="{BB962C8B-B14F-4D97-AF65-F5344CB8AC3E}">
        <p14:creationId xmlns:p14="http://schemas.microsoft.com/office/powerpoint/2010/main" val="194025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8</a:t>
            </a:fld>
            <a:endParaRPr lang="en-US"/>
          </a:p>
        </p:txBody>
      </p:sp>
    </p:spTree>
    <p:extLst>
      <p:ext uri="{BB962C8B-B14F-4D97-AF65-F5344CB8AC3E}">
        <p14:creationId xmlns:p14="http://schemas.microsoft.com/office/powerpoint/2010/main" val="163487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9B113D-90BC-4CA8-B8AC-FCEF3FAF9A00}" type="slidenum">
              <a:rPr lang="en-US" smtClean="0"/>
              <a:t>10</a:t>
            </a:fld>
            <a:endParaRPr lang="en-US"/>
          </a:p>
        </p:txBody>
      </p:sp>
    </p:spTree>
    <p:extLst>
      <p:ext uri="{BB962C8B-B14F-4D97-AF65-F5344CB8AC3E}">
        <p14:creationId xmlns:p14="http://schemas.microsoft.com/office/powerpoint/2010/main" val="21007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11</a:t>
            </a:fld>
            <a:endParaRPr lang="en-US"/>
          </a:p>
        </p:txBody>
      </p:sp>
    </p:spTree>
    <p:extLst>
      <p:ext uri="{BB962C8B-B14F-4D97-AF65-F5344CB8AC3E}">
        <p14:creationId xmlns:p14="http://schemas.microsoft.com/office/powerpoint/2010/main" val="238675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E79B113D-90BC-4CA8-B8AC-FCEF3FAF9A00}" type="slidenum">
              <a:rPr lang="en-US" smtClean="0"/>
              <a:t>18</a:t>
            </a:fld>
            <a:endParaRPr lang="en-US"/>
          </a:p>
        </p:txBody>
      </p:sp>
    </p:spTree>
    <p:extLst>
      <p:ext uri="{BB962C8B-B14F-4D97-AF65-F5344CB8AC3E}">
        <p14:creationId xmlns:p14="http://schemas.microsoft.com/office/powerpoint/2010/main" val="204035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B113D-90BC-4CA8-B8AC-FCEF3FAF9A00}" type="slidenum">
              <a:rPr lang="en-US" smtClean="0"/>
              <a:t>19</a:t>
            </a:fld>
            <a:endParaRPr lang="en-US"/>
          </a:p>
        </p:txBody>
      </p:sp>
    </p:spTree>
    <p:extLst>
      <p:ext uri="{BB962C8B-B14F-4D97-AF65-F5344CB8AC3E}">
        <p14:creationId xmlns:p14="http://schemas.microsoft.com/office/powerpoint/2010/main" val="3232978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03-Dec-25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2025/12/3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1826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03-Dec-25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5.wdp"/><Relationship Id="rId10"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3.emf"/><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417"/>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ABD392-1108-3D59-49B2-ED7D21675084}"/>
              </a:ext>
            </a:extLst>
          </p:cNvPr>
          <p:cNvSpPr txBox="1"/>
          <p:nvPr/>
        </p:nvSpPr>
        <p:spPr>
          <a:xfrm>
            <a:off x="0" y="465501"/>
            <a:ext cx="12061370"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Chuột</a:t>
            </a:r>
            <a:r>
              <a:rPr lang="en-US" sz="6000" dirty="0">
                <a:effectLst/>
                <a:latin typeface="Times New Roman" panose="02020603050405020304" pitchFamily="18" charset="0"/>
                <a:ea typeface="Times New Roman" panose="02020603050405020304" pitchFamily="18" charset="0"/>
              </a:rPr>
              <a:t> con </a:t>
            </a:r>
            <a:r>
              <a:rPr lang="en-US" sz="6000" dirty="0" err="1">
                <a:effectLst/>
                <a:latin typeface="Times New Roman" panose="02020603050405020304" pitchFamily="18" charset="0"/>
                <a:ea typeface="Times New Roman" panose="02020603050405020304" pitchFamily="18" charset="0"/>
              </a:rPr>
              <a:t>cảm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thấy</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thế</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nào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không</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trả</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rìu</a:t>
            </a:r>
            <a:r>
              <a:rPr lang="en-US" sz="6000" dirty="0">
                <a:effectLst/>
                <a:latin typeface="Times New Roman" panose="02020603050405020304" pitchFamily="18" charset="0"/>
                <a:ea typeface="Times New Roman" panose="02020603050405020304" pitchFamily="18" charset="0"/>
              </a:rPr>
              <a:t> </a:t>
            </a:r>
            <a:r>
              <a:rPr lang="en-US" sz="6000" err="1">
                <a:effectLst/>
                <a:latin typeface="Times New Roman" panose="02020603050405020304" pitchFamily="18" charset="0"/>
                <a:ea typeface="Times New Roman" panose="02020603050405020304" pitchFamily="18" charset="0"/>
              </a:rPr>
              <a:t>cho</a:t>
            </a:r>
            <a:r>
              <a:rPr lang="en-US" sz="6000">
                <a:effectLst/>
                <a:latin typeface="Times New Roman" panose="02020603050405020304" pitchFamily="18" charset="0"/>
                <a:ea typeface="Times New Roman" panose="02020603050405020304" pitchFamily="18" charset="0"/>
              </a:rPr>
              <a:t> </a:t>
            </a:r>
            <a:r>
              <a:rPr lang="vi-VN" sz="6000">
                <a:effectLst/>
                <a:latin typeface="Times New Roman" panose="02020603050405020304" pitchFamily="18" charset="0"/>
                <a:ea typeface="Times New Roman" panose="02020603050405020304" pitchFamily="18" charset="0"/>
              </a:rPr>
              <a:t>hư</a:t>
            </a:r>
            <a:r>
              <a:rPr lang="en-US" sz="6000">
                <a:effectLst/>
                <a:latin typeface="Times New Roman" panose="02020603050405020304" pitchFamily="18" charset="0"/>
                <a:ea typeface="Times New Roman" panose="02020603050405020304" pitchFamily="18" charset="0"/>
              </a:rPr>
              <a:t>ơu</a:t>
            </a:r>
            <a:r>
              <a:rPr lang="en-US" sz="6000" dirty="0">
                <a:effectLst/>
                <a:latin typeface="Times New Roman" panose="02020603050405020304" pitchFamily="18" charset="0"/>
                <a:ea typeface="Times New Roman" panose="02020603050405020304" pitchFamily="18" charset="0"/>
              </a:rPr>
              <a:t>?</a:t>
            </a:r>
          </a:p>
        </p:txBody>
      </p:sp>
      <p:sp>
        <p:nvSpPr>
          <p:cNvPr id="5" name="TextBox 4">
            <a:extLst>
              <a:ext uri="{FF2B5EF4-FFF2-40B4-BE49-F238E27FC236}">
                <a16:creationId xmlns:a16="http://schemas.microsoft.com/office/drawing/2014/main" id="{93DA44E7-526C-3D06-0D8B-9A35CDF1FB67}"/>
              </a:ext>
            </a:extLst>
          </p:cNvPr>
          <p:cNvSpPr txBox="1"/>
          <p:nvPr/>
        </p:nvSpPr>
        <p:spPr>
          <a:xfrm>
            <a:off x="0" y="2365997"/>
            <a:ext cx="12191999"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Vì</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chuột</a:t>
            </a:r>
            <a:r>
              <a:rPr lang="en-US" sz="6000" dirty="0">
                <a:effectLst/>
                <a:latin typeface="Times New Roman" panose="02020603050405020304" pitchFamily="18" charset="0"/>
                <a:ea typeface="Times New Roman" panose="02020603050405020304" pitchFamily="18" charset="0"/>
              </a:rPr>
              <a:t> con </a:t>
            </a:r>
            <a:r>
              <a:rPr lang="en-US" sz="6000" dirty="0" err="1">
                <a:effectLst/>
                <a:latin typeface="Times New Roman" panose="02020603050405020304" pitchFamily="18" charset="0"/>
                <a:ea typeface="Times New Roman" panose="02020603050405020304" pitchFamily="18" charset="0"/>
              </a:rPr>
              <a:t>cảm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thấy</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khoan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khoái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sau</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trả</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rìu</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cho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huơu</a:t>
            </a:r>
            <a:r>
              <a:rPr lang="en-US" sz="6000" dirty="0">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1E7A1CC5-EE51-E6B0-0F15-00DF0E109FB8}"/>
              </a:ext>
            </a:extLst>
          </p:cNvPr>
          <p:cNvSpPr txBox="1"/>
          <p:nvPr/>
        </p:nvSpPr>
        <p:spPr>
          <a:xfrm>
            <a:off x="0" y="4450788"/>
            <a:ext cx="12061370" cy="1938992"/>
          </a:xfrm>
          <a:prstGeom prst="rect">
            <a:avLst/>
          </a:prstGeom>
          <a:noFill/>
        </p:spPr>
        <p:txBody>
          <a:bodyPr wrap="square">
            <a:spAutoFit/>
          </a:bodyPr>
          <a:lstStyle/>
          <a:p>
            <a:pPr marL="0" marR="0" algn="just">
              <a:spcBef>
                <a:spcPts val="0"/>
              </a:spcBef>
              <a:spcAft>
                <a:spcPts val="0"/>
              </a:spcAft>
            </a:pPr>
            <a:r>
              <a:rPr lang="en-US" sz="6000" dirty="0">
                <a:effectLst/>
                <a:latin typeface="Times New Roman" panose="02020603050405020304" pitchFamily="18" charset="0"/>
                <a:ea typeface="Times New Roman" panose="02020603050405020304" pitchFamily="18" charset="0"/>
              </a:rPr>
              <a:t>- Theo </a:t>
            </a:r>
            <a:r>
              <a:rPr lang="en-US" sz="6000" dirty="0" err="1">
                <a:effectLst/>
                <a:latin typeface="Times New Roman" panose="02020603050405020304" pitchFamily="18" charset="0"/>
                <a:ea typeface="Times New Roman" panose="02020603050405020304" pitchFamily="18" charset="0"/>
              </a:rPr>
              <a:t>em</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vì</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sao</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phải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tôn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trọng</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tài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sản</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của</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người</a:t>
            </a:r>
            <a:r>
              <a:rPr lang="en-US" sz="6000" dirty="0">
                <a:effectLst/>
                <a:latin typeface="Times New Roman" panose="02020603050405020304" pitchFamily="18" charset="0"/>
                <a:ea typeface="Times New Roman" panose="02020603050405020304" pitchFamily="18" charset="0"/>
              </a:rPr>
              <a:t> </a:t>
            </a:r>
            <a:r>
              <a:rPr lang="en-US" sz="6000" dirty="0" err="1">
                <a:effectLst/>
                <a:latin typeface="Times New Roman" panose="02020603050405020304" pitchFamily="18" charset="0"/>
                <a:ea typeface="Times New Roman" panose="02020603050405020304" pitchFamily="18" charset="0"/>
              </a:rPr>
              <a:t>khác</a:t>
            </a:r>
            <a:r>
              <a:rPr lang="en-US" sz="6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26076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6071E9A-65D0-F14D-911B-E63FABB0A9B3}"/>
              </a:ext>
            </a:extLst>
          </p:cNvPr>
          <p:cNvGrpSpPr/>
          <p:nvPr/>
        </p:nvGrpSpPr>
        <p:grpSpPr>
          <a:xfrm>
            <a:off x="1689018" y="286720"/>
            <a:ext cx="9898846" cy="4462302"/>
            <a:chOff x="1422904" y="5739964"/>
            <a:chExt cx="9898846" cy="2288995"/>
          </a:xfrm>
        </p:grpSpPr>
        <p:grpSp>
          <p:nvGrpSpPr>
            <p:cNvPr id="10" name="Group 3">
              <a:extLst>
                <a:ext uri="{FF2B5EF4-FFF2-40B4-BE49-F238E27FC236}">
                  <a16:creationId xmlns:a16="http://schemas.microsoft.com/office/drawing/2014/main" id="{6FFCA43E-3CC0-EC48-9C8C-3BACC782C7DB}"/>
                </a:ext>
              </a:extLst>
            </p:cNvPr>
            <p:cNvGrpSpPr/>
            <p:nvPr/>
          </p:nvGrpSpPr>
          <p:grpSpPr>
            <a:xfrm>
              <a:off x="1422904" y="5739964"/>
              <a:ext cx="9898846" cy="2288995"/>
              <a:chOff x="0" y="0"/>
              <a:chExt cx="57687799" cy="31248294"/>
            </a:xfrm>
            <a:solidFill>
              <a:schemeClr val="accent2">
                <a:lumMod val="20000"/>
                <a:lumOff val="80000"/>
              </a:schemeClr>
            </a:solidFill>
          </p:grpSpPr>
          <p:sp>
            <p:nvSpPr>
              <p:cNvPr id="11" name="Freeform 4">
                <a:extLst>
                  <a:ext uri="{FF2B5EF4-FFF2-40B4-BE49-F238E27FC236}">
                    <a16:creationId xmlns:a16="http://schemas.microsoft.com/office/drawing/2014/main" id="{A94B5761-6944-0147-BEB8-89B04B48F87E}"/>
                  </a:ext>
                </a:extLst>
              </p:cNvPr>
              <p:cNvSpPr/>
              <p:nvPr/>
            </p:nvSpPr>
            <p:spPr>
              <a:xfrm>
                <a:off x="72389" y="72367"/>
                <a:ext cx="57615410" cy="31175927"/>
              </a:xfrm>
              <a:custGeom>
                <a:avLst/>
                <a:gdLst/>
                <a:ahLst/>
                <a:cxnLst/>
                <a:rect l="l" t="t" r="r" b="b"/>
                <a:pathLst>
                  <a:path w="57470634" h="31103515">
                    <a:moveTo>
                      <a:pt x="0" y="0"/>
                    </a:moveTo>
                    <a:lnTo>
                      <a:pt x="57470634" y="0"/>
                    </a:lnTo>
                    <a:lnTo>
                      <a:pt x="57470634" y="31103515"/>
                    </a:lnTo>
                    <a:lnTo>
                      <a:pt x="0" y="31103515"/>
                    </a:lnTo>
                    <a:lnTo>
                      <a:pt x="0" y="0"/>
                    </a:lnTo>
                    <a:close/>
                  </a:path>
                </a:pathLst>
              </a:custGeom>
              <a:grpFill/>
              <a:ln>
                <a:solidFill>
                  <a:schemeClr val="tx1"/>
                </a:solidFill>
              </a:ln>
            </p:spPr>
          </p:sp>
          <p:sp>
            <p:nvSpPr>
              <p:cNvPr id="12" name="Freeform 5">
                <a:extLst>
                  <a:ext uri="{FF2B5EF4-FFF2-40B4-BE49-F238E27FC236}">
                    <a16:creationId xmlns:a16="http://schemas.microsoft.com/office/drawing/2014/main" id="{431E5DA4-C746-D94B-B147-413919091048}"/>
                  </a:ext>
                </a:extLst>
              </p:cNvPr>
              <p:cNvSpPr/>
              <p:nvPr/>
            </p:nvSpPr>
            <p:spPr>
              <a:xfrm>
                <a:off x="0" y="0"/>
                <a:ext cx="57615413" cy="31248294"/>
              </a:xfrm>
              <a:custGeom>
                <a:avLst/>
                <a:gdLst/>
                <a:ahLst/>
                <a:cxnLst/>
                <a:rect l="l" t="t" r="r" b="b"/>
                <a:pathLst>
                  <a:path w="57615410" h="31248294">
                    <a:moveTo>
                      <a:pt x="57470632" y="31103512"/>
                    </a:moveTo>
                    <a:lnTo>
                      <a:pt x="57615410" y="31103512"/>
                    </a:lnTo>
                    <a:lnTo>
                      <a:pt x="57615410" y="31248294"/>
                    </a:lnTo>
                    <a:lnTo>
                      <a:pt x="57470632" y="31248294"/>
                    </a:lnTo>
                    <a:lnTo>
                      <a:pt x="57470632" y="31103512"/>
                    </a:lnTo>
                    <a:close/>
                    <a:moveTo>
                      <a:pt x="0" y="144780"/>
                    </a:moveTo>
                    <a:lnTo>
                      <a:pt x="144780" y="144780"/>
                    </a:lnTo>
                    <a:lnTo>
                      <a:pt x="144780" y="31103512"/>
                    </a:lnTo>
                    <a:lnTo>
                      <a:pt x="0" y="31103512"/>
                    </a:lnTo>
                    <a:lnTo>
                      <a:pt x="0" y="144780"/>
                    </a:lnTo>
                    <a:close/>
                    <a:moveTo>
                      <a:pt x="0" y="31103512"/>
                    </a:moveTo>
                    <a:lnTo>
                      <a:pt x="144780" y="31103512"/>
                    </a:lnTo>
                    <a:lnTo>
                      <a:pt x="144780" y="31248294"/>
                    </a:lnTo>
                    <a:lnTo>
                      <a:pt x="0" y="31248294"/>
                    </a:lnTo>
                    <a:lnTo>
                      <a:pt x="0" y="31103512"/>
                    </a:lnTo>
                    <a:close/>
                    <a:moveTo>
                      <a:pt x="57470632" y="144780"/>
                    </a:moveTo>
                    <a:lnTo>
                      <a:pt x="57615410" y="144780"/>
                    </a:lnTo>
                    <a:lnTo>
                      <a:pt x="57615410" y="31103512"/>
                    </a:lnTo>
                    <a:lnTo>
                      <a:pt x="57470632" y="31103512"/>
                    </a:lnTo>
                    <a:lnTo>
                      <a:pt x="57470632" y="144780"/>
                    </a:lnTo>
                    <a:close/>
                    <a:moveTo>
                      <a:pt x="144780" y="31103512"/>
                    </a:moveTo>
                    <a:lnTo>
                      <a:pt x="57470632" y="31103512"/>
                    </a:lnTo>
                    <a:lnTo>
                      <a:pt x="57470632" y="31248294"/>
                    </a:lnTo>
                    <a:lnTo>
                      <a:pt x="144780" y="31248294"/>
                    </a:lnTo>
                    <a:lnTo>
                      <a:pt x="144780" y="31103512"/>
                    </a:lnTo>
                    <a:close/>
                    <a:moveTo>
                      <a:pt x="57470632" y="0"/>
                    </a:moveTo>
                    <a:lnTo>
                      <a:pt x="57615410" y="0"/>
                    </a:lnTo>
                    <a:lnTo>
                      <a:pt x="57615410" y="144780"/>
                    </a:lnTo>
                    <a:lnTo>
                      <a:pt x="57470632" y="144780"/>
                    </a:lnTo>
                    <a:lnTo>
                      <a:pt x="57470632" y="0"/>
                    </a:lnTo>
                    <a:close/>
                    <a:moveTo>
                      <a:pt x="0" y="0"/>
                    </a:moveTo>
                    <a:lnTo>
                      <a:pt x="144780" y="0"/>
                    </a:lnTo>
                    <a:lnTo>
                      <a:pt x="144780" y="144780"/>
                    </a:lnTo>
                    <a:lnTo>
                      <a:pt x="0" y="144780"/>
                    </a:lnTo>
                    <a:lnTo>
                      <a:pt x="0" y="0"/>
                    </a:lnTo>
                    <a:close/>
                    <a:moveTo>
                      <a:pt x="144780" y="0"/>
                    </a:moveTo>
                    <a:lnTo>
                      <a:pt x="57470632" y="0"/>
                    </a:lnTo>
                    <a:lnTo>
                      <a:pt x="57470632" y="144780"/>
                    </a:lnTo>
                    <a:lnTo>
                      <a:pt x="144780" y="144780"/>
                    </a:lnTo>
                    <a:lnTo>
                      <a:pt x="144780" y="0"/>
                    </a:lnTo>
                    <a:close/>
                  </a:path>
                </a:pathLst>
              </a:custGeom>
              <a:grpFill/>
              <a:ln>
                <a:solidFill>
                  <a:schemeClr val="tx1"/>
                </a:solidFill>
              </a:ln>
            </p:spPr>
          </p:sp>
        </p:grpSp>
        <p:sp>
          <p:nvSpPr>
            <p:cNvPr id="13" name="TextBox 6">
              <a:extLst>
                <a:ext uri="{FF2B5EF4-FFF2-40B4-BE49-F238E27FC236}">
                  <a16:creationId xmlns:a16="http://schemas.microsoft.com/office/drawing/2014/main" id="{BFFCF282-C0EF-5B4F-83BE-DBE66184F4F4}"/>
                </a:ext>
              </a:extLst>
            </p:cNvPr>
            <p:cNvSpPr txBox="1"/>
            <p:nvPr/>
          </p:nvSpPr>
          <p:spPr>
            <a:xfrm>
              <a:off x="1726791" y="5937194"/>
              <a:ext cx="9278649" cy="1894535"/>
            </a:xfrm>
            <a:prstGeom prst="rect">
              <a:avLst/>
            </a:prstGeom>
          </p:spPr>
          <p:txBody>
            <a:bodyPr wrap="square" lIns="0" tIns="0" rIns="0" bIns="0" rtlCol="0" anchor="t">
              <a:spAutoFit/>
            </a:bodyPr>
            <a:lstStyle/>
            <a:p>
              <a:pPr algn="ctr"/>
              <a:r>
                <a:rPr lang="vi-VN" sz="6000" b="1" i="0" dirty="0">
                  <a:solidFill>
                    <a:srgbClr val="C00000"/>
                  </a:solidFill>
                  <a:effectLst/>
                  <a:latin typeface="Cambria" panose="02040503050406030204" pitchFamily="18" charset="0"/>
                </a:rPr>
                <a:t>Hãy chia sẻ những việc em đã và sẽ làm để thể hiện sự tôn trọng tài sản của người khác</a:t>
              </a:r>
              <a:endParaRPr lang="en-US" sz="6000" b="1" dirty="0">
                <a:solidFill>
                  <a:srgbClr val="C00000"/>
                </a:solidFill>
                <a:latin typeface="Cambria" panose="02040503050406030204" pitchFamily="18" charset="0"/>
              </a:endParaRPr>
            </a:p>
          </p:txBody>
        </p:sp>
      </p:grpSp>
      <p:pic>
        <p:nvPicPr>
          <p:cNvPr id="15" name="Picture 14">
            <a:extLst>
              <a:ext uri="{FF2B5EF4-FFF2-40B4-BE49-F238E27FC236}">
                <a16:creationId xmlns:a16="http://schemas.microsoft.com/office/drawing/2014/main" id="{7A976798-600B-6C47-95E1-F944B59B0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636" y="279918"/>
            <a:ext cx="4781306" cy="6291363"/>
          </a:xfrm>
          <a:prstGeom prst="rect">
            <a:avLst/>
          </a:prstGeom>
        </p:spPr>
      </p:pic>
      <p:pic>
        <p:nvPicPr>
          <p:cNvPr id="18" name="Picture 17">
            <a:extLst>
              <a:ext uri="{FF2B5EF4-FFF2-40B4-BE49-F238E27FC236}">
                <a16:creationId xmlns:a16="http://schemas.microsoft.com/office/drawing/2014/main" id="{413CAD3A-40FB-7748-B784-1555C673C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2199" y="3384482"/>
            <a:ext cx="2150260" cy="3473518"/>
          </a:xfrm>
          <a:prstGeom prst="rect">
            <a:avLst/>
          </a:prstGeom>
        </p:spPr>
      </p:pic>
    </p:spTree>
    <p:extLst>
      <p:ext uri="{BB962C8B-B14F-4D97-AF65-F5344CB8AC3E}">
        <p14:creationId xmlns:p14="http://schemas.microsoft.com/office/powerpoint/2010/main" val="2279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3"/>
          <p:cNvPicPr>
            <a:picLocks noChangeAspect="1"/>
          </p:cNvPicPr>
          <p:nvPr/>
        </p:nvPicPr>
        <p:blipFill>
          <a:blip r:embed="rId3"/>
          <a:stretch>
            <a:fillRect/>
          </a:stretch>
        </p:blipFill>
        <p:spPr>
          <a:xfrm>
            <a:off x="635" y="0"/>
            <a:ext cx="12192000" cy="950595"/>
          </a:xfrm>
          <a:prstGeom prst="rect">
            <a:avLst/>
          </a:prstGeom>
        </p:spPr>
      </p:pic>
      <p:pic>
        <p:nvPicPr>
          <p:cNvPr id="20" name="图片 19" descr="组 18"/>
          <p:cNvPicPr>
            <a:picLocks noChangeAspect="1"/>
          </p:cNvPicPr>
          <p:nvPr/>
        </p:nvPicPr>
        <p:blipFill>
          <a:blip r:embed="rId4"/>
          <a:stretch>
            <a:fillRect/>
          </a:stretch>
        </p:blipFill>
        <p:spPr>
          <a:xfrm>
            <a:off x="0" y="0"/>
            <a:ext cx="12192000" cy="6858000"/>
          </a:xfrm>
          <a:prstGeom prst="rect">
            <a:avLst/>
          </a:prstGeom>
        </p:spPr>
      </p:pic>
      <p:pic>
        <p:nvPicPr>
          <p:cNvPr id="4" name="图片 3" descr="E:\PPT\PPT\千\9月4号黄色绿色卡通风安全主题班会PPT模板\组 16.png组 16"/>
          <p:cNvPicPr>
            <a:picLocks noChangeAspect="1"/>
          </p:cNvPicPr>
          <p:nvPr/>
        </p:nvPicPr>
        <p:blipFill>
          <a:blip r:embed="rId5"/>
          <a:srcRect/>
          <a:stretch>
            <a:fillRect/>
          </a:stretch>
        </p:blipFill>
        <p:spPr>
          <a:xfrm>
            <a:off x="2112963" y="12700"/>
            <a:ext cx="7966075" cy="6832600"/>
          </a:xfrm>
          <a:prstGeom prst="rect">
            <a:avLst/>
          </a:prstGeom>
        </p:spPr>
      </p:pic>
      <p:pic>
        <p:nvPicPr>
          <p:cNvPr id="15" name="图片 14" descr="千库网_教室教师上课学生听讲开学_元素编号13321417"/>
          <p:cNvPicPr>
            <a:picLocks noChangeAspect="1"/>
          </p:cNvPicPr>
          <p:nvPr/>
        </p:nvPicPr>
        <p:blipFill>
          <a:blip r:embed="rId6"/>
          <a:stretch>
            <a:fillRect/>
          </a:stretch>
        </p:blipFill>
        <p:spPr>
          <a:xfrm>
            <a:off x="8522335" y="3717290"/>
            <a:ext cx="3406775" cy="3406775"/>
          </a:xfrm>
          <a:prstGeom prst="rect">
            <a:avLst/>
          </a:prstGeom>
        </p:spPr>
      </p:pic>
      <p:pic>
        <p:nvPicPr>
          <p:cNvPr id="19" name="图片 18" descr="组 15"/>
          <p:cNvPicPr>
            <a:picLocks noChangeAspect="1"/>
          </p:cNvPicPr>
          <p:nvPr/>
        </p:nvPicPr>
        <p:blipFill>
          <a:blip r:embed="rId7"/>
          <a:stretch>
            <a:fillRect/>
          </a:stretch>
        </p:blipFill>
        <p:spPr>
          <a:xfrm>
            <a:off x="8016875" y="231775"/>
            <a:ext cx="1840865" cy="2028190"/>
          </a:xfrm>
          <a:prstGeom prst="rect">
            <a:avLst/>
          </a:prstGeom>
        </p:spPr>
      </p:pic>
      <p:grpSp>
        <p:nvGrpSpPr>
          <p:cNvPr id="24" name="组合 23"/>
          <p:cNvGrpSpPr/>
          <p:nvPr/>
        </p:nvGrpSpPr>
        <p:grpSpPr>
          <a:xfrm>
            <a:off x="2031056" y="577224"/>
            <a:ext cx="1081405" cy="777875"/>
            <a:chOff x="3785" y="1435"/>
            <a:chExt cx="1703" cy="1225"/>
          </a:xfrm>
          <a:solidFill>
            <a:srgbClr val="FFC002"/>
          </a:solidFill>
        </p:grpSpPr>
        <p:sp>
          <p:nvSpPr>
            <p:cNvPr id="25" name="五角星 24"/>
            <p:cNvSpPr/>
            <p:nvPr/>
          </p:nvSpPr>
          <p:spPr>
            <a:xfrm>
              <a:off x="3936" y="1435"/>
              <a:ext cx="576" cy="542"/>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五角星 25"/>
            <p:cNvSpPr/>
            <p:nvPr/>
          </p:nvSpPr>
          <p:spPr>
            <a:xfrm>
              <a:off x="4692" y="1770"/>
              <a:ext cx="796" cy="750"/>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五角星 26"/>
            <p:cNvSpPr/>
            <p:nvPr/>
          </p:nvSpPr>
          <p:spPr>
            <a:xfrm>
              <a:off x="3785" y="2242"/>
              <a:ext cx="445" cy="419"/>
            </a:xfrm>
            <a:prstGeom prst="star5">
              <a:avLst>
                <a:gd name="adj" fmla="val 27704"/>
                <a:gd name="hf" fmla="val 105146"/>
                <a:gd name="vf" fmla="val 110557"/>
              </a:avLst>
            </a:prstGeom>
            <a:grp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5" name="图片 4" descr="千库网_开学季卡通黄色校车矢量图_元素编号9986766"/>
          <p:cNvPicPr>
            <a:picLocks noChangeAspect="1"/>
          </p:cNvPicPr>
          <p:nvPr/>
        </p:nvPicPr>
        <p:blipFill>
          <a:blip r:embed="rId8"/>
          <a:stretch>
            <a:fillRect/>
          </a:stretch>
        </p:blipFill>
        <p:spPr>
          <a:xfrm>
            <a:off x="262890" y="4965592"/>
            <a:ext cx="2716223" cy="1750585"/>
          </a:xfrm>
          <a:prstGeom prst="rect">
            <a:avLst/>
          </a:prstGeom>
        </p:spPr>
      </p:pic>
      <p:pic>
        <p:nvPicPr>
          <p:cNvPr id="6" name="Picture 5">
            <a:extLst>
              <a:ext uri="{FF2B5EF4-FFF2-40B4-BE49-F238E27FC236}">
                <a16:creationId xmlns:a16="http://schemas.microsoft.com/office/drawing/2014/main" id="{D55BB020-3AC0-40EB-A7FA-8AA4CE1157D8}"/>
              </a:ext>
            </a:extLst>
          </p:cNvPr>
          <p:cNvPicPr>
            <a:picLocks noChangeAspect="1"/>
          </p:cNvPicPr>
          <p:nvPr/>
        </p:nvPicPr>
        <p:blipFill>
          <a:blip r:embed="rId9"/>
          <a:stretch>
            <a:fillRect/>
          </a:stretch>
        </p:blipFill>
        <p:spPr>
          <a:xfrm>
            <a:off x="2788611" y="1413442"/>
            <a:ext cx="6436315" cy="3709927"/>
          </a:xfrm>
          <a:prstGeom prst="rect">
            <a:avLst/>
          </a:prstGeom>
        </p:spPr>
      </p:pic>
    </p:spTree>
    <p:custDataLst>
      <p:tags r:id="rId1"/>
    </p:custDataLst>
    <p:extLst>
      <p:ext uri="{BB962C8B-B14F-4D97-AF65-F5344CB8AC3E}">
        <p14:creationId xmlns:p14="http://schemas.microsoft.com/office/powerpoint/2010/main" val="1829673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dissolv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36632" y="165604"/>
            <a:ext cx="11697970" cy="1169670"/>
            <a:chOff x="698" y="807"/>
            <a:chExt cx="18422" cy="1842"/>
          </a:xfrm>
        </p:grpSpPr>
        <p:sp>
          <p:nvSpPr>
            <p:cNvPr id="11" name="圆角矩形 10"/>
            <p:cNvSpPr/>
            <p:nvPr/>
          </p:nvSpPr>
          <p:spPr>
            <a:xfrm>
              <a:off x="1027" y="807"/>
              <a:ext cx="17114" cy="881"/>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n w="12700">
                  <a:noFill/>
                </a:ln>
                <a:solidFill>
                  <a:schemeClr val="tx1"/>
                </a:solidFill>
                <a:latin typeface="思源黑体 CN Bold" panose="020B0800000000000000" charset="-122"/>
                <a:ea typeface="思源黑体 CN Bold" panose="020B0800000000000000" charset="-122"/>
              </a:endParaRPr>
            </a:p>
          </p:txBody>
        </p:sp>
        <p:grpSp>
          <p:nvGrpSpPr>
            <p:cNvPr id="6" name="组合 5"/>
            <p:cNvGrpSpPr/>
            <p:nvPr/>
          </p:nvGrpSpPr>
          <p:grpSpPr>
            <a:xfrm>
              <a:off x="698" y="807"/>
              <a:ext cx="18422" cy="1842"/>
              <a:chOff x="1226" y="807"/>
              <a:chExt cx="18422" cy="1842"/>
            </a:xfrm>
          </p:grpSpPr>
          <p:pic>
            <p:nvPicPr>
              <p:cNvPr id="2" name="图片 1" descr="E:\PPT\PPT\千\9月4号黄色绿色卡通风安全主题班会PPT模板\组 16.png组 16"/>
              <p:cNvPicPr>
                <a:picLocks noChangeAspect="1"/>
              </p:cNvPicPr>
              <p:nvPr/>
            </p:nvPicPr>
            <p:blipFill>
              <a:blip r:embed="rId3"/>
              <a:srcRect/>
              <a:stretch>
                <a:fillRect/>
              </a:stretch>
            </p:blipFill>
            <p:spPr>
              <a:xfrm flipH="1">
                <a:off x="1226" y="807"/>
                <a:ext cx="1518" cy="1303"/>
              </a:xfrm>
              <a:prstGeom prst="rect">
                <a:avLst/>
              </a:prstGeom>
            </p:spPr>
          </p:pic>
          <p:sp>
            <p:nvSpPr>
              <p:cNvPr id="3" name="文本框 2"/>
              <p:cNvSpPr txBox="1"/>
              <p:nvPr/>
            </p:nvSpPr>
            <p:spPr>
              <a:xfrm>
                <a:off x="1637" y="807"/>
                <a:ext cx="18011" cy="1842"/>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l"/>
                <a:r>
                  <a:rPr lang="vi-VN" altLang="zh-CN" sz="3000" b="1"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1.</a:t>
                </a:r>
                <a:r>
                  <a:rPr lang="en-US" altLang="zh-CN" sz="3000"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  </a:t>
                </a:r>
                <a:r>
                  <a:rPr lang="vi-VN" altLang="zh-CN" sz="3000" dirty="0">
                    <a:ln w="12700">
                      <a:noFill/>
                    </a:ln>
                    <a:solidFill>
                      <a:schemeClr val="tx1"/>
                    </a:solidFill>
                    <a:effectLst/>
                    <a:latin typeface="Cambria" panose="02040503050406030204" pitchFamily="18" charset="0"/>
                    <a:ea typeface="Cambria" panose="02040503050406030204" pitchFamily="18" charset="0"/>
                    <a:cs typeface="思源黑体 CN Bold" panose="020B0800000000000000" charset="-122"/>
                  </a:rPr>
                  <a:t> </a:t>
                </a:r>
                <a:r>
                  <a:rPr lang="en-SG" sz="3000" b="1" i="0" dirty="0" err="1">
                    <a:effectLst/>
                    <a:latin typeface="Cambria" panose="02040503050406030204" pitchFamily="18" charset="0"/>
                    <a:ea typeface="Cambria" panose="02040503050406030204" pitchFamily="18" charset="0"/>
                  </a:rPr>
                  <a:t>Em</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đồng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tình</a:t>
                </a:r>
                <a:r>
                  <a:rPr lang="en-SG" sz="3000" b="1" i="0" dirty="0">
                    <a:effectLst/>
                    <a:latin typeface="Cambria" panose="02040503050406030204" pitchFamily="18" charset="0"/>
                    <a:ea typeface="Cambria" panose="02040503050406030204" pitchFamily="18" charset="0"/>
                  </a:rPr>
                  <a:t> hay </a:t>
                </a:r>
                <a:r>
                  <a:rPr lang="en-SG" sz="3000" b="1" i="0" dirty="0" err="1">
                    <a:effectLst/>
                    <a:latin typeface="Cambria" panose="02040503050406030204" pitchFamily="18" charset="0"/>
                    <a:ea typeface="Cambria" panose="02040503050406030204" pitchFamily="18" charset="0"/>
                  </a:rPr>
                  <a:t>không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đồng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tình</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với</a:t>
                </a:r>
                <a:r>
                  <a:rPr lang="en-SG" sz="3000" b="1" i="0" dirty="0">
                    <a:effectLst/>
                    <a:latin typeface="Cambria" panose="02040503050406030204" pitchFamily="18" charset="0"/>
                    <a:ea typeface="Cambria" panose="02040503050406030204" pitchFamily="18" charset="0"/>
                  </a:rPr>
                  <a:t> ý </a:t>
                </a:r>
                <a:r>
                  <a:rPr lang="en-SG" sz="3000" b="1" i="0" dirty="0" err="1">
                    <a:effectLst/>
                    <a:latin typeface="Cambria" panose="02040503050406030204" pitchFamily="18" charset="0"/>
                    <a:ea typeface="Cambria" panose="02040503050406030204" pitchFamily="18" charset="0"/>
                  </a:rPr>
                  <a:t>kiến</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nào</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sau</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đây</a:t>
                </a:r>
                <a:r>
                  <a:rPr lang="en-SG" sz="3000" b="1" i="0" dirty="0">
                    <a:effectLst/>
                    <a:latin typeface="Cambria" panose="02040503050406030204" pitchFamily="18" charset="0"/>
                    <a:ea typeface="Cambria" panose="02040503050406030204" pitchFamily="18" charset="0"/>
                  </a:rPr>
                  <a:t>? </a:t>
                </a:r>
              </a:p>
              <a:p>
                <a:br>
                  <a:rPr lang="en-SG" sz="2000" b="1" dirty="0"/>
                </a:br>
                <a:endParaRPr lang="zh-CN" altLang="en-US" sz="2000" b="1" dirty="0">
                  <a:ln w="12700">
                    <a:noFill/>
                  </a:ln>
                  <a:solidFill>
                    <a:schemeClr val="tx1"/>
                  </a:solidFill>
                  <a:effectLst/>
                  <a:latin typeface="思源黑体 CN Bold" panose="020B0800000000000000" charset="-122"/>
                  <a:ea typeface="思源黑体 CN Bold" panose="020B0800000000000000" charset="-122"/>
                  <a:cs typeface="思源黑体 CN Bold" panose="020B0800000000000000" charset="-122"/>
                </a:endParaRPr>
              </a:p>
            </p:txBody>
          </p:sp>
        </p:grpSp>
      </p:grpSp>
      <p:sp>
        <p:nvSpPr>
          <p:cNvPr id="31" name="Rounded Rectangular Callout 15">
            <a:extLst>
              <a:ext uri="{FF2B5EF4-FFF2-40B4-BE49-F238E27FC236}">
                <a16:creationId xmlns:a16="http://schemas.microsoft.com/office/drawing/2014/main" id="{FBC34898-EFE9-4042-9C67-0CE4B3767468}"/>
              </a:ext>
            </a:extLst>
          </p:cNvPr>
          <p:cNvSpPr/>
          <p:nvPr/>
        </p:nvSpPr>
        <p:spPr>
          <a:xfrm>
            <a:off x="336632" y="993009"/>
            <a:ext cx="4652212" cy="1764631"/>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500" b="1" dirty="0">
                <a:solidFill>
                  <a:schemeClr val="tx1"/>
                </a:solidFill>
                <a:latin typeface="Cambria" panose="02040503050406030204" pitchFamily="18" charset="0"/>
                <a:ea typeface="Cambria" panose="02040503050406030204" pitchFamily="18" charset="0"/>
              </a:rPr>
              <a:t>a. </a:t>
            </a:r>
            <a:r>
              <a:rPr lang="en-SG" sz="3500" b="1" dirty="0" err="1">
                <a:solidFill>
                  <a:schemeClr val="tx1"/>
                </a:solidFill>
                <a:latin typeface="Cambria" panose="02040503050406030204" pitchFamily="18" charset="0"/>
                <a:ea typeface="Cambria" panose="02040503050406030204" pitchFamily="18" charset="0"/>
              </a:rPr>
              <a:t>Chỉ</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sử</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dụng</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tài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sản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của</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người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khác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khi</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được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cho</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phép</a:t>
            </a:r>
            <a:r>
              <a:rPr lang="en-SG" sz="3500" b="1" dirty="0">
                <a:solidFill>
                  <a:schemeClr val="tx1"/>
                </a:solidFill>
                <a:latin typeface="Cambria" panose="02040503050406030204" pitchFamily="18" charset="0"/>
                <a:ea typeface="Cambria" panose="02040503050406030204" pitchFamily="18" charset="0"/>
              </a:rPr>
              <a:t>.</a:t>
            </a:r>
          </a:p>
        </p:txBody>
      </p:sp>
      <p:sp>
        <p:nvSpPr>
          <p:cNvPr id="32" name="Rounded Rectangular Callout 15">
            <a:extLst>
              <a:ext uri="{FF2B5EF4-FFF2-40B4-BE49-F238E27FC236}">
                <a16:creationId xmlns:a16="http://schemas.microsoft.com/office/drawing/2014/main" id="{16F5E8E1-4FF0-4B1E-99EB-88719D6F3374}"/>
              </a:ext>
            </a:extLst>
          </p:cNvPr>
          <p:cNvSpPr/>
          <p:nvPr/>
        </p:nvSpPr>
        <p:spPr>
          <a:xfrm>
            <a:off x="377465" y="3146292"/>
            <a:ext cx="4611379" cy="1764631"/>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500" b="1" dirty="0">
                <a:solidFill>
                  <a:schemeClr val="tx1"/>
                </a:solidFill>
                <a:latin typeface="Cambria" panose="02040503050406030204" pitchFamily="18" charset="0"/>
                <a:ea typeface="Cambria" panose="02040503050406030204" pitchFamily="18" charset="0"/>
              </a:rPr>
              <a:t>b. </a:t>
            </a:r>
            <a:r>
              <a:rPr lang="en-SG" sz="3500" b="1" dirty="0">
                <a:solidFill>
                  <a:schemeClr val="tx1"/>
                </a:solidFill>
                <a:latin typeface="Cambria" panose="02040503050406030204" pitchFamily="18" charset="0"/>
                <a:ea typeface="Cambria" panose="02040503050406030204" pitchFamily="18" charset="0"/>
              </a:rPr>
              <a:t>Khi </a:t>
            </a:r>
            <a:r>
              <a:rPr lang="en-SG" sz="3500" b="1" dirty="0" err="1">
                <a:solidFill>
                  <a:schemeClr val="tx1"/>
                </a:solidFill>
                <a:latin typeface="Cambria" panose="02040503050406030204" pitchFamily="18" charset="0"/>
                <a:ea typeface="Cambria" panose="02040503050406030204" pitchFamily="18" charset="0"/>
              </a:rPr>
              <a:t>đã</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được</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cho</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mượn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đồ</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thì</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có</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quyền</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sử</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dụng</a:t>
            </a:r>
            <a:r>
              <a:rPr lang="en-SG" sz="3500" b="1" dirty="0">
                <a:solidFill>
                  <a:schemeClr val="tx1"/>
                </a:solidFill>
                <a:latin typeface="Cambria" panose="02040503050406030204" pitchFamily="18" charset="0"/>
                <a:ea typeface="Cambria" panose="02040503050406030204" pitchFamily="18" charset="0"/>
              </a:rPr>
              <a:t> </a:t>
            </a:r>
            <a:r>
              <a:rPr lang="en-SG" sz="3500" b="1" dirty="0" err="1">
                <a:solidFill>
                  <a:schemeClr val="tx1"/>
                </a:solidFill>
                <a:latin typeface="Cambria" panose="02040503050406030204" pitchFamily="18" charset="0"/>
                <a:ea typeface="Cambria" panose="02040503050406030204" pitchFamily="18" charset="0"/>
              </a:rPr>
              <a:t>tuỳ</a:t>
            </a:r>
            <a:r>
              <a:rPr lang="en-SG" sz="3500" b="1" dirty="0">
                <a:solidFill>
                  <a:schemeClr val="tx1"/>
                </a:solidFill>
                <a:latin typeface="Cambria" panose="02040503050406030204" pitchFamily="18" charset="0"/>
                <a:ea typeface="Cambria" panose="02040503050406030204" pitchFamily="18" charset="0"/>
              </a:rPr>
              <a:t> ý.</a:t>
            </a:r>
          </a:p>
        </p:txBody>
      </p:sp>
      <p:sp>
        <p:nvSpPr>
          <p:cNvPr id="33" name="Rounded Rectangular Callout 15">
            <a:extLst>
              <a:ext uri="{FF2B5EF4-FFF2-40B4-BE49-F238E27FC236}">
                <a16:creationId xmlns:a16="http://schemas.microsoft.com/office/drawing/2014/main" id="{333655D5-3D90-4DE7-B773-0D05462C2C22}"/>
              </a:ext>
            </a:extLst>
          </p:cNvPr>
          <p:cNvSpPr/>
          <p:nvPr/>
        </p:nvSpPr>
        <p:spPr>
          <a:xfrm>
            <a:off x="5979242" y="1020297"/>
            <a:ext cx="4388976" cy="2158344"/>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600" b="1" dirty="0">
                <a:solidFill>
                  <a:schemeClr val="tx1"/>
                </a:solidFill>
                <a:latin typeface="Cambria" panose="02040503050406030204" pitchFamily="18" charset="0"/>
                <a:ea typeface="Cambria" panose="02040503050406030204" pitchFamily="18" charset="0"/>
              </a:rPr>
              <a:t>c. </a:t>
            </a:r>
            <a:r>
              <a:rPr lang="en-SG" sz="3600" b="1" dirty="0" err="1">
                <a:solidFill>
                  <a:schemeClr val="tx1"/>
                </a:solidFill>
                <a:latin typeface="Cambria" panose="02040503050406030204" pitchFamily="18" charset="0"/>
                <a:ea typeface="Cambria" panose="02040503050406030204" pitchFamily="18" charset="0"/>
              </a:rPr>
              <a:t>Có</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thể</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sử</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dụng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đồ</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dùng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của</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người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khác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trước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hỏi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a:t>
            </a:r>
            <a:r>
              <a:rPr lang="en-SG" sz="3600" b="1" dirty="0">
                <a:solidFill>
                  <a:schemeClr val="tx1"/>
                </a:solidFill>
                <a:latin typeface="Cambria" panose="02040503050406030204" pitchFamily="18" charset="0"/>
                <a:ea typeface="Cambria" panose="02040503050406030204" pitchFamily="18" charset="0"/>
              </a:rPr>
              <a:t> </a:t>
            </a:r>
            <a:r>
              <a:rPr lang="vi-VN" sz="3600" b="1" dirty="0">
                <a:solidFill>
                  <a:schemeClr val="tx1"/>
                </a:solidFill>
                <a:latin typeface="Cambria" panose="02040503050406030204" pitchFamily="18" charset="0"/>
                <a:ea typeface="Cambria" panose="02040503050406030204" pitchFamily="18" charset="0"/>
              </a:rPr>
              <a:t>mượ</a:t>
            </a:r>
            <a:r>
              <a:rPr lang="en-SG" sz="3600" b="1" dirty="0">
                <a:solidFill>
                  <a:schemeClr val="tx1"/>
                </a:solidFill>
                <a:latin typeface="Cambria" panose="02040503050406030204" pitchFamily="18" charset="0"/>
                <a:ea typeface="Cambria" panose="02040503050406030204" pitchFamily="18" charset="0"/>
              </a:rPr>
              <a:t>n </a:t>
            </a:r>
            <a:r>
              <a:rPr lang="vi-VN" sz="3600" b="1" dirty="0">
                <a:solidFill>
                  <a:schemeClr val="tx1"/>
                </a:solidFill>
                <a:latin typeface="Cambria" panose="02040503050406030204" pitchFamily="18" charset="0"/>
                <a:ea typeface="Cambria" panose="02040503050406030204" pitchFamily="18" charset="0"/>
              </a:rPr>
              <a:t>sau.</a:t>
            </a:r>
            <a:endParaRPr lang="en-SG" sz="3600" b="1" dirty="0">
              <a:solidFill>
                <a:schemeClr val="tx1"/>
              </a:solidFill>
              <a:latin typeface="Cambria" panose="02040503050406030204" pitchFamily="18" charset="0"/>
              <a:ea typeface="Cambria" panose="02040503050406030204" pitchFamily="18" charset="0"/>
            </a:endParaRPr>
          </a:p>
        </p:txBody>
      </p:sp>
      <p:sp>
        <p:nvSpPr>
          <p:cNvPr id="36" name="Rounded Rectangular Callout 15">
            <a:extLst>
              <a:ext uri="{FF2B5EF4-FFF2-40B4-BE49-F238E27FC236}">
                <a16:creationId xmlns:a16="http://schemas.microsoft.com/office/drawing/2014/main" id="{529D930F-BD99-4046-9E70-BD6D6F31A27F}"/>
              </a:ext>
            </a:extLst>
          </p:cNvPr>
          <p:cNvSpPr/>
          <p:nvPr/>
        </p:nvSpPr>
        <p:spPr>
          <a:xfrm>
            <a:off x="6316109" y="3473899"/>
            <a:ext cx="4014952" cy="2158344"/>
          </a:xfrm>
          <a:prstGeom prst="wedgeRoundRectCallout">
            <a:avLst>
              <a:gd name="adj1" fmla="val 57098"/>
              <a:gd name="adj2" fmla="val 9175"/>
              <a:gd name="adj3" fmla="val 16667"/>
            </a:avLst>
          </a:prstGeom>
          <a:solidFill>
            <a:schemeClr val="accent3">
              <a:lumMod val="40000"/>
              <a:lumOff val="60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3600" b="1" dirty="0">
                <a:solidFill>
                  <a:schemeClr val="tx1"/>
                </a:solidFill>
                <a:latin typeface="Cambria" panose="02040503050406030204" pitchFamily="18" charset="0"/>
                <a:ea typeface="Cambria" panose="02040503050406030204" pitchFamily="18" charset="0"/>
              </a:rPr>
              <a:t>d. </a:t>
            </a:r>
            <a:r>
              <a:rPr lang="en-SG" sz="3600" b="1" dirty="0">
                <a:solidFill>
                  <a:schemeClr val="tx1"/>
                </a:solidFill>
                <a:latin typeface="Cambria" panose="02040503050406030204" pitchFamily="18" charset="0"/>
                <a:ea typeface="Cambria" panose="02040503050406030204" pitchFamily="18" charset="0"/>
              </a:rPr>
              <a:t>Khi </a:t>
            </a:r>
            <a:r>
              <a:rPr lang="en-SG" sz="3600" b="1" dirty="0" err="1">
                <a:solidFill>
                  <a:schemeClr val="tx1"/>
                </a:solidFill>
                <a:latin typeface="Cambria" panose="02040503050406030204" pitchFamily="18" charset="0"/>
                <a:ea typeface="Cambria" panose="02040503050406030204" pitchFamily="18" charset="0"/>
              </a:rPr>
              <a:t>sử</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dụng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tài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sản</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của</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người</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khác</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tránh</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làm</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hỏng</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làm</a:t>
            </a:r>
            <a:r>
              <a:rPr lang="en-SG" sz="3600" b="1" dirty="0">
                <a:solidFill>
                  <a:schemeClr val="tx1"/>
                </a:solidFill>
                <a:latin typeface="Cambria" panose="02040503050406030204" pitchFamily="18" charset="0"/>
                <a:ea typeface="Cambria" panose="02040503050406030204" pitchFamily="18" charset="0"/>
              </a:rPr>
              <a:t> </a:t>
            </a:r>
            <a:r>
              <a:rPr lang="en-SG" sz="3600" b="1" dirty="0" err="1">
                <a:solidFill>
                  <a:schemeClr val="tx1"/>
                </a:solidFill>
                <a:latin typeface="Cambria" panose="02040503050406030204" pitchFamily="18" charset="0"/>
                <a:ea typeface="Cambria" panose="02040503050406030204" pitchFamily="18" charset="0"/>
              </a:rPr>
              <a:t>mất</a:t>
            </a:r>
            <a:r>
              <a:rPr lang="en-SG" sz="3600" b="1" dirty="0">
                <a:solidFill>
                  <a:schemeClr val="tx1"/>
                </a:solidFill>
                <a:latin typeface="Cambria" panose="02040503050406030204" pitchFamily="18" charset="0"/>
                <a:ea typeface="Cambria" panose="02040503050406030204" pitchFamily="18" charset="0"/>
              </a:rPr>
              <a:t>.</a:t>
            </a:r>
          </a:p>
        </p:txBody>
      </p:sp>
      <p:pic>
        <p:nvPicPr>
          <p:cNvPr id="12" name="图片 14" descr="千库网_教室教师上课学生听讲开学_元素编号13321417">
            <a:extLst>
              <a:ext uri="{FF2B5EF4-FFF2-40B4-BE49-F238E27FC236}">
                <a16:creationId xmlns:a16="http://schemas.microsoft.com/office/drawing/2014/main" id="{AEF8D61A-F7DF-46F3-8D3A-AAC3BBEB60BB}"/>
              </a:ext>
            </a:extLst>
          </p:cNvPr>
          <p:cNvPicPr>
            <a:picLocks noChangeAspect="1"/>
          </p:cNvPicPr>
          <p:nvPr/>
        </p:nvPicPr>
        <p:blipFill>
          <a:blip r:embed="rId4"/>
          <a:stretch>
            <a:fillRect/>
          </a:stretch>
        </p:blipFill>
        <p:spPr>
          <a:xfrm>
            <a:off x="3632214" y="4445853"/>
            <a:ext cx="2963295" cy="29632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E14EE-C9B0-47C6-BC27-F326549B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670" y="767696"/>
            <a:ext cx="9130660" cy="5639525"/>
          </a:xfrm>
          <a:prstGeom prst="rect">
            <a:avLst/>
          </a:prstGeom>
        </p:spPr>
      </p:pic>
    </p:spTree>
    <p:extLst>
      <p:ext uri="{BB962C8B-B14F-4D97-AF65-F5344CB8AC3E}">
        <p14:creationId xmlns:p14="http://schemas.microsoft.com/office/powerpoint/2010/main" val="366199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E8348D2F-56FF-4ADE-953C-A2A8B9C968B0}"/>
              </a:ext>
            </a:extLst>
          </p:cNvPr>
          <p:cNvPicPr>
            <a:picLocks noChangeAspect="1"/>
          </p:cNvPicPr>
          <p:nvPr/>
        </p:nvPicPr>
        <p:blipFill rotWithShape="1">
          <a:blip r:embed="rId2"/>
          <a:srcRect l="3125" t="9355" r="3020" b="4895"/>
          <a:stretch/>
        </p:blipFill>
        <p:spPr>
          <a:xfrm>
            <a:off x="822705" y="195968"/>
            <a:ext cx="10945716" cy="6978508"/>
          </a:xfrm>
          <a:prstGeom prst="rect">
            <a:avLst/>
          </a:prstGeom>
        </p:spPr>
      </p:pic>
      <p:pic>
        <p:nvPicPr>
          <p:cNvPr id="3" name="Picture 2">
            <a:extLst>
              <a:ext uri="{FF2B5EF4-FFF2-40B4-BE49-F238E27FC236}">
                <a16:creationId xmlns:a16="http://schemas.microsoft.com/office/drawing/2014/main" id="{BC2A31A9-A44E-49B1-9542-B4029EEF6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836" y="1473672"/>
            <a:ext cx="5717406" cy="5700804"/>
          </a:xfrm>
          <a:prstGeom prst="rect">
            <a:avLst/>
          </a:prstGeom>
        </p:spPr>
      </p:pic>
      <p:pic>
        <p:nvPicPr>
          <p:cNvPr id="4" name="图片 33">
            <a:extLst>
              <a:ext uri="{FF2B5EF4-FFF2-40B4-BE49-F238E27FC236}">
                <a16:creationId xmlns:a16="http://schemas.microsoft.com/office/drawing/2014/main" id="{3D995329-8898-4E5D-8209-F33B5E7865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967" t="14882" r="11490" b="60222"/>
          <a:stretch/>
        </p:blipFill>
        <p:spPr>
          <a:xfrm>
            <a:off x="8324685" y="992730"/>
            <a:ext cx="2592108" cy="2382747"/>
          </a:xfrm>
          <a:prstGeom prst="rect">
            <a:avLst/>
          </a:prstGeom>
        </p:spPr>
      </p:pic>
    </p:spTree>
    <p:extLst>
      <p:ext uri="{BB962C8B-B14F-4D97-AF65-F5344CB8AC3E}">
        <p14:creationId xmlns:p14="http://schemas.microsoft.com/office/powerpoint/2010/main" val="4291125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2">
            <a:extLst>
              <a:ext uri="{FF2B5EF4-FFF2-40B4-BE49-F238E27FC236}">
                <a16:creationId xmlns:a16="http://schemas.microsoft.com/office/drawing/2014/main" id="{2BB77020-2999-4310-BADE-5157EB27D490}"/>
              </a:ext>
            </a:extLst>
          </p:cNvPr>
          <p:cNvSpPr/>
          <p:nvPr/>
        </p:nvSpPr>
        <p:spPr>
          <a:xfrm>
            <a:off x="4204139" y="1692165"/>
            <a:ext cx="7157544" cy="3174124"/>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latin typeface="Cambria" panose="02040503050406030204" pitchFamily="18" charset="0"/>
                <a:ea typeface="Cambria" panose="02040503050406030204" pitchFamily="18" charset="0"/>
              </a:rPr>
              <a:t>Theo em vì sao phải</a:t>
            </a:r>
            <a:r>
              <a:rPr lang="en-US" sz="5000" b="1">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tôn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trọng</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tài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sản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của</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người</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khác</a:t>
            </a:r>
            <a:r>
              <a:rPr lang="en-US"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pic>
        <p:nvPicPr>
          <p:cNvPr id="7" name="图片 21" descr="E:\PPT\千库网\资料\素材\千库网_老师教室里讲课上课教育课堂_元素编号13326399.png千库网_老师教室里讲课上课教育课堂_元素编号13326399">
            <a:extLst>
              <a:ext uri="{FF2B5EF4-FFF2-40B4-BE49-F238E27FC236}">
                <a16:creationId xmlns:a16="http://schemas.microsoft.com/office/drawing/2014/main" id="{92EA1877-D25F-42C8-A33D-670459D4B692}"/>
              </a:ext>
            </a:extLst>
          </p:cNvPr>
          <p:cNvPicPr>
            <a:picLocks noChangeAspect="1"/>
          </p:cNvPicPr>
          <p:nvPr/>
        </p:nvPicPr>
        <p:blipFill>
          <a:blip r:embed="rId2"/>
          <a:srcRect/>
          <a:stretch>
            <a:fillRect/>
          </a:stretch>
        </p:blipFill>
        <p:spPr>
          <a:xfrm>
            <a:off x="322448" y="3204253"/>
            <a:ext cx="4406265" cy="4406265"/>
          </a:xfrm>
          <a:prstGeom prst="rect">
            <a:avLst/>
          </a:prstGeom>
        </p:spPr>
      </p:pic>
    </p:spTree>
    <p:extLst>
      <p:ext uri="{BB962C8B-B14F-4D97-AF65-F5344CB8AC3E}">
        <p14:creationId xmlns:p14="http://schemas.microsoft.com/office/powerpoint/2010/main" val="42216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FD0C-55BE-5FFB-3828-8D0C9A424199}"/>
            </a:ext>
          </a:extLst>
        </p:cNvPr>
        <p:cNvGrpSpPr/>
        <p:nvPr/>
      </p:nvGrpSpPr>
      <p:grpSpPr>
        <a:xfrm>
          <a:off x="0" y="0"/>
          <a:ext cx="0" cy="0"/>
          <a:chOff x="0" y="0"/>
          <a:chExt cx="0" cy="0"/>
        </a:xfrm>
      </p:grpSpPr>
      <p:sp>
        <p:nvSpPr>
          <p:cNvPr id="6" name="矩形: 圆角 2">
            <a:extLst>
              <a:ext uri="{FF2B5EF4-FFF2-40B4-BE49-F238E27FC236}">
                <a16:creationId xmlns:a16="http://schemas.microsoft.com/office/drawing/2014/main" id="{D1975A7E-9120-9154-0E5C-921CD0990B80}"/>
              </a:ext>
            </a:extLst>
          </p:cNvPr>
          <p:cNvSpPr/>
          <p:nvPr/>
        </p:nvSpPr>
        <p:spPr>
          <a:xfrm>
            <a:off x="3097764" y="839755"/>
            <a:ext cx="8360228" cy="4982547"/>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4000" b="1">
                <a:solidFill>
                  <a:schemeClr val="tx1"/>
                </a:solidFill>
                <a:latin typeface="Times New Roman" panose="02020603050405020304" pitchFamily="18" charset="0"/>
                <a:cs typeface="Times New Roman" panose="02020603050405020304" pitchFamily="18" charset="0"/>
              </a:rPr>
              <a:t>Chúng ta cần biết tôn trọng tài sản của người khác. Đây chính là một biểu hiện của phẩm chất thật thà, trung thực. Người biết tôn trọng tài sản của người khác sẽ được mọi người yêu quý.</a:t>
            </a:r>
            <a:endParaRPr lang="en-US" sz="4000" b="1">
              <a:solidFill>
                <a:schemeClr val="tx1"/>
              </a:solidFill>
              <a:latin typeface="Times New Roman" panose="02020603050405020304" pitchFamily="18" charset="0"/>
              <a:cs typeface="Times New Roman" panose="02020603050405020304" pitchFamily="18" charset="0"/>
            </a:endParaRPr>
          </a:p>
        </p:txBody>
      </p:sp>
      <p:pic>
        <p:nvPicPr>
          <p:cNvPr id="7" name="图片 21" descr="E:\PPT\千库网\资料\素材\千库网_老师教室里讲课上课教育课堂_元素编号13326399.png千库网_老师教室里讲课上课教育课堂_元素编号13326399">
            <a:extLst>
              <a:ext uri="{FF2B5EF4-FFF2-40B4-BE49-F238E27FC236}">
                <a16:creationId xmlns:a16="http://schemas.microsoft.com/office/drawing/2014/main" id="{9D3050C2-6145-25D2-46FE-5C5ECF48D1AD}"/>
              </a:ext>
            </a:extLst>
          </p:cNvPr>
          <p:cNvPicPr>
            <a:picLocks noChangeAspect="1"/>
          </p:cNvPicPr>
          <p:nvPr/>
        </p:nvPicPr>
        <p:blipFill>
          <a:blip r:embed="rId2"/>
          <a:srcRect/>
          <a:stretch>
            <a:fillRect/>
          </a:stretch>
        </p:blipFill>
        <p:spPr>
          <a:xfrm>
            <a:off x="322448" y="3204253"/>
            <a:ext cx="4406265" cy="4406265"/>
          </a:xfrm>
          <a:prstGeom prst="rect">
            <a:avLst/>
          </a:prstGeom>
        </p:spPr>
      </p:pic>
    </p:spTree>
    <p:extLst>
      <p:ext uri="{BB962C8B-B14F-4D97-AF65-F5344CB8AC3E}">
        <p14:creationId xmlns:p14="http://schemas.microsoft.com/office/powerpoint/2010/main" val="354100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049DC60C-ECF2-1A41-A408-9FE7D99A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186"/>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id="{3D91E0DA-F4D3-AA43-9ECF-214975A2C6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29B647E-0AF9-9A45-9EA3-DED1845EB248}"/>
              </a:ext>
            </a:extLst>
          </p:cNvPr>
          <p:cNvPicPr>
            <a:picLocks noChangeAspect="1"/>
          </p:cNvPicPr>
          <p:nvPr/>
        </p:nvPicPr>
        <p:blipFill rotWithShape="1">
          <a:blip r:embed="rId6">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id="{7DA3FF08-B93A-0E4A-9FEF-8F8DA61CE4A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803A604-71B4-4144-A410-ECBA25698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658" y="1428253"/>
            <a:ext cx="8304521" cy="2983394"/>
          </a:xfrm>
          <a:prstGeom prst="rect">
            <a:avLst/>
          </a:prstGeom>
        </p:spPr>
      </p:pic>
      <p:pic>
        <p:nvPicPr>
          <p:cNvPr id="29" name="Picture 28">
            <a:extLst>
              <a:ext uri="{FF2B5EF4-FFF2-40B4-BE49-F238E27FC236}">
                <a16:creationId xmlns:a16="http://schemas.microsoft.com/office/drawing/2014/main" id="{8ED8662A-2A7D-3D4D-9E03-56B45A41047B}"/>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7" name="Picture 6">
            <a:extLst>
              <a:ext uri="{FF2B5EF4-FFF2-40B4-BE49-F238E27FC236}">
                <a16:creationId xmlns:a16="http://schemas.microsoft.com/office/drawing/2014/main" id="{924AA2E8-E645-674A-8134-77BA7748A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spTree>
    <p:extLst>
      <p:ext uri="{BB962C8B-B14F-4D97-AF65-F5344CB8AC3E}">
        <p14:creationId xmlns:p14="http://schemas.microsoft.com/office/powerpoint/2010/main" val="354345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97CDA3-0B8D-468D-F967-ED33FE3CD706}"/>
              </a:ext>
            </a:extLst>
          </p:cNvPr>
          <p:cNvSpPr/>
          <p:nvPr/>
        </p:nvSpPr>
        <p:spPr>
          <a:xfrm>
            <a:off x="2960261" y="253318"/>
            <a:ext cx="5843459" cy="923330"/>
          </a:xfrm>
          <a:prstGeom prst="rect">
            <a:avLst/>
          </a:prstGeom>
          <a:noFill/>
        </p:spPr>
        <p:txBody>
          <a:bodyPr wrap="none" lIns="91440" tIns="45720" rIns="91440" bIns="45720">
            <a:spAutoFit/>
          </a:bodyPr>
          <a:lstStyle/>
          <a:p>
            <a:pPr algn="ctr"/>
            <a:r>
              <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Cambria" panose="02040503050406030204" pitchFamily="18" charset="0"/>
                <a:ea typeface="Cambria" panose="02040503050406030204" pitchFamily="18" charset="0"/>
              </a:rPr>
              <a:t>YÊU CẦU CẦN ĐẠT</a:t>
            </a:r>
            <a:endPar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6" name="Rectangle 5">
            <a:extLst>
              <a:ext uri="{FF2B5EF4-FFF2-40B4-BE49-F238E27FC236}">
                <a16:creationId xmlns:a16="http://schemas.microsoft.com/office/drawing/2014/main" id="{EA3CD9E0-821C-DD8A-FF32-91016BA660E5}"/>
              </a:ext>
            </a:extLst>
          </p:cNvPr>
          <p:cNvSpPr/>
          <p:nvPr/>
        </p:nvSpPr>
        <p:spPr>
          <a:xfrm>
            <a:off x="332361" y="1332290"/>
            <a:ext cx="11527278" cy="5143844"/>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thù</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lang="vi-VN" sz="3000" dirty="0">
                <a:latin typeface="Cambria" panose="02040503050406030204" pitchFamily="18" charset="0"/>
                <a:ea typeface="Cambria" panose="02040503050406030204" pitchFamily="18" charset="0"/>
              </a:rPr>
              <a:t>- Nêu được một số biểu hiện tôn trọng tài sản của người khác.</a:t>
            </a:r>
            <a:endParaRPr lang="en-US" sz="3000" dirty="0">
              <a:latin typeface="Cambria" panose="02040503050406030204" pitchFamily="18" charset="0"/>
              <a:ea typeface="Cambria" panose="02040503050406030204" pitchFamily="18" charset="0"/>
            </a:endParaRPr>
          </a:p>
          <a:p>
            <a:pPr algn="just">
              <a:lnSpc>
                <a:spcPct val="115000"/>
              </a:lnSpc>
            </a:pPr>
            <a:r>
              <a:rPr lang="vi-VN" sz="3000" dirty="0">
                <a:latin typeface="Cambria" panose="02040503050406030204" pitchFamily="18" charset="0"/>
                <a:ea typeface="Cambria" panose="02040503050406030204" pitchFamily="18" charset="0"/>
              </a:rPr>
              <a:t>- Vận dụng kiến thức đã học vào thực tiễn qua việc thể hiện được thái độ tôn trọng tài sản bằng lời nói, việc làm cụ thể phù hợp với lứa tuổi. Nhắc nhở bạn bè, người tôn trọng tài sản của người khác.</a:t>
            </a:r>
            <a:endParaRPr kumimoji="0" lang="en-US" sz="3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quyết</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Có ý thức giúp đỡ lẫn nhau trong hoạt động nhóm để hoàn thành nhiệm vụ, có thái độ tôn trọng tài sản của người khác.</a:t>
            </a:r>
            <a:endParaRPr lang="en-US" sz="30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21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84264" cy="1492532"/>
            <a:chOff x="1035432" y="1656174"/>
            <a:chExt cx="9984264" cy="1492532"/>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97630" y="1684814"/>
              <a:ext cx="992206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Em hãy cùng bạn kể tên các tài sản (đồ chơi, đồ dùng,…) của mình</a:t>
              </a:r>
              <a:endParaRPr lang="en-US" sz="4000" dirty="0">
                <a:solidFill>
                  <a:schemeClr val="tx1"/>
                </a:solidFill>
                <a:latin typeface="Cambria" panose="02040503050406030204" pitchFamily="18" charset="0"/>
              </a:endParaRP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598541" y="3409113"/>
            <a:ext cx="9725167" cy="1522786"/>
            <a:chOff x="1035432" y="1656174"/>
            <a:chExt cx="9725167" cy="1522786"/>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1525182" y="1715068"/>
              <a:ext cx="904164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Khi em bị mất hay hỏng một món đồ chơi/đồ dùng em cảm thấy như thế nào?</a:t>
              </a:r>
              <a:endParaRPr lang="en-US" sz="4000" dirty="0">
                <a:solidFill>
                  <a:schemeClr val="tx1"/>
                </a:solidFill>
                <a:latin typeface="Cambria" panose="02040503050406030204" pitchFamily="18" charset="0"/>
              </a:endParaRPr>
            </a:p>
          </p:txBody>
        </p:sp>
      </p:grpSp>
      <p:pic>
        <p:nvPicPr>
          <p:cNvPr id="10" name="Picture 9">
            <a:extLst>
              <a:ext uri="{FF2B5EF4-FFF2-40B4-BE49-F238E27FC236}">
                <a16:creationId xmlns:a16="http://schemas.microsoft.com/office/drawing/2014/main" id="{8D11C473-817E-854A-B4E8-2BE67E8B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19" y="3937042"/>
            <a:ext cx="2349021" cy="2851450"/>
          </a:xfrm>
          <a:prstGeom prst="rect">
            <a:avLst/>
          </a:prstGeom>
        </p:spPr>
      </p:pic>
      <p:pic>
        <p:nvPicPr>
          <p:cNvPr id="20" name="Picture 8" descr="Hình ảnh Biểu Tượng đồ Dùng Học Tập PNG Miễn Phí Tải Về - Lovepik">
            <a:extLst>
              <a:ext uri="{FF2B5EF4-FFF2-40B4-BE49-F238E27FC236}">
                <a16:creationId xmlns:a16="http://schemas.microsoft.com/office/drawing/2014/main" id="{2F5AFDF6-B5C3-2147-AF6A-B9C468CBC8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872783" y="2193970"/>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ảnh Biểu Tượng đồ Dùng Học Tập PNG Miễn Phí Tải Về - Lovepik">
            <a:extLst>
              <a:ext uri="{FF2B5EF4-FFF2-40B4-BE49-F238E27FC236}">
                <a16:creationId xmlns:a16="http://schemas.microsoft.com/office/drawing/2014/main" id="{17E97FAD-42BB-C644-B346-C71E16D0FC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980" b="89920" l="8483" r="89920">
                        <a14:foregroundMark x1="64870" y1="26946" x2="65161" y2="28016"/>
                        <a14:foregroundMark x1="79117" y1="32215" x2="79441" y2="32735"/>
                        <a14:foregroundMark x1="79441" y1="32735" x2="79228" y2="31146"/>
                        <a14:foregroundMark x1="78086" y1="16357" x2="79142" y2="18962"/>
                        <a14:foregroundMark x1="76215" y1="11738" x2="76884" y2="13388"/>
                        <a14:foregroundMark x1="78695" y1="19944" x2="78833" y2="19641"/>
                        <a14:foregroundMark x1="79142" y1="18962" x2="79260" y2="18702"/>
                        <a14:foregroundMark x1="74723" y1="21621" x2="73790" y2="21974"/>
                        <a14:foregroundMark x1="75948" y1="21158" x2="75653" y2="21270"/>
                        <a14:foregroundMark x1="64269" y1="20946" x2="62575" y2="19760"/>
                        <a14:foregroundMark x1="62575" y1="19760" x2="64017" y2="20503"/>
                        <a14:foregroundMark x1="43014" y1="20659" x2="10379" y2="33234"/>
                        <a14:foregroundMark x1="16567" y1="30539" x2="26148" y2="21657"/>
                        <a14:foregroundMark x1="26148" y1="21657" x2="23852" y2="34731"/>
                        <a14:foregroundMark x1="23852" y1="34731" x2="23852" y2="34731"/>
                        <a14:foregroundMark x1="26148" y1="30539" x2="13772" y2="23553"/>
                        <a14:foregroundMark x1="13772" y1="23553" x2="19062" y2="35729"/>
                        <a14:foregroundMark x1="19062" y1="35729" x2="18663" y2="36527"/>
                        <a14:foregroundMark x1="21956" y1="31437" x2="31936" y2="29042"/>
                        <a14:foregroundMark x1="22355" y1="32236" x2="29142" y2="40719"/>
                        <a14:foregroundMark x1="29840" y1="32635" x2="20858" y2="42515"/>
                        <a14:foregroundMark x1="20858" y1="42515" x2="31337" y2="35230"/>
                        <a14:foregroundMark x1="31337" y1="35230" x2="31337" y2="35230"/>
                        <a14:foregroundMark x1="28942" y1="25250" x2="17066" y2="20459"/>
                        <a14:foregroundMark x1="17066" y1="20459" x2="8483" y2="29940"/>
                        <a14:foregroundMark x1="8483" y1="29940" x2="18862" y2="41717"/>
                        <a14:foregroundMark x1="18862" y1="41717" x2="32036" y2="42515"/>
                        <a14:foregroundMark x1="32036" y1="42515" x2="47206" y2="35529"/>
                        <a14:foregroundMark x1="47206" y1="35529" x2="42315" y2="19062"/>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Mark x1="58982" y1="23852" x2="72355" y2="25749"/>
                        <a14:backgroundMark x1="72355" y1="25749" x2="76647" y2="40020"/>
                        <a14:backgroundMark x1="76647" y1="40020" x2="81138" y2="11577"/>
                        <a14:backgroundMark x1="69461" y1="18463" x2="64970" y2="35329"/>
                        <a14:backgroundMark x1="64970" y1="35329" x2="75250" y2="23453"/>
                        <a14:backgroundMark x1="75250" y1="23453" x2="74850" y2="10379"/>
                        <a14:backgroundMark x1="74850" y1="10379" x2="66866" y2="37126"/>
                        <a14:backgroundMark x1="66866" y1="37126" x2="69062" y2="46407"/>
                        <a14:backgroundMark x1="79142" y1="19760" x2="71058" y2="39521"/>
                        <a14:backgroundMark x1="71058" y1="39521" x2="78244" y2="21956"/>
                        <a14:backgroundMark x1="78244" y1="21956" x2="68263" y2="10579"/>
                        <a14:backgroundMark x1="68263" y1="10579" x2="76846" y2="36727"/>
                        <a14:backgroundMark x1="73553" y1="38623" x2="78743" y2="20160"/>
                        <a14:backgroundMark x1="78743" y1="20160" x2="74850" y2="33034"/>
                        <a14:backgroundMark x1="74850" y1="33034" x2="77844" y2="19760"/>
                        <a14:backgroundMark x1="77844" y1="19760" x2="61178" y2="12076"/>
                        <a14:backgroundMark x1="61178" y1="12076" x2="77345" y2="40519"/>
                        <a14:backgroundMark x1="77345" y1="40519" x2="83234" y2="33533"/>
                        <a14:backgroundMark x1="78343" y1="23253" x2="76347" y2="42415"/>
                        <a14:backgroundMark x1="76347" y1="42415" x2="79142" y2="27046"/>
                        <a14:backgroundMark x1="79142" y1="27046" x2="76248" y2="14271"/>
                        <a14:backgroundMark x1="76248" y1="14271" x2="71756" y2="11078"/>
                        <a14:backgroundMark x1="79441" y1="14172" x2="66068" y2="18962"/>
                        <a14:backgroundMark x1="66068" y1="18962" x2="75549" y2="33533"/>
                        <a14:backgroundMark x1="75549" y1="33533" x2="75549" y2="33633"/>
                      </a14:backgroundRemoval>
                    </a14:imgEffect>
                  </a14:imgLayer>
                </a14:imgProps>
              </a:ext>
              <a:ext uri="{28A0092B-C50C-407E-A947-70E740481C1C}">
                <a14:useLocalDpi xmlns:a14="http://schemas.microsoft.com/office/drawing/2010/main" val="0"/>
              </a:ext>
            </a:extLst>
          </a:blip>
          <a:srcRect l="-11036" t="3389" r="41898" b="-3389"/>
          <a:stretch/>
        </p:blipFill>
        <p:spPr bwMode="auto">
          <a:xfrm rot="20290541">
            <a:off x="10044734" y="1938548"/>
            <a:ext cx="2595600" cy="375422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12854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r>
                <a:rPr lang="en-US" sz="2800" b="0" i="0" dirty="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333E86-FD60-2949-B49C-8FC8CEB13A71}"/>
              </a:ext>
            </a:extLst>
          </p:cNvPr>
          <p:cNvGrpSpPr/>
          <p:nvPr/>
        </p:nvGrpSpPr>
        <p:grpSpPr>
          <a:xfrm>
            <a:off x="1066528" y="1599813"/>
            <a:ext cx="9922066" cy="1543211"/>
            <a:chOff x="1035432" y="1656174"/>
            <a:chExt cx="9922066" cy="1543211"/>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2507522" y="1735493"/>
              <a:ext cx="7984274"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Hãy nêu biểu hiện tôn trọng tài sản của người khác trong các trường hợp trên </a:t>
              </a:r>
            </a:p>
          </p:txBody>
        </p:sp>
      </p:grpSp>
      <p:grpSp>
        <p:nvGrpSpPr>
          <p:cNvPr id="29" name="Group 28">
            <a:extLst>
              <a:ext uri="{FF2B5EF4-FFF2-40B4-BE49-F238E27FC236}">
                <a16:creationId xmlns:a16="http://schemas.microsoft.com/office/drawing/2014/main" id="{F3B5D189-C791-CC43-A4B8-F4B682F7F498}"/>
              </a:ext>
            </a:extLst>
          </p:cNvPr>
          <p:cNvGrpSpPr/>
          <p:nvPr/>
        </p:nvGrpSpPr>
        <p:grpSpPr>
          <a:xfrm>
            <a:off x="1066528" y="3172400"/>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362A199F-D7E4-664C-AC0B-65843DEF4A31}"/>
              </a:ext>
            </a:extLst>
          </p:cNvPr>
          <p:cNvSpPr txBox="1"/>
          <p:nvPr/>
        </p:nvSpPr>
        <p:spPr>
          <a:xfrm>
            <a:off x="1148738" y="748333"/>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13" name="Picture 12">
            <a:extLst>
              <a:ext uri="{FF2B5EF4-FFF2-40B4-BE49-F238E27FC236}">
                <a16:creationId xmlns:a16="http://schemas.microsoft.com/office/drawing/2014/main" id="{E0C91B7B-8E60-504C-B74D-B8F0679027F4}"/>
              </a:ext>
            </a:extLst>
          </p:cNvPr>
          <p:cNvPicPr>
            <a:picLocks noChangeAspect="1"/>
          </p:cNvPicPr>
          <p:nvPr/>
        </p:nvPicPr>
        <p:blipFill>
          <a:blip r:embed="rId5"/>
          <a:stretch>
            <a:fillRect/>
          </a:stretch>
        </p:blipFill>
        <p:spPr>
          <a:xfrm>
            <a:off x="2592432" y="678044"/>
            <a:ext cx="8533040" cy="1058042"/>
          </a:xfrm>
          <a:prstGeom prst="rect">
            <a:avLst/>
          </a:prstGeom>
        </p:spPr>
      </p:pic>
      <p:sp>
        <p:nvSpPr>
          <p:cNvPr id="5" name="Rectangle 4">
            <a:extLst>
              <a:ext uri="{FF2B5EF4-FFF2-40B4-BE49-F238E27FC236}">
                <a16:creationId xmlns:a16="http://schemas.microsoft.com/office/drawing/2014/main" id="{77BD569E-DC41-434A-9489-A04A6D949E9E}"/>
              </a:ext>
            </a:extLst>
          </p:cNvPr>
          <p:cNvSpPr/>
          <p:nvPr/>
        </p:nvSpPr>
        <p:spPr>
          <a:xfrm>
            <a:off x="3565316" y="5137744"/>
            <a:ext cx="5843239" cy="113948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Cambria" panose="02040503050406030204" pitchFamily="18" charset="0"/>
              </a:rPr>
              <a:t>THẢO LUẬN NHÓM 4</a:t>
            </a:r>
          </a:p>
        </p:txBody>
      </p:sp>
      <p:pic>
        <p:nvPicPr>
          <p:cNvPr id="7" name="Picture 6">
            <a:extLst>
              <a:ext uri="{FF2B5EF4-FFF2-40B4-BE49-F238E27FC236}">
                <a16:creationId xmlns:a16="http://schemas.microsoft.com/office/drawing/2014/main" id="{D3EFD67C-2DF1-C643-AEE5-113C03025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5" y="3849201"/>
            <a:ext cx="3099571" cy="3099571"/>
          </a:xfrm>
          <a:prstGeom prst="rect">
            <a:avLst/>
          </a:prstGeom>
        </p:spPr>
      </p:pic>
    </p:spTree>
    <p:extLst>
      <p:ext uri="{BB962C8B-B14F-4D97-AF65-F5344CB8AC3E}">
        <p14:creationId xmlns:p14="http://schemas.microsoft.com/office/powerpoint/2010/main" val="208281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E7BF3DE8-6496-1145-9295-B6D20111B559}"/>
              </a:ext>
            </a:extLst>
          </p:cNvPr>
          <p:cNvSpPr txBox="1"/>
          <p:nvPr/>
        </p:nvSpPr>
        <p:spPr>
          <a:xfrm>
            <a:off x="7081071" y="2872045"/>
            <a:ext cx="4098369" cy="1815882"/>
          </a:xfrm>
          <a:prstGeom prst="rect">
            <a:avLst/>
          </a:prstGeom>
          <a:solidFill>
            <a:schemeClr val="accent4">
              <a:lumMod val="20000"/>
              <a:lumOff val="80000"/>
            </a:schemeClr>
          </a:solidFill>
        </p:spPr>
        <p:txBody>
          <a:bodyPr wrap="square" rtlCol="0">
            <a:spAutoFit/>
          </a:bodyPr>
          <a:lstStyle/>
          <a:p>
            <a:pPr algn="l"/>
            <a:r>
              <a:rPr lang="vi-VN" sz="2800" b="0" i="0" dirty="0">
                <a:effectLst/>
                <a:latin typeface="Cambria" panose="02040503050406030204" pitchFamily="18" charset="0"/>
              </a:rPr>
              <a:t>Hoa nhặt được đồ của Lan và trả lại ( Nhặt được của rơi trả người đánh mất).</a:t>
            </a:r>
          </a:p>
        </p:txBody>
      </p:sp>
    </p:spTree>
    <p:extLst>
      <p:ext uri="{BB962C8B-B14F-4D97-AF65-F5344CB8AC3E}">
        <p14:creationId xmlns:p14="http://schemas.microsoft.com/office/powerpoint/2010/main" val="3618052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en-VN"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06181152-7DF7-E141-B887-844573F5EF81}"/>
              </a:ext>
            </a:extLst>
          </p:cNvPr>
          <p:cNvSpPr txBox="1"/>
          <p:nvPr/>
        </p:nvSpPr>
        <p:spPr>
          <a:xfrm>
            <a:off x="6955675" y="2872045"/>
            <a:ext cx="4379044" cy="1815882"/>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Được sự cho của Minh thì Tuấn mới được lấy truyện </a:t>
            </a:r>
          </a:p>
          <a:p>
            <a:r>
              <a:rPr lang="vi-VN" sz="2800" b="0" i="0" dirty="0">
                <a:effectLst/>
                <a:latin typeface="Cambria" panose="02040503050406030204" pitchFamily="18" charset="0"/>
              </a:rPr>
              <a:t>(Xin phép chủ nhà khi muốn sử dụng đồ của họ). </a:t>
            </a:r>
            <a:endParaRPr lang="en-VN" sz="2800" dirty="0">
              <a:latin typeface="Cambria" panose="02040503050406030204" pitchFamily="18" charset="0"/>
            </a:endParaRPr>
          </a:p>
        </p:txBody>
      </p:sp>
    </p:spTree>
    <p:extLst>
      <p:ext uri="{BB962C8B-B14F-4D97-AF65-F5344CB8AC3E}">
        <p14:creationId xmlns:p14="http://schemas.microsoft.com/office/powerpoint/2010/main" val="3080841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3B5D189-C791-CC43-A4B8-F4B682F7F498}"/>
              </a:ext>
            </a:extLst>
          </p:cNvPr>
          <p:cNvGrpSpPr/>
          <p:nvPr/>
        </p:nvGrpSpPr>
        <p:grpSpPr>
          <a:xfrm>
            <a:off x="888108" y="874775"/>
            <a:ext cx="9725167" cy="1543211"/>
            <a:chOff x="1035432" y="1656174"/>
            <a:chExt cx="9725167" cy="1543211"/>
          </a:xfrm>
        </p:grpSpPr>
        <p:sp>
          <p:nvSpPr>
            <p:cNvPr id="30" name="Rounded Rectangle 29">
              <a:extLst>
                <a:ext uri="{FF2B5EF4-FFF2-40B4-BE49-F238E27FC236}">
                  <a16:creationId xmlns:a16="http://schemas.microsoft.com/office/drawing/2014/main"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Rectangle 4">
            <a:extLst>
              <a:ext uri="{FF2B5EF4-FFF2-40B4-BE49-F238E27FC236}">
                <a16:creationId xmlns:a16="http://schemas.microsoft.com/office/drawing/2014/main" id="{77BD569E-DC41-434A-9489-A04A6D949E9E}"/>
              </a:ext>
            </a:extLst>
          </p:cNvPr>
          <p:cNvSpPr/>
          <p:nvPr/>
        </p:nvSpPr>
        <p:spPr>
          <a:xfrm>
            <a:off x="888108" y="2659593"/>
            <a:ext cx="8798169" cy="340660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Bảo vệ, giữ gìn tài sản của người khác</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Khi mượn đồ người khác phải giữ gìn cẩn thận</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Nhặt được của rơi đem trả lại cho người bị mất</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Không cắm gửi tài sản của người khác khi mình mượn</a:t>
            </a:r>
          </a:p>
        </p:txBody>
      </p:sp>
    </p:spTree>
    <p:extLst>
      <p:ext uri="{BB962C8B-B14F-4D97-AF65-F5344CB8AC3E}">
        <p14:creationId xmlns:p14="http://schemas.microsoft.com/office/powerpoint/2010/main" val="3478806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E1AC6B-FEF4-1B5C-27B3-9509DC5AE783}"/>
              </a:ext>
            </a:extLst>
          </p:cNvPr>
          <p:cNvPicPr>
            <a:picLocks noChangeAspect="1"/>
          </p:cNvPicPr>
          <p:nvPr/>
        </p:nvPicPr>
        <p:blipFill>
          <a:blip r:embed="rId2"/>
          <a:stretch>
            <a:fillRect/>
          </a:stretch>
        </p:blipFill>
        <p:spPr>
          <a:xfrm>
            <a:off x="-1" y="0"/>
            <a:ext cx="12192001" cy="6811022"/>
          </a:xfrm>
          <a:prstGeom prst="rect">
            <a:avLst/>
          </a:prstGeom>
        </p:spPr>
      </p:pic>
    </p:spTree>
    <p:extLst>
      <p:ext uri="{BB962C8B-B14F-4D97-AF65-F5344CB8AC3E}">
        <p14:creationId xmlns:p14="http://schemas.microsoft.com/office/powerpoint/2010/main" val="3316700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2263</TotalTime>
  <Words>680</Words>
  <Application>Microsoft Office PowerPoint</Application>
  <PresentationFormat>Widescreen</PresentationFormat>
  <Paragraphs>52</Paragraphs>
  <Slides>19</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#9Slide03 Bebas Neue Bold</vt:lpstr>
      <vt:lpstr>Arial</vt:lpstr>
      <vt:lpstr>Calibri</vt:lpstr>
      <vt:lpstr>Cambria</vt:lpstr>
      <vt:lpstr>Times New Roman</vt:lpstr>
      <vt:lpstr>思源黑体 CN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Quý Thắng</cp:lastModifiedBy>
  <cp:revision>41</cp:revision>
  <dcterms:created xsi:type="dcterms:W3CDTF">2023-06-29T03:07:26Z</dcterms:created>
  <dcterms:modified xsi:type="dcterms:W3CDTF">2025-12-03T05:01:00Z</dcterms:modified>
</cp:coreProperties>
</file>