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7" r:id="rId3"/>
    <p:sldId id="315" r:id="rId4"/>
    <p:sldId id="256" r:id="rId5"/>
    <p:sldId id="321" r:id="rId6"/>
    <p:sldId id="316" r:id="rId7"/>
    <p:sldId id="336" r:id="rId8"/>
    <p:sldId id="459" r:id="rId9"/>
    <p:sldId id="335" r:id="rId10"/>
    <p:sldId id="460" r:id="rId11"/>
    <p:sldId id="329" r:id="rId12"/>
    <p:sldId id="312" r:id="rId13"/>
    <p:sldId id="331" r:id="rId14"/>
    <p:sldId id="33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D82A"/>
    <a:srgbClr val="953735"/>
    <a:srgbClr val="562905"/>
    <a:srgbClr val="48BCEB"/>
    <a:srgbClr val="6F3507"/>
    <a:srgbClr val="F44A6E"/>
    <a:srgbClr val="FFF1BB"/>
    <a:srgbClr val="D3FFBE"/>
    <a:srgbClr val="633006"/>
    <a:srgbClr val="83B8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44" autoAdjust="0"/>
    <p:restoredTop sz="88455" autoAdjust="0"/>
  </p:normalViewPr>
  <p:slideViewPr>
    <p:cSldViewPr snapToGrid="0">
      <p:cViewPr varScale="1">
        <p:scale>
          <a:sx n="58" d="100"/>
          <a:sy n="58" d="100"/>
        </p:scale>
        <p:origin x="688"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113FE-E468-4D4E-AC21-33248DC190B4}" type="datetimeFigureOut">
              <a:rPr lang="en-US" smtClean="0"/>
              <a:t>25-Nov-25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B113D-90BC-4CA8-B8AC-FCEF3FAF9A00}" type="slidenum">
              <a:rPr lang="en-US" smtClean="0"/>
              <a:t>‹#›</a:t>
            </a:fld>
            <a:endParaRPr lang="en-US"/>
          </a:p>
        </p:txBody>
      </p:sp>
    </p:spTree>
    <p:extLst>
      <p:ext uri="{BB962C8B-B14F-4D97-AF65-F5344CB8AC3E}">
        <p14:creationId xmlns:p14="http://schemas.microsoft.com/office/powerpoint/2010/main" val="3986046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E79B113D-90BC-4CA8-B8AC-FCEF3FAF9A00}" type="slidenum">
              <a:rPr lang="en-US" smtClean="0"/>
              <a:t>3</a:t>
            </a:fld>
            <a:endParaRPr lang="en-US"/>
          </a:p>
        </p:txBody>
      </p:sp>
    </p:spTree>
    <p:extLst>
      <p:ext uri="{BB962C8B-B14F-4D97-AF65-F5344CB8AC3E}">
        <p14:creationId xmlns:p14="http://schemas.microsoft.com/office/powerpoint/2010/main" val="1462786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E79B113D-90BC-4CA8-B8AC-FCEF3FAF9A00}" type="slidenum">
              <a:rPr lang="en-US" smtClean="0"/>
              <a:t>12</a:t>
            </a:fld>
            <a:endParaRPr lang="en-US"/>
          </a:p>
        </p:txBody>
      </p:sp>
    </p:spTree>
    <p:extLst>
      <p:ext uri="{BB962C8B-B14F-4D97-AF65-F5344CB8AC3E}">
        <p14:creationId xmlns:p14="http://schemas.microsoft.com/office/powerpoint/2010/main" val="2795670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25-Nov-25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359356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25-Nov-25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5768260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25-Nov-25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0797843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9496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25-Nov-25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5092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18" name="图片 17" descr="5d1dse482853c6"/>
          <p:cNvPicPr>
            <a:picLocks noChangeAspect="1"/>
          </p:cNvPicPr>
          <p:nvPr userDrawn="1">
            <p:custDataLst>
              <p:tags r:id="rId1"/>
            </p:custDataLst>
          </p:nvPr>
        </p:nvPicPr>
        <p:blipFill>
          <a:blip r:embed="rId5"/>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2"/>
            </p:custDataLst>
          </p:nvPr>
        </p:nvPicPr>
        <p:blipFill>
          <a:blip r:embed="rId5"/>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3"/>
            </p:custDataLst>
          </p:nvPr>
        </p:nvPicPr>
        <p:blipFill>
          <a:blip r:embed="rId5"/>
          <a:srcRect t="64885" r="80052"/>
          <a:stretch>
            <a:fillRect/>
          </a:stretch>
        </p:blipFill>
        <p:spPr>
          <a:xfrm>
            <a:off x="-68580" y="4531995"/>
            <a:ext cx="2642870" cy="2326005"/>
          </a:xfrm>
          <a:prstGeom prst="rect">
            <a:avLst/>
          </a:prstGeom>
        </p:spPr>
      </p:pic>
    </p:spTree>
    <p:extLst>
      <p:ext uri="{BB962C8B-B14F-4D97-AF65-F5344CB8AC3E}">
        <p14:creationId xmlns:p14="http://schemas.microsoft.com/office/powerpoint/2010/main" val="3954141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25-Nov-25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3619161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25-Nov-25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0021329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25-Nov-25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7279544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25-Nov-25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7397914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25-Nov-25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9121181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25-Nov-25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8490099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25-Nov-25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2445890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79D29D7-356F-48B7-9256-138F6FFF07F3}" type="datetimeFigureOut">
              <a:rPr lang="en-US" smtClean="0"/>
              <a:t>25-Nov-25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3525719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164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678779"/>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77" r:id="rId3"/>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4.xml"/><Relationship Id="rId1" Type="http://schemas.openxmlformats.org/officeDocument/2006/relationships/tags" Target="../tags/tag4.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8282"/>
            <a:ext cx="10175631" cy="810649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2299" y="1701944"/>
            <a:ext cx="4353571" cy="3006037"/>
          </a:xfrm>
          <a:prstGeom prst="rect">
            <a:avLst/>
          </a:prstGeom>
        </p:spPr>
      </p:pic>
    </p:spTree>
    <p:extLst>
      <p:ext uri="{BB962C8B-B14F-4D97-AF65-F5344CB8AC3E}">
        <p14:creationId xmlns:p14="http://schemas.microsoft.com/office/powerpoint/2010/main" val="672732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139" y="-1108997"/>
            <a:ext cx="10738338" cy="855477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2751" y="1435573"/>
            <a:ext cx="5114485" cy="3465636"/>
          </a:xfrm>
          <a:prstGeom prst="rect">
            <a:avLst/>
          </a:prstGeom>
        </p:spPr>
      </p:pic>
    </p:spTree>
    <p:extLst>
      <p:ext uri="{BB962C8B-B14F-4D97-AF65-F5344CB8AC3E}">
        <p14:creationId xmlns:p14="http://schemas.microsoft.com/office/powerpoint/2010/main" val="1431754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FE69E0CA-7ED8-4B4D-AE02-E99179A8E103}"/>
              </a:ext>
            </a:extLst>
          </p:cNvPr>
          <p:cNvSpPr/>
          <p:nvPr/>
        </p:nvSpPr>
        <p:spPr>
          <a:xfrm>
            <a:off x="1362586" y="823517"/>
            <a:ext cx="10396372" cy="3291283"/>
          </a:xfrm>
          <a:prstGeom prst="roundRect">
            <a:avLst>
              <a:gd name="adj" fmla="val 11867"/>
            </a:avLst>
          </a:prstGeom>
          <a:solidFill>
            <a:schemeClr val="bg1"/>
          </a:solidFill>
          <a:ln w="762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a:solidFill>
                <a:srgbClr val="C00000"/>
              </a:solidFill>
              <a:latin typeface="Cambria" panose="02040503050406030204" pitchFamily="18" charset="0"/>
            </a:endParaRPr>
          </a:p>
        </p:txBody>
      </p:sp>
      <p:sp>
        <p:nvSpPr>
          <p:cNvPr id="8" name="TextBox 7">
            <a:extLst>
              <a:ext uri="{FF2B5EF4-FFF2-40B4-BE49-F238E27FC236}">
                <a16:creationId xmlns:a16="http://schemas.microsoft.com/office/drawing/2014/main" id="{B12B6921-809C-184E-8926-2DAB8E2BD13D}"/>
              </a:ext>
            </a:extLst>
          </p:cNvPr>
          <p:cNvSpPr txBox="1"/>
          <p:nvPr/>
        </p:nvSpPr>
        <p:spPr>
          <a:xfrm>
            <a:off x="1723967" y="1056284"/>
            <a:ext cx="10034991" cy="2585323"/>
          </a:xfrm>
          <a:prstGeom prst="rect">
            <a:avLst/>
          </a:prstGeom>
          <a:noFill/>
        </p:spPr>
        <p:txBody>
          <a:bodyPr wrap="square" rtlCol="0">
            <a:spAutoFit/>
          </a:bodyPr>
          <a:lstStyle/>
          <a:p>
            <a:pPr algn="ctr"/>
            <a:r>
              <a:rPr lang="en-US" sz="5400" b="1" i="0" dirty="0" err="1">
                <a:solidFill>
                  <a:srgbClr val="C00000"/>
                </a:solidFill>
                <a:effectLst/>
                <a:latin typeface="Cambria" panose="02040503050406030204" pitchFamily="18" charset="0"/>
              </a:rPr>
              <a:t>Hãy</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vẽ</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một</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bức</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tranh</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về</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một</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việc</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em</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đã</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làm</a:t>
            </a:r>
            <a:r>
              <a:rPr lang="en-US" sz="5400" b="1" i="0" dirty="0">
                <a:solidFill>
                  <a:srgbClr val="C00000"/>
                </a:solidFill>
                <a:effectLst/>
                <a:latin typeface="Cambria" panose="02040503050406030204" pitchFamily="18" charset="0"/>
              </a:rPr>
              <a:t> ở </a:t>
            </a:r>
            <a:r>
              <a:rPr lang="en-US" sz="5400" b="1" i="0" dirty="0" err="1">
                <a:solidFill>
                  <a:srgbClr val="C00000"/>
                </a:solidFill>
                <a:effectLst/>
                <a:latin typeface="Cambria" panose="02040503050406030204" pitchFamily="18" charset="0"/>
              </a:rPr>
              <a:t>trường</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hoặc</a:t>
            </a:r>
            <a:r>
              <a:rPr lang="en-US" sz="5400" b="1" i="0" dirty="0">
                <a:solidFill>
                  <a:srgbClr val="C00000"/>
                </a:solidFill>
                <a:effectLst/>
                <a:latin typeface="Cambria" panose="02040503050406030204" pitchFamily="18" charset="0"/>
              </a:rPr>
              <a:t> ở </a:t>
            </a:r>
            <a:r>
              <a:rPr lang="en-US" sz="5400" b="1" i="0" dirty="0" err="1">
                <a:solidFill>
                  <a:srgbClr val="C00000"/>
                </a:solidFill>
                <a:effectLst/>
                <a:latin typeface="Cambria" panose="02040503050406030204" pitchFamily="18" charset="0"/>
              </a:rPr>
              <a:t>nhà</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thể</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hiện</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sự</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yêu</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lao</a:t>
            </a:r>
            <a:r>
              <a:rPr lang="en-US" sz="5400" b="1" i="0" dirty="0">
                <a:solidFill>
                  <a:srgbClr val="C00000"/>
                </a:solidFill>
                <a:effectLst/>
                <a:latin typeface="Cambria" panose="02040503050406030204" pitchFamily="18" charset="0"/>
              </a:rPr>
              <a:t> </a:t>
            </a:r>
            <a:r>
              <a:rPr lang="en-US" sz="5400" b="1" i="0" dirty="0" err="1">
                <a:solidFill>
                  <a:srgbClr val="C00000"/>
                </a:solidFill>
                <a:effectLst/>
                <a:latin typeface="Cambria" panose="02040503050406030204" pitchFamily="18" charset="0"/>
              </a:rPr>
              <a:t>động</a:t>
            </a:r>
            <a:r>
              <a:rPr lang="en-US" sz="5400" b="1" i="0" dirty="0">
                <a:solidFill>
                  <a:srgbClr val="C00000"/>
                </a:solidFill>
                <a:effectLst/>
                <a:latin typeface="Cambria" panose="02040503050406030204" pitchFamily="18" charset="0"/>
              </a:rPr>
              <a:t>.</a:t>
            </a:r>
            <a:endParaRPr lang="vi-VN" sz="5400" b="1" i="0" dirty="0">
              <a:solidFill>
                <a:srgbClr val="C00000"/>
              </a:solidFill>
              <a:effectLst/>
              <a:latin typeface="Cambria" panose="02040503050406030204" pitchFamily="18" charset="0"/>
            </a:endParaRPr>
          </a:p>
        </p:txBody>
      </p:sp>
      <p:pic>
        <p:nvPicPr>
          <p:cNvPr id="5" name="Picture 4">
            <a:extLst>
              <a:ext uri="{FF2B5EF4-FFF2-40B4-BE49-F238E27FC236}">
                <a16:creationId xmlns:a16="http://schemas.microsoft.com/office/drawing/2014/main" id="{49908706-0659-2F4F-A419-C19628BBE0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45" y="3212217"/>
            <a:ext cx="2942261" cy="3507175"/>
          </a:xfrm>
          <a:prstGeom prst="rect">
            <a:avLst/>
          </a:prstGeom>
        </p:spPr>
      </p:pic>
    </p:spTree>
    <p:extLst>
      <p:ext uri="{BB962C8B-B14F-4D97-AF65-F5344CB8AC3E}">
        <p14:creationId xmlns:p14="http://schemas.microsoft.com/office/powerpoint/2010/main" val="3694753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C68A35-49E6-D646-904E-EFF0A51DA2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9860" y="2057400"/>
            <a:ext cx="9474200" cy="3403600"/>
          </a:xfrm>
          <a:prstGeom prst="rect">
            <a:avLst/>
          </a:prstGeom>
        </p:spPr>
      </p:pic>
    </p:spTree>
    <p:extLst>
      <p:ext uri="{BB962C8B-B14F-4D97-AF65-F5344CB8AC3E}">
        <p14:creationId xmlns:p14="http://schemas.microsoft.com/office/powerpoint/2010/main" val="568264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8586"/>
            <a:ext cx="12435839" cy="7313104"/>
          </a:xfrm>
          <a:prstGeom prst="rect">
            <a:avLst/>
          </a:prstGeom>
        </p:spPr>
      </p:pic>
      <p:sp>
        <p:nvSpPr>
          <p:cNvPr id="2" name="Rectangle 1"/>
          <p:cNvSpPr/>
          <p:nvPr/>
        </p:nvSpPr>
        <p:spPr>
          <a:xfrm>
            <a:off x="896470" y="1704535"/>
            <a:ext cx="10399059" cy="4401205"/>
          </a:xfrm>
          <a:prstGeom prst="rect">
            <a:avLst/>
          </a:prstGeom>
        </p:spPr>
        <p:txBody>
          <a:bodyPr wrap="square">
            <a:spAutoFit/>
          </a:bodyPr>
          <a:lstStyle/>
          <a:p>
            <a:pPr algn="just">
              <a:spcAft>
                <a:spcPts val="0"/>
              </a:spcAft>
            </a:pP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Năng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lực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đặc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thù</a:t>
            </a:r>
            <a:r>
              <a:rPr lang="en-US" sz="2800" b="1" dirty="0">
                <a:latin typeface="Cambria" panose="02040503050406030204" pitchFamily="18" charset="0"/>
                <a:ea typeface="Cambria" panose="02040503050406030204" pitchFamily="18" charset="0"/>
              </a:rPr>
              <a:t>:</a:t>
            </a:r>
          </a:p>
          <a:p>
            <a:pPr algn="just">
              <a:spcAft>
                <a:spcPts val="0"/>
              </a:spcAft>
            </a:pPr>
            <a:r>
              <a:rPr lang="en-US" sz="2800" dirty="0">
                <a:latin typeface="Cambria" panose="02040503050406030204" pitchFamily="18" charset="0"/>
                <a:ea typeface="Cambria" panose="02040503050406030204" pitchFamily="18" charset="0"/>
              </a:rPr>
              <a:t>- </a:t>
            </a:r>
            <a:r>
              <a:rPr lang="vi-VN" sz="2800" dirty="0"/>
              <a:t>- Năng lực tự chủ, tự học: biết tự chủ tự học, tự điều chỉnh hành vi, thái độ lời nói và việc làm biết ơn người lao động và giúp đỡ cảm thông với người gặp khó khăn</a:t>
            </a:r>
            <a:r>
              <a:rPr lang="en-US" sz="2800" dirty="0">
                <a:latin typeface="Cambria" panose="02040503050406030204" pitchFamily="18" charset="0"/>
                <a:ea typeface="Cambria" panose="02040503050406030204" pitchFamily="18" charset="0"/>
              </a:rPr>
              <a:t>.</a:t>
            </a:r>
          </a:p>
          <a:p>
            <a:pPr algn="just">
              <a:spcAft>
                <a:spcPts val="0"/>
              </a:spcAft>
            </a:pPr>
            <a:r>
              <a:rPr lang="en-US" sz="2800" b="1" dirty="0">
                <a:latin typeface="Arial" panose="020B0604020202020204" pitchFamily="34" charset="0"/>
                <a:ea typeface="Cambria" panose="02040503050406030204" pitchFamily="18" charset="0"/>
                <a:cs typeface="Arial" panose="020B0604020202020204" pitchFamily="34" charset="0"/>
              </a:rPr>
              <a:t>* </a:t>
            </a:r>
            <a:r>
              <a:rPr lang="en-US" sz="2800" b="1" dirty="0" err="1">
                <a:latin typeface="Arial" panose="020B0604020202020204" pitchFamily="34" charset="0"/>
                <a:ea typeface="Cambria" panose="02040503050406030204" pitchFamily="18" charset="0"/>
                <a:cs typeface="Arial" panose="020B0604020202020204" pitchFamily="34" charset="0"/>
              </a:rPr>
              <a:t>Năng</a:t>
            </a:r>
            <a:r>
              <a:rPr lang="en-US" sz="2800" b="1" dirty="0">
                <a:latin typeface="Arial" panose="020B0604020202020204" pitchFamily="34" charset="0"/>
                <a:ea typeface="Cambria" panose="02040503050406030204" pitchFamily="18" charset="0"/>
                <a:cs typeface="Arial" panose="020B0604020202020204" pitchFamily="34" charset="0"/>
              </a:rPr>
              <a:t> </a:t>
            </a:r>
            <a:r>
              <a:rPr lang="en-US" sz="2800" b="1" dirty="0" err="1">
                <a:latin typeface="Arial" panose="020B0604020202020204" pitchFamily="34" charset="0"/>
                <a:ea typeface="Cambria" panose="02040503050406030204" pitchFamily="18" charset="0"/>
                <a:cs typeface="Arial" panose="020B0604020202020204" pitchFamily="34" charset="0"/>
              </a:rPr>
              <a:t>lực</a:t>
            </a:r>
            <a:r>
              <a:rPr lang="en-US" sz="2800" b="1" dirty="0">
                <a:latin typeface="Arial" panose="020B0604020202020204" pitchFamily="34" charset="0"/>
                <a:ea typeface="Cambria" panose="02040503050406030204" pitchFamily="18" charset="0"/>
                <a:cs typeface="Arial" panose="020B0604020202020204" pitchFamily="34" charset="0"/>
              </a:rPr>
              <a:t> </a:t>
            </a:r>
            <a:r>
              <a:rPr lang="en-US" sz="2800" b="1" dirty="0" err="1">
                <a:latin typeface="Arial" panose="020B0604020202020204" pitchFamily="34" charset="0"/>
                <a:ea typeface="Cambria" panose="02040503050406030204" pitchFamily="18" charset="0"/>
                <a:cs typeface="Arial" panose="020B0604020202020204" pitchFamily="34" charset="0"/>
              </a:rPr>
              <a:t>chung</a:t>
            </a:r>
            <a:r>
              <a:rPr lang="en-US" sz="2800" b="1"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giao</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tiếp</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và</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hợp</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tác</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tự</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giải</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quyết</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vấn</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đề</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và</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sáng</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tạo</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tự</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chủ</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và</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tự</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học</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trước</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những</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tình</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huống</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liên</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quan</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tới</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thái</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độ</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đối</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với</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lao</a:t>
            </a:r>
            <a:r>
              <a:rPr lang="en-US" sz="2800" dirty="0">
                <a:latin typeface="Arial" panose="020B0604020202020204" pitchFamily="34" charset="0"/>
                <a:ea typeface="Cambria" panose="02040503050406030204" pitchFamily="18" charset="0"/>
                <a:cs typeface="Arial" panose="020B0604020202020204" pitchFamily="34" charset="0"/>
              </a:rPr>
              <a:t> </a:t>
            </a:r>
            <a:r>
              <a:rPr lang="en-US" sz="2800" dirty="0" err="1">
                <a:latin typeface="Arial" panose="020B0604020202020204" pitchFamily="34" charset="0"/>
                <a:ea typeface="Cambria" panose="02040503050406030204" pitchFamily="18" charset="0"/>
                <a:cs typeface="Arial" panose="020B0604020202020204" pitchFamily="34" charset="0"/>
              </a:rPr>
              <a:t>động</a:t>
            </a:r>
            <a:r>
              <a:rPr lang="en-US" sz="2800" dirty="0">
                <a:latin typeface="Arial" panose="020B0604020202020204" pitchFamily="34" charset="0"/>
                <a:ea typeface="Cambria" panose="02040503050406030204" pitchFamily="18" charset="0"/>
                <a:cs typeface="Arial" panose="020B0604020202020204" pitchFamily="34" charset="0"/>
              </a:rPr>
              <a:t>.</a:t>
            </a:r>
          </a:p>
          <a:p>
            <a:pPr algn="just">
              <a:spcAft>
                <a:spcPts val="0"/>
              </a:spcAft>
            </a:pPr>
            <a:r>
              <a:rPr lang="en-US" sz="2800" b="1" dirty="0">
                <a:latin typeface="Cambria" panose="02040503050406030204" pitchFamily="18" charset="0"/>
                <a:ea typeface="Cambria" panose="02040503050406030204" pitchFamily="18" charset="0"/>
              </a:rPr>
              <a:t>*</a:t>
            </a:r>
            <a:r>
              <a:rPr lang="vi-VN" sz="2800" dirty="0"/>
              <a:t> </a:t>
            </a:r>
            <a:r>
              <a:rPr lang="vi-VN" sz="2800" b="1" dirty="0"/>
              <a:t>Phẩm chất nhân ái: </a:t>
            </a:r>
            <a:r>
              <a:rPr lang="vi-VN" sz="2800" dirty="0"/>
              <a:t>Có ý thức giúp đỡ lẫn nhau trong hoạt động nhóm để hoàn thành nhiệm vụ, có thái độ biết ơn người lao động, giúp đỡ cảm thông với người gặp khó khăn</a:t>
            </a:r>
            <a:r>
              <a:rPr lang="en-US" sz="2800" dirty="0">
                <a:latin typeface="Cambria" panose="02040503050406030204" pitchFamily="18" charset="0"/>
                <a:ea typeface="Cambria" panose="02040503050406030204" pitchFamily="18"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8317" y="248585"/>
            <a:ext cx="5608806" cy="1237595"/>
          </a:xfrm>
          <a:prstGeom prst="rect">
            <a:avLst/>
          </a:prstGeom>
        </p:spPr>
      </p:pic>
    </p:spTree>
    <p:extLst>
      <p:ext uri="{BB962C8B-B14F-4D97-AF65-F5344CB8AC3E}">
        <p14:creationId xmlns:p14="http://schemas.microsoft.com/office/powerpoint/2010/main" val="802685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199" y="-2024918"/>
            <a:ext cx="6669602" cy="666350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16" y="1827826"/>
            <a:ext cx="12134509" cy="4934265"/>
          </a:xfrm>
          <a:prstGeom prst="rect">
            <a:avLst/>
          </a:prstGeom>
        </p:spPr>
      </p:pic>
      <p:sp>
        <p:nvSpPr>
          <p:cNvPr id="9" name="Synergistically utilize technically sound portals with frictionless chains. Dramatically customize…">
            <a:extLst>
              <a:ext uri="{FF2B5EF4-FFF2-40B4-BE49-F238E27FC236}">
                <a16:creationId xmlns:a16="http://schemas.microsoft.com/office/drawing/2014/main" id="{7F3638B6-93B8-4F02-BDEB-76312733CD91}"/>
              </a:ext>
            </a:extLst>
          </p:cNvPr>
          <p:cNvSpPr txBox="1"/>
          <p:nvPr/>
        </p:nvSpPr>
        <p:spPr>
          <a:xfrm>
            <a:off x="1448453" y="3833293"/>
            <a:ext cx="9295093" cy="92333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en-US" sz="6000" kern="0" dirty="0" err="1">
                <a:latin typeface="Cambria" panose="02040503050406030204" pitchFamily="18" charset="0"/>
                <a:ea typeface="Cambria" panose="02040503050406030204" pitchFamily="18" charset="0"/>
                <a:sym typeface="Roboto Light"/>
              </a:rPr>
              <a:t>Lớn</a:t>
            </a:r>
            <a:r>
              <a:rPr lang="en-US" sz="6000" kern="0" dirty="0">
                <a:latin typeface="Cambria" panose="02040503050406030204" pitchFamily="18" charset="0"/>
                <a:ea typeface="Cambria" panose="02040503050406030204" pitchFamily="18" charset="0"/>
                <a:sym typeface="Roboto Light"/>
              </a:rPr>
              <a:t> </a:t>
            </a:r>
            <a:r>
              <a:rPr lang="en-US" sz="6000" kern="0" dirty="0" err="1">
                <a:latin typeface="Cambria" panose="02040503050406030204" pitchFamily="18" charset="0"/>
                <a:ea typeface="Cambria" panose="02040503050406030204" pitchFamily="18" charset="0"/>
                <a:sym typeface="Roboto Light"/>
              </a:rPr>
              <a:t>lên</a:t>
            </a:r>
            <a:r>
              <a:rPr lang="en-US" sz="6000" kern="0" dirty="0">
                <a:latin typeface="Cambria" panose="02040503050406030204" pitchFamily="18" charset="0"/>
                <a:ea typeface="Cambria" panose="02040503050406030204" pitchFamily="18" charset="0"/>
                <a:sym typeface="Roboto Light"/>
              </a:rPr>
              <a:t> </a:t>
            </a:r>
            <a:r>
              <a:rPr lang="en-US" sz="6000" kern="0" dirty="0" err="1">
                <a:latin typeface="Cambria" panose="02040503050406030204" pitchFamily="18" charset="0"/>
                <a:ea typeface="Cambria" panose="02040503050406030204" pitchFamily="18" charset="0"/>
                <a:sym typeface="Roboto Light"/>
              </a:rPr>
              <a:t>em</a:t>
            </a:r>
            <a:r>
              <a:rPr lang="en-US" sz="6000" kern="0" dirty="0">
                <a:latin typeface="Cambria" panose="02040503050406030204" pitchFamily="18" charset="0"/>
                <a:ea typeface="Cambria" panose="02040503050406030204" pitchFamily="18" charset="0"/>
                <a:sym typeface="Roboto Light"/>
              </a:rPr>
              <a:t> </a:t>
            </a:r>
            <a:r>
              <a:rPr lang="en-US" sz="6000" kern="0" dirty="0" err="1">
                <a:latin typeface="Cambria" panose="02040503050406030204" pitchFamily="18" charset="0"/>
                <a:ea typeface="Cambria" panose="02040503050406030204" pitchFamily="18" charset="0"/>
                <a:sym typeface="Roboto Light"/>
              </a:rPr>
              <a:t>sẽ</a:t>
            </a:r>
            <a:r>
              <a:rPr lang="en-US" sz="6000" kern="0" dirty="0">
                <a:latin typeface="Cambria" panose="02040503050406030204" pitchFamily="18" charset="0"/>
                <a:ea typeface="Cambria" panose="02040503050406030204" pitchFamily="18" charset="0"/>
                <a:sym typeface="Roboto Light"/>
              </a:rPr>
              <a:t> </a:t>
            </a:r>
            <a:r>
              <a:rPr lang="en-US" sz="6000" kern="0" dirty="0" err="1">
                <a:latin typeface="Cambria" panose="02040503050406030204" pitchFamily="18" charset="0"/>
                <a:ea typeface="Cambria" panose="02040503050406030204" pitchFamily="18" charset="0"/>
                <a:sym typeface="Roboto Light"/>
              </a:rPr>
              <a:t>làm</a:t>
            </a:r>
            <a:r>
              <a:rPr lang="en-US" sz="6000" kern="0" dirty="0">
                <a:latin typeface="Cambria" panose="02040503050406030204" pitchFamily="18" charset="0"/>
                <a:ea typeface="Cambria" panose="02040503050406030204" pitchFamily="18" charset="0"/>
                <a:sym typeface="Roboto Light"/>
              </a:rPr>
              <a:t> </a:t>
            </a:r>
            <a:r>
              <a:rPr lang="en-US" sz="6000" kern="0" dirty="0" err="1">
                <a:latin typeface="Cambria" panose="02040503050406030204" pitchFamily="18" charset="0"/>
                <a:ea typeface="Cambria" panose="02040503050406030204" pitchFamily="18" charset="0"/>
                <a:sym typeface="Roboto Light"/>
              </a:rPr>
              <a:t>gì</a:t>
            </a:r>
            <a:r>
              <a:rPr lang="en-US" sz="6000" kern="0" dirty="0">
                <a:latin typeface="Cambria" panose="02040503050406030204" pitchFamily="18" charset="0"/>
                <a:ea typeface="Cambria" panose="02040503050406030204" pitchFamily="18" charset="0"/>
                <a:sym typeface="Roboto Light"/>
              </a:rPr>
              <a:t>?</a:t>
            </a:r>
          </a:p>
        </p:txBody>
      </p:sp>
    </p:spTree>
    <p:extLst>
      <p:ext uri="{BB962C8B-B14F-4D97-AF65-F5344CB8AC3E}">
        <p14:creationId xmlns:p14="http://schemas.microsoft.com/office/powerpoint/2010/main" val="12848482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6000"/>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0135"/>
            <a:ext cx="2382744" cy="2382744"/>
          </a:xfrm>
          <a:prstGeom prst="rect">
            <a:avLst/>
          </a:prstGeom>
        </p:spPr>
      </p:pic>
      <p:sp>
        <p:nvSpPr>
          <p:cNvPr id="5" name="TextBox 4">
            <a:extLst>
              <a:ext uri="{FF2B5EF4-FFF2-40B4-BE49-F238E27FC236}">
                <a16:creationId xmlns:a16="http://schemas.microsoft.com/office/drawing/2014/main" id="{CD0146C9-9A4B-0504-3C6C-17F037794A96}"/>
              </a:ext>
            </a:extLst>
          </p:cNvPr>
          <p:cNvSpPr txBox="1"/>
          <p:nvPr/>
        </p:nvSpPr>
        <p:spPr>
          <a:xfrm>
            <a:off x="2450945" y="968276"/>
            <a:ext cx="7290110" cy="1569660"/>
          </a:xfrm>
          <a:prstGeom prst="rect">
            <a:avLst/>
          </a:prstGeom>
          <a:noFill/>
        </p:spPr>
        <p:txBody>
          <a:bodyPr wrap="square">
            <a:spAutoFit/>
          </a:bodyPr>
          <a:lstStyle/>
          <a:p>
            <a:pPr marL="0" marR="0" algn="ctr">
              <a:spcBef>
                <a:spcPts val="0"/>
              </a:spcBef>
              <a:spcAft>
                <a:spcPts val="0"/>
              </a:spcAft>
            </a:pPr>
            <a:r>
              <a:rPr lang="en-US" sz="4800" b="1" dirty="0">
                <a:solidFill>
                  <a:schemeClr val="bg1"/>
                </a:solidFill>
                <a:effectLst/>
                <a:latin typeface="Times New Roman" panose="02020603050405020304" pitchFamily="18" charset="0"/>
                <a:ea typeface="Times New Roman" panose="02020603050405020304" pitchFamily="18" charset="0"/>
              </a:rPr>
              <a:t>THỰC HÀNH KĨ NĂNG GIỮA HỌC KÌ 1</a:t>
            </a:r>
            <a:endParaRPr lang="en-US" sz="4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0119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139" y="-1108997"/>
            <a:ext cx="10738338" cy="85547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2767" y="1474750"/>
            <a:ext cx="5476771" cy="3732679"/>
          </a:xfrm>
          <a:prstGeom prst="rect">
            <a:avLst/>
          </a:prstGeom>
        </p:spPr>
      </p:pic>
    </p:spTree>
    <p:extLst>
      <p:ext uri="{BB962C8B-B14F-4D97-AF65-F5344CB8AC3E}">
        <p14:creationId xmlns:p14="http://schemas.microsoft.com/office/powerpoint/2010/main" val="608392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sp>
        <p:nvSpPr>
          <p:cNvPr id="55" name="Rectangle 54">
            <a:extLst>
              <a:ext uri="{FF2B5EF4-FFF2-40B4-BE49-F238E27FC236}">
                <a16:creationId xmlns:a16="http://schemas.microsoft.com/office/drawing/2014/main" id="{35E65F50-334B-2D45-AB23-D8EAA472C416}"/>
              </a:ext>
            </a:extLst>
          </p:cNvPr>
          <p:cNvSpPr/>
          <p:nvPr/>
        </p:nvSpPr>
        <p:spPr>
          <a:xfrm>
            <a:off x="555781" y="123221"/>
            <a:ext cx="9484689" cy="1312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latin typeface="Cambria" panose="02040503050406030204" pitchFamily="18" charset="0"/>
              </a:rPr>
              <a:t>1. </a:t>
            </a:r>
            <a:r>
              <a:rPr lang="nl-NL" sz="4000" b="1" dirty="0">
                <a:solidFill>
                  <a:schemeClr val="tx1"/>
                </a:solidFill>
              </a:rPr>
              <a:t>Hệ thống kiến thức đã học.</a:t>
            </a:r>
            <a:endParaRPr lang="en-US" sz="4000" b="1" dirty="0">
              <a:solidFill>
                <a:schemeClr val="tx1"/>
              </a:solidFill>
              <a:latin typeface="Cambria" panose="02040503050406030204" pitchFamily="18" charset="0"/>
            </a:endParaRPr>
          </a:p>
        </p:txBody>
      </p:sp>
      <p:sp>
        <p:nvSpPr>
          <p:cNvPr id="22" name="Rectangle 21">
            <a:extLst>
              <a:ext uri="{FF2B5EF4-FFF2-40B4-BE49-F238E27FC236}">
                <a16:creationId xmlns:a16="http://schemas.microsoft.com/office/drawing/2014/main" id="{35E65F50-334B-2D45-AB23-D8EAA472C416}"/>
              </a:ext>
            </a:extLst>
          </p:cNvPr>
          <p:cNvSpPr/>
          <p:nvPr/>
        </p:nvSpPr>
        <p:spPr>
          <a:xfrm>
            <a:off x="405894" y="1240876"/>
            <a:ext cx="11380212" cy="1958660"/>
          </a:xfrm>
          <a:prstGeom prst="rect">
            <a:avLst/>
          </a:prstGeom>
          <a:solidFill>
            <a:schemeClr val="bg1"/>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i="1" dirty="0">
                <a:solidFill>
                  <a:schemeClr val="tx1"/>
                </a:solidFill>
              </a:rPr>
              <a:t>+ Người lao động có những đóng góp gì cho cuộc sống của chúng ta?</a:t>
            </a:r>
            <a:endParaRPr lang="en-US" sz="4000" dirty="0">
              <a:solidFill>
                <a:schemeClr val="tx1"/>
              </a:solidFill>
            </a:endParaRPr>
          </a:p>
        </p:txBody>
      </p:sp>
      <p:sp>
        <p:nvSpPr>
          <p:cNvPr id="2" name="Rectangle 1">
            <a:extLst>
              <a:ext uri="{FF2B5EF4-FFF2-40B4-BE49-F238E27FC236}">
                <a16:creationId xmlns:a16="http://schemas.microsoft.com/office/drawing/2014/main" id="{32B16527-EE7A-EC47-9979-41C94628D52A}"/>
              </a:ext>
            </a:extLst>
          </p:cNvPr>
          <p:cNvSpPr/>
          <p:nvPr/>
        </p:nvSpPr>
        <p:spPr>
          <a:xfrm>
            <a:off x="405894" y="3247637"/>
            <a:ext cx="11380212" cy="2715274"/>
          </a:xfrm>
          <a:prstGeom prst="rect">
            <a:avLst/>
          </a:prstGeom>
          <a:solidFill>
            <a:schemeClr val="bg1"/>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i="1" dirty="0">
                <a:solidFill>
                  <a:schemeClr val="tx1"/>
                </a:solidFill>
              </a:rPr>
              <a:t>+ Nêu những việc cần làm để thể hiện lòng biết ơn người lao động.</a:t>
            </a:r>
            <a:endParaRPr lang="en-US" sz="4000" i="1" dirty="0">
              <a:solidFill>
                <a:schemeClr val="tx1"/>
              </a:solidFill>
            </a:endParaRPr>
          </a:p>
          <a:p>
            <a:r>
              <a:rPr lang="vi-VN" sz="4000" i="1" dirty="0">
                <a:solidFill>
                  <a:schemeClr val="tx1"/>
                </a:solidFill>
              </a:rPr>
              <a:t> + Kể tên những biểu hiện của sự cảm thông, giúp đỡ người có hoàn cảnh khó khăn.</a:t>
            </a:r>
            <a:endParaRPr lang="en-US" sz="4000" dirty="0">
              <a:solidFill>
                <a:schemeClr val="tx1"/>
              </a:solidFill>
            </a:endParaRPr>
          </a:p>
        </p:txBody>
      </p:sp>
    </p:spTree>
    <p:extLst>
      <p:ext uri="{BB962C8B-B14F-4D97-AF65-F5344CB8AC3E}">
        <p14:creationId xmlns:p14="http://schemas.microsoft.com/office/powerpoint/2010/main" val="1822664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100000">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14:bounceEnd="100000">
                                          <p:cBhvr additive="base">
                                            <p:cTn id="7" dur="500" fill="hold"/>
                                            <p:tgtEl>
                                              <p:spTgt spid="55"/>
                                            </p:tgtEl>
                                            <p:attrNameLst>
                                              <p:attrName>ppt_x</p:attrName>
                                            </p:attrNameLst>
                                          </p:cBhvr>
                                          <p:tavLst>
                                            <p:tav tm="0">
                                              <p:val>
                                                <p:strVal val="#ppt_x"/>
                                              </p:val>
                                            </p:tav>
                                            <p:tav tm="100000">
                                              <p:val>
                                                <p:strVal val="#ppt_x"/>
                                              </p:val>
                                            </p:tav>
                                          </p:tavLst>
                                        </p:anim>
                                        <p:anim calcmode="lin" valueType="num" p14:bounceEnd="100000">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2" grpId="0" animBg="1"/>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2" grpId="0" animBg="1"/>
          <p:bldP spid="2"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sp>
        <p:nvSpPr>
          <p:cNvPr id="55" name="Rectangle 54">
            <a:extLst>
              <a:ext uri="{FF2B5EF4-FFF2-40B4-BE49-F238E27FC236}">
                <a16:creationId xmlns:a16="http://schemas.microsoft.com/office/drawing/2014/main" id="{35E65F50-334B-2D45-AB23-D8EAA472C416}"/>
              </a:ext>
            </a:extLst>
          </p:cNvPr>
          <p:cNvSpPr/>
          <p:nvPr/>
        </p:nvSpPr>
        <p:spPr>
          <a:xfrm>
            <a:off x="555781" y="123221"/>
            <a:ext cx="9484689" cy="1312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bg1"/>
                </a:solidFill>
                <a:latin typeface="Cambria" panose="02040503050406030204" pitchFamily="18" charset="0"/>
              </a:rPr>
              <a:t>1. </a:t>
            </a:r>
            <a:r>
              <a:rPr lang="nl-NL" sz="4000" b="1" dirty="0">
                <a:solidFill>
                  <a:schemeClr val="bg1"/>
                </a:solidFill>
              </a:rPr>
              <a:t>Hệ thống kiến thức đã học.</a:t>
            </a:r>
            <a:endParaRPr lang="en-US" sz="4000" b="1" dirty="0">
              <a:solidFill>
                <a:schemeClr val="bg1"/>
              </a:solidFill>
              <a:latin typeface="Cambria" panose="02040503050406030204" pitchFamily="18" charset="0"/>
            </a:endParaRPr>
          </a:p>
        </p:txBody>
      </p:sp>
      <p:sp>
        <p:nvSpPr>
          <p:cNvPr id="22" name="Rectangle 21">
            <a:extLst>
              <a:ext uri="{FF2B5EF4-FFF2-40B4-BE49-F238E27FC236}">
                <a16:creationId xmlns:a16="http://schemas.microsoft.com/office/drawing/2014/main" id="{35E65F50-334B-2D45-AB23-D8EAA472C416}"/>
              </a:ext>
            </a:extLst>
          </p:cNvPr>
          <p:cNvSpPr/>
          <p:nvPr/>
        </p:nvSpPr>
        <p:spPr>
          <a:xfrm>
            <a:off x="405894" y="1240875"/>
            <a:ext cx="11380212" cy="4335171"/>
          </a:xfrm>
          <a:prstGeom prst="rect">
            <a:avLst/>
          </a:prstGeom>
          <a:solidFill>
            <a:schemeClr val="bg1"/>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i="1" dirty="0">
                <a:solidFill>
                  <a:schemeClr val="tx1"/>
                </a:solidFill>
              </a:rPr>
              <a:t>+ Vì sao cần cảm thông, giúp đỡ người có hoàn cảnh khó khăn?</a:t>
            </a:r>
            <a:endParaRPr lang="en-US" sz="4000" dirty="0">
              <a:solidFill>
                <a:schemeClr val="tx1"/>
              </a:solidFill>
            </a:endParaRPr>
          </a:p>
          <a:p>
            <a:r>
              <a:rPr lang="vi-VN" sz="4000" i="1" dirty="0">
                <a:solidFill>
                  <a:schemeClr val="tx1"/>
                </a:solidFill>
              </a:rPr>
              <a:t>+ Kể về người có hoàn cảnh khó khăn mà em biết.</a:t>
            </a:r>
            <a:endParaRPr lang="en-US" sz="4000" dirty="0">
              <a:solidFill>
                <a:schemeClr val="tx1"/>
              </a:solidFill>
            </a:endParaRPr>
          </a:p>
          <a:p>
            <a:r>
              <a:rPr lang="vi-VN" sz="4000" i="1" dirty="0">
                <a:solidFill>
                  <a:schemeClr val="tx1"/>
                </a:solidFill>
              </a:rPr>
              <a:t>+ Nêu một số biểu hiện của người yêu lao động.</a:t>
            </a:r>
            <a:endParaRPr lang="en-US" sz="4000" dirty="0">
              <a:solidFill>
                <a:schemeClr val="tx1"/>
              </a:solidFill>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700571" y="5617125"/>
            <a:ext cx="4597554" cy="1136220"/>
          </a:xfrm>
          <a:prstGeom prst="rect">
            <a:avLst/>
          </a:prstGeom>
        </p:spPr>
      </p:pic>
    </p:spTree>
    <p:extLst>
      <p:ext uri="{BB962C8B-B14F-4D97-AF65-F5344CB8AC3E}">
        <p14:creationId xmlns:p14="http://schemas.microsoft.com/office/powerpoint/2010/main" val="338006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100000">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14:bounceEnd="100000">
                                          <p:cBhvr additive="base">
                                            <p:cTn id="7" dur="500" fill="hold"/>
                                            <p:tgtEl>
                                              <p:spTgt spid="55"/>
                                            </p:tgtEl>
                                            <p:attrNameLst>
                                              <p:attrName>ppt_x</p:attrName>
                                            </p:attrNameLst>
                                          </p:cBhvr>
                                          <p:tavLst>
                                            <p:tav tm="0">
                                              <p:val>
                                                <p:strVal val="#ppt_x"/>
                                              </p:val>
                                            </p:tav>
                                            <p:tav tm="100000">
                                              <p:val>
                                                <p:strVal val="#ppt_x"/>
                                              </p:val>
                                            </p:tav>
                                          </p:tavLst>
                                        </p:anim>
                                        <p:anim calcmode="lin" valueType="num" p14:bounceEnd="100000">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decel="10000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decel="10000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22"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descr="E:\006包图网\素材\064家长会\5d0sdc75bfbd77a.png5d0sdc75bfbd77a"/>
          <p:cNvPicPr>
            <a:picLocks noChangeAspect="1"/>
          </p:cNvPicPr>
          <p:nvPr>
            <p:custDataLst>
              <p:tags r:id="rId1"/>
            </p:custDataLst>
          </p:nvPr>
        </p:nvPicPr>
        <p:blipFill>
          <a:blip r:embed="rId3"/>
          <a:srcRect l="68116"/>
          <a:stretch>
            <a:fillRect/>
          </a:stretch>
        </p:blipFill>
        <p:spPr>
          <a:xfrm>
            <a:off x="7563975" y="258127"/>
            <a:ext cx="4288155" cy="6722745"/>
          </a:xfrm>
          <a:prstGeom prst="rect">
            <a:avLst/>
          </a:prstGeom>
        </p:spPr>
      </p:pic>
      <p:grpSp>
        <p:nvGrpSpPr>
          <p:cNvPr id="4" name="组合 7">
            <a:extLst>
              <a:ext uri="{FF2B5EF4-FFF2-40B4-BE49-F238E27FC236}">
                <a16:creationId xmlns:a16="http://schemas.microsoft.com/office/drawing/2014/main" id="{F7273840-0F51-172F-B65C-1942EFC88EBD}"/>
              </a:ext>
            </a:extLst>
          </p:cNvPr>
          <p:cNvGrpSpPr/>
          <p:nvPr/>
        </p:nvGrpSpPr>
        <p:grpSpPr>
          <a:xfrm>
            <a:off x="2036648" y="965545"/>
            <a:ext cx="7061804" cy="4964001"/>
            <a:chOff x="1804137" y="1407736"/>
            <a:chExt cx="7061804" cy="4964001"/>
          </a:xfrm>
        </p:grpSpPr>
        <p:sp>
          <p:nvSpPr>
            <p:cNvPr id="5" name="椭圆 4">
              <a:extLst>
                <a:ext uri="{FF2B5EF4-FFF2-40B4-BE49-F238E27FC236}">
                  <a16:creationId xmlns:a16="http://schemas.microsoft.com/office/drawing/2014/main" id="{78271EFF-B7C2-E865-0D55-497B4E2D5068}"/>
                </a:ext>
              </a:extLst>
            </p:cNvPr>
            <p:cNvSpPr/>
            <p:nvPr/>
          </p:nvSpPr>
          <p:spPr>
            <a:xfrm>
              <a:off x="1804137" y="1407736"/>
              <a:ext cx="7061804" cy="4605945"/>
            </a:xfrm>
            <a:custGeom>
              <a:avLst/>
              <a:gdLst>
                <a:gd name="connsiteX0" fmla="*/ 0 w 6388100"/>
                <a:gd name="connsiteY0" fmla="*/ 2038350 h 4076700"/>
                <a:gd name="connsiteX1" fmla="*/ 3194050 w 6388100"/>
                <a:gd name="connsiteY1" fmla="*/ 0 h 4076700"/>
                <a:gd name="connsiteX2" fmla="*/ 6388100 w 6388100"/>
                <a:gd name="connsiteY2" fmla="*/ 2038350 h 4076700"/>
                <a:gd name="connsiteX3" fmla="*/ 3194050 w 6388100"/>
                <a:gd name="connsiteY3" fmla="*/ 4076700 h 4076700"/>
                <a:gd name="connsiteX4" fmla="*/ 0 w 6388100"/>
                <a:gd name="connsiteY4" fmla="*/ 2038350 h 4076700"/>
                <a:gd name="connsiteX0" fmla="*/ 34305 w 6422405"/>
                <a:gd name="connsiteY0" fmla="*/ 2343150 h 4381500"/>
                <a:gd name="connsiteX1" fmla="*/ 2136155 w 6422405"/>
                <a:gd name="connsiteY1" fmla="*/ 0 h 4381500"/>
                <a:gd name="connsiteX2" fmla="*/ 6422405 w 6422405"/>
                <a:gd name="connsiteY2" fmla="*/ 2343150 h 4381500"/>
                <a:gd name="connsiteX3" fmla="*/ 3228355 w 6422405"/>
                <a:gd name="connsiteY3" fmla="*/ 4381500 h 4381500"/>
                <a:gd name="connsiteX4" fmla="*/ 34305 w 6422405"/>
                <a:gd name="connsiteY4" fmla="*/ 2343150 h 4381500"/>
                <a:gd name="connsiteX0" fmla="*/ 18857 w 6711757"/>
                <a:gd name="connsiteY0" fmla="*/ 2345646 h 4385735"/>
                <a:gd name="connsiteX1" fmla="*/ 2120707 w 6711757"/>
                <a:gd name="connsiteY1" fmla="*/ 2496 h 4385735"/>
                <a:gd name="connsiteX2" fmla="*/ 6711757 w 6711757"/>
                <a:gd name="connsiteY2" fmla="*/ 2002746 h 4385735"/>
                <a:gd name="connsiteX3" fmla="*/ 3212907 w 6711757"/>
                <a:gd name="connsiteY3" fmla="*/ 4383996 h 4385735"/>
                <a:gd name="connsiteX4" fmla="*/ 18857 w 6711757"/>
                <a:gd name="connsiteY4" fmla="*/ 2345646 h 4385735"/>
                <a:gd name="connsiteX0" fmla="*/ 18140 w 6774540"/>
                <a:gd name="connsiteY0" fmla="*/ 2578222 h 4393423"/>
                <a:gd name="connsiteX1" fmla="*/ 2183490 w 6774540"/>
                <a:gd name="connsiteY1" fmla="*/ 6472 h 4393423"/>
                <a:gd name="connsiteX2" fmla="*/ 6774540 w 6774540"/>
                <a:gd name="connsiteY2" fmla="*/ 2006722 h 4393423"/>
                <a:gd name="connsiteX3" fmla="*/ 3275690 w 6774540"/>
                <a:gd name="connsiteY3" fmla="*/ 4387972 h 4393423"/>
                <a:gd name="connsiteX4" fmla="*/ 18140 w 6774540"/>
                <a:gd name="connsiteY4" fmla="*/ 2578222 h 4393423"/>
                <a:gd name="connsiteX0" fmla="*/ 603 w 6757003"/>
                <a:gd name="connsiteY0" fmla="*/ 2578222 h 4398233"/>
                <a:gd name="connsiteX1" fmla="*/ 2165953 w 6757003"/>
                <a:gd name="connsiteY1" fmla="*/ 6472 h 4398233"/>
                <a:gd name="connsiteX2" fmla="*/ 6757003 w 6757003"/>
                <a:gd name="connsiteY2" fmla="*/ 2006722 h 4398233"/>
                <a:gd name="connsiteX3" fmla="*/ 3258153 w 6757003"/>
                <a:gd name="connsiteY3" fmla="*/ 4387972 h 4398233"/>
                <a:gd name="connsiteX4" fmla="*/ 603 w 6757003"/>
                <a:gd name="connsiteY4" fmla="*/ 2578222 h 4398233"/>
                <a:gd name="connsiteX0" fmla="*/ 603 w 6757003"/>
                <a:gd name="connsiteY0" fmla="*/ 2587133 h 4407144"/>
                <a:gd name="connsiteX1" fmla="*/ 2165953 w 6757003"/>
                <a:gd name="connsiteY1" fmla="*/ 15383 h 4407144"/>
                <a:gd name="connsiteX2" fmla="*/ 6757003 w 6757003"/>
                <a:gd name="connsiteY2" fmla="*/ 2015633 h 4407144"/>
                <a:gd name="connsiteX3" fmla="*/ 3258153 w 6757003"/>
                <a:gd name="connsiteY3" fmla="*/ 4396883 h 4407144"/>
                <a:gd name="connsiteX4" fmla="*/ 603 w 6757003"/>
                <a:gd name="connsiteY4" fmla="*/ 2587133 h 440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7003" h="4407144">
                  <a:moveTo>
                    <a:pt x="603" y="2587133"/>
                  </a:moveTo>
                  <a:cubicBezTo>
                    <a:pt x="-29030" y="1247283"/>
                    <a:pt x="1039886" y="110633"/>
                    <a:pt x="2165953" y="15383"/>
                  </a:cubicBezTo>
                  <a:cubicBezTo>
                    <a:pt x="3292020" y="-79867"/>
                    <a:pt x="6718903" y="229483"/>
                    <a:pt x="6757003" y="2015633"/>
                  </a:cubicBezTo>
                  <a:cubicBezTo>
                    <a:pt x="6757003" y="3141383"/>
                    <a:pt x="4384220" y="4301633"/>
                    <a:pt x="3258153" y="4396883"/>
                  </a:cubicBezTo>
                  <a:cubicBezTo>
                    <a:pt x="2132086" y="4492133"/>
                    <a:pt x="30236" y="3926983"/>
                    <a:pt x="603" y="2587133"/>
                  </a:cubicBezTo>
                  <a:close/>
                </a:path>
              </a:pathLst>
            </a:custGeom>
            <a:solidFill>
              <a:srgbClr val="FFC000"/>
            </a:solidFill>
            <a:ln w="349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3">
              <a:extLst>
                <a:ext uri="{FF2B5EF4-FFF2-40B4-BE49-F238E27FC236}">
                  <a16:creationId xmlns:a16="http://schemas.microsoft.com/office/drawing/2014/main" id="{CB79ADB1-B7B6-F1EA-32E9-A1735B9BE79A}"/>
                </a:ext>
              </a:extLst>
            </p:cNvPr>
            <p:cNvSpPr/>
            <p:nvPr/>
          </p:nvSpPr>
          <p:spPr>
            <a:xfrm>
              <a:off x="2121911" y="2207874"/>
              <a:ext cx="5458371" cy="607923"/>
            </a:xfrm>
            <a:prstGeom prst="rect">
              <a:avLst/>
            </a:prstGeom>
          </p:spPr>
          <p:txBody>
            <a:bodyPr vert="horz" wrap="square">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solidFill>
                <a:effectLst/>
                <a:uLnTx/>
                <a:uFillTx/>
                <a:latin typeface="思源宋体 CN Medium" panose="02020500000000000000" pitchFamily="18" charset="-122"/>
                <a:ea typeface="思源宋体 CN Medium" panose="02020500000000000000" pitchFamily="18" charset="-122"/>
                <a:sym typeface="思源黑体" panose="020B0500000000000000" pitchFamily="34" charset="-122"/>
              </a:endParaRPr>
            </a:p>
          </p:txBody>
        </p:sp>
        <p:pic>
          <p:nvPicPr>
            <p:cNvPr id="7" name="图片 6">
              <a:extLst>
                <a:ext uri="{FF2B5EF4-FFF2-40B4-BE49-F238E27FC236}">
                  <a16:creationId xmlns:a16="http://schemas.microsoft.com/office/drawing/2014/main" id="{59A0E5D9-792B-E3CE-B08E-ECC0FB6B26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6376" y="4377831"/>
              <a:ext cx="1993906" cy="1993906"/>
            </a:xfrm>
            <a:prstGeom prst="rect">
              <a:avLst/>
            </a:prstGeom>
          </p:spPr>
        </p:pic>
      </p:grpSp>
      <p:pic>
        <p:nvPicPr>
          <p:cNvPr id="2" name="Picture 1"/>
          <p:cNvPicPr>
            <a:picLocks noChangeAspect="1"/>
          </p:cNvPicPr>
          <p:nvPr/>
        </p:nvPicPr>
        <p:blipFill>
          <a:blip r:embed="rId5"/>
          <a:stretch>
            <a:fillRect/>
          </a:stretch>
        </p:blipFill>
        <p:spPr>
          <a:xfrm>
            <a:off x="1063383" y="2310254"/>
            <a:ext cx="8510754" cy="1688738"/>
          </a:xfrm>
          <a:prstGeom prst="rect">
            <a:avLst/>
          </a:prstGeom>
        </p:spPr>
      </p:pic>
    </p:spTree>
    <p:extLst>
      <p:ext uri="{BB962C8B-B14F-4D97-AF65-F5344CB8AC3E}">
        <p14:creationId xmlns:p14="http://schemas.microsoft.com/office/powerpoint/2010/main" val="1470895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80">
                                          <p:stCondLst>
                                            <p:cond delay="0"/>
                                          </p:stCondLst>
                                        </p:cTn>
                                        <p:tgtEl>
                                          <p:spTgt spid="2"/>
                                        </p:tgtEl>
                                      </p:cBhvr>
                                    </p:animEffect>
                                    <p:anim calcmode="lin" valueType="num">
                                      <p:cBhvr>
                                        <p:cTn id="2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gtEl>
                                      </p:cBhvr>
                                      <p:to x="100000" y="60000"/>
                                    </p:animScale>
                                    <p:animScale>
                                      <p:cBhvr>
                                        <p:cTn id="35" dur="166" decel="50000">
                                          <p:stCondLst>
                                            <p:cond delay="676"/>
                                          </p:stCondLst>
                                        </p:cTn>
                                        <p:tgtEl>
                                          <p:spTgt spid="2"/>
                                        </p:tgtEl>
                                      </p:cBhvr>
                                      <p:to x="100000" y="100000"/>
                                    </p:animScale>
                                    <p:animScale>
                                      <p:cBhvr>
                                        <p:cTn id="36" dur="26">
                                          <p:stCondLst>
                                            <p:cond delay="1312"/>
                                          </p:stCondLst>
                                        </p:cTn>
                                        <p:tgtEl>
                                          <p:spTgt spid="2"/>
                                        </p:tgtEl>
                                      </p:cBhvr>
                                      <p:to x="100000" y="80000"/>
                                    </p:animScale>
                                    <p:animScale>
                                      <p:cBhvr>
                                        <p:cTn id="37" dur="166" decel="50000">
                                          <p:stCondLst>
                                            <p:cond delay="1338"/>
                                          </p:stCondLst>
                                        </p:cTn>
                                        <p:tgtEl>
                                          <p:spTgt spid="2"/>
                                        </p:tgtEl>
                                      </p:cBhvr>
                                      <p:to x="100000" y="100000"/>
                                    </p:animScale>
                                    <p:animScale>
                                      <p:cBhvr>
                                        <p:cTn id="38" dur="26">
                                          <p:stCondLst>
                                            <p:cond delay="1642"/>
                                          </p:stCondLst>
                                        </p:cTn>
                                        <p:tgtEl>
                                          <p:spTgt spid="2"/>
                                        </p:tgtEl>
                                      </p:cBhvr>
                                      <p:to x="100000" y="90000"/>
                                    </p:animScale>
                                    <p:animScale>
                                      <p:cBhvr>
                                        <p:cTn id="39" dur="166" decel="50000">
                                          <p:stCondLst>
                                            <p:cond delay="1668"/>
                                          </p:stCondLst>
                                        </p:cTn>
                                        <p:tgtEl>
                                          <p:spTgt spid="2"/>
                                        </p:tgtEl>
                                      </p:cBhvr>
                                      <p:to x="100000" y="100000"/>
                                    </p:animScale>
                                    <p:animScale>
                                      <p:cBhvr>
                                        <p:cTn id="40" dur="26">
                                          <p:stCondLst>
                                            <p:cond delay="1808"/>
                                          </p:stCondLst>
                                        </p:cTn>
                                        <p:tgtEl>
                                          <p:spTgt spid="2"/>
                                        </p:tgtEl>
                                      </p:cBhvr>
                                      <p:to x="100000" y="95000"/>
                                    </p:animScale>
                                    <p:animScale>
                                      <p:cBhvr>
                                        <p:cTn id="4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DA0997-D60C-7DD5-86B4-383211BD6DA3}"/>
              </a:ext>
            </a:extLst>
          </p:cNvPr>
          <p:cNvSpPr txBox="1"/>
          <p:nvPr/>
        </p:nvSpPr>
        <p:spPr>
          <a:xfrm>
            <a:off x="555811" y="345819"/>
            <a:ext cx="8301317" cy="707886"/>
          </a:xfrm>
          <a:prstGeom prst="rect">
            <a:avLst/>
          </a:prstGeom>
          <a:noFill/>
        </p:spPr>
        <p:txBody>
          <a:bodyPr wrap="square">
            <a:spAutoFit/>
          </a:bodyPr>
          <a:lstStyle/>
          <a:p>
            <a:pPr marL="0" marR="0" algn="just">
              <a:spcBef>
                <a:spcPts val="0"/>
              </a:spcBef>
              <a:spcAft>
                <a:spcPts val="0"/>
              </a:spcAft>
            </a:pPr>
            <a:r>
              <a:rPr lang="vi-VN" sz="4000" b="1" i="1" dirty="0">
                <a:effectLst/>
                <a:latin typeface="Times New Roman" panose="02020603050405020304" pitchFamily="18" charset="0"/>
                <a:ea typeface="Times New Roman" panose="02020603050405020304" pitchFamily="18" charset="0"/>
              </a:rPr>
              <a:t>2: Sắm vai xử lí tình huống </a:t>
            </a:r>
            <a:endParaRPr lang="en-US" sz="40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47DC15EE-E0BF-1051-08A6-FB856124F26D}"/>
              </a:ext>
            </a:extLst>
          </p:cNvPr>
          <p:cNvSpPr txBox="1"/>
          <p:nvPr/>
        </p:nvSpPr>
        <p:spPr>
          <a:xfrm>
            <a:off x="286869" y="1195573"/>
            <a:ext cx="11689977" cy="2308324"/>
          </a:xfrm>
          <a:prstGeom prst="rect">
            <a:avLst/>
          </a:prstGeom>
          <a:noFill/>
        </p:spPr>
        <p:txBody>
          <a:bodyPr wrap="square">
            <a:spAutoFit/>
          </a:bodyPr>
          <a:lstStyle/>
          <a:p>
            <a:pPr marL="0" marR="0" algn="just">
              <a:spcBef>
                <a:spcPts val="0"/>
              </a:spcBef>
              <a:spcAft>
                <a:spcPts val="0"/>
              </a:spcAft>
            </a:pPr>
            <a:r>
              <a:rPr lang="en-US" sz="4800" b="1" dirty="0">
                <a:effectLst/>
                <a:latin typeface="Times New Roman" panose="02020603050405020304" pitchFamily="18" charset="0"/>
                <a:ea typeface="Times New Roman" panose="02020603050405020304" pitchFamily="18" charset="0"/>
              </a:rPr>
              <a:t>TH</a:t>
            </a:r>
            <a:r>
              <a:rPr lang="vi-VN" sz="4800" b="1" dirty="0">
                <a:effectLst/>
                <a:latin typeface="Times New Roman" panose="02020603050405020304" pitchFamily="18" charset="0"/>
                <a:ea typeface="Times New Roman" panose="02020603050405020304" pitchFamily="18" charset="0"/>
              </a:rPr>
              <a:t>1. Bố mẹ cho em tiền ủng hộ những người có hoàn cảnh khó khăn nhưng bạn rủ em dùng tiền chơi điện tử.</a:t>
            </a:r>
            <a:endParaRPr lang="en-US" sz="4800" b="1"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D4C4D463-2CC9-0B67-3E32-FF5CAB9BAC7E}"/>
              </a:ext>
            </a:extLst>
          </p:cNvPr>
          <p:cNvSpPr txBox="1"/>
          <p:nvPr/>
        </p:nvSpPr>
        <p:spPr>
          <a:xfrm>
            <a:off x="35858" y="3952999"/>
            <a:ext cx="11940988" cy="2308324"/>
          </a:xfrm>
          <a:prstGeom prst="rect">
            <a:avLst/>
          </a:prstGeom>
          <a:noFill/>
        </p:spPr>
        <p:txBody>
          <a:bodyPr wrap="square">
            <a:spAutoFit/>
          </a:bodyPr>
          <a:lstStyle/>
          <a:p>
            <a:pPr marL="0" marR="0" algn="just">
              <a:spcBef>
                <a:spcPts val="0"/>
              </a:spcBef>
              <a:spcAft>
                <a:spcPts val="0"/>
              </a:spcAft>
            </a:pPr>
            <a:r>
              <a:rPr lang="vi-VN" sz="4800" b="1" i="1" dirty="0">
                <a:effectLst/>
                <a:latin typeface="Times New Roman" panose="02020603050405020304" pitchFamily="18" charset="0"/>
                <a:ea typeface="Times New Roman" panose="02020603050405020304" pitchFamily="18" charset="0"/>
              </a:rPr>
              <a:t>Từ chối, không làm theo bạn và dùng số tiền đó để ủng hộ những người có hoàn cảnh khó khăn.</a:t>
            </a:r>
            <a:endParaRPr lang="en-US" sz="4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76314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anim calcmode="lin" valueType="num">
                                      <p:cBhvr>
                                        <p:cTn id="18" dur="2000" fill="hold"/>
                                        <p:tgtEl>
                                          <p:spTgt spid="9"/>
                                        </p:tgtEl>
                                        <p:attrNameLst>
                                          <p:attrName>ppt_w</p:attrName>
                                        </p:attrNameLst>
                                      </p:cBhvr>
                                      <p:tavLst>
                                        <p:tav tm="0" fmla="#ppt_w*sin(2.5*pi*$)">
                                          <p:val>
                                            <p:fltVal val="0"/>
                                          </p:val>
                                        </p:tav>
                                        <p:tav tm="100000">
                                          <p:val>
                                            <p:fltVal val="1"/>
                                          </p:val>
                                        </p:tav>
                                      </p:tavLst>
                                    </p:anim>
                                    <p:anim calcmode="lin" valueType="num">
                                      <p:cBhvr>
                                        <p:cTn id="1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2684D1E-01A1-4251-AA30-94E7343294D6}"/>
              </a:ext>
            </a:extLst>
          </p:cNvPr>
          <p:cNvSpPr txBox="1"/>
          <p:nvPr/>
        </p:nvSpPr>
        <p:spPr>
          <a:xfrm>
            <a:off x="555811" y="345819"/>
            <a:ext cx="8301317" cy="707886"/>
          </a:xfrm>
          <a:prstGeom prst="rect">
            <a:avLst/>
          </a:prstGeom>
          <a:noFill/>
        </p:spPr>
        <p:txBody>
          <a:bodyPr wrap="square">
            <a:spAutoFit/>
          </a:bodyPr>
          <a:lstStyle/>
          <a:p>
            <a:pPr marL="0" marR="0" algn="just">
              <a:spcBef>
                <a:spcPts val="0"/>
              </a:spcBef>
              <a:spcAft>
                <a:spcPts val="0"/>
              </a:spcAft>
            </a:pPr>
            <a:r>
              <a:rPr lang="vi-VN" sz="4000" b="1" i="1" dirty="0">
                <a:effectLst/>
                <a:latin typeface="Times New Roman" panose="02020603050405020304" pitchFamily="18" charset="0"/>
                <a:ea typeface="Times New Roman" panose="02020603050405020304" pitchFamily="18" charset="0"/>
              </a:rPr>
              <a:t>2: Sắm vai xử lí tình huống </a:t>
            </a:r>
            <a:endParaRPr lang="en-US" sz="40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F3A1293C-5810-4497-16CB-A0C05882E4AE}"/>
              </a:ext>
            </a:extLst>
          </p:cNvPr>
          <p:cNvSpPr txBox="1"/>
          <p:nvPr/>
        </p:nvSpPr>
        <p:spPr>
          <a:xfrm>
            <a:off x="251011" y="1225295"/>
            <a:ext cx="11689977" cy="3046988"/>
          </a:xfrm>
          <a:prstGeom prst="rect">
            <a:avLst/>
          </a:prstGeom>
          <a:noFill/>
        </p:spPr>
        <p:txBody>
          <a:bodyPr wrap="square">
            <a:spAutoFit/>
          </a:bodyPr>
          <a:lstStyle/>
          <a:p>
            <a:pPr marL="0" marR="0" algn="just">
              <a:spcBef>
                <a:spcPts val="0"/>
              </a:spcBef>
              <a:spcAft>
                <a:spcPts val="0"/>
              </a:spcAft>
            </a:pPr>
            <a:r>
              <a:rPr lang="en-US" sz="4800" b="1" dirty="0">
                <a:latin typeface="Times New Roman" panose="02020603050405020304" pitchFamily="18" charset="0"/>
                <a:ea typeface="Times New Roman" panose="02020603050405020304" pitchFamily="18" charset="0"/>
              </a:rPr>
              <a:t>TH</a:t>
            </a:r>
            <a:r>
              <a:rPr lang="vi-VN" sz="4800" b="1" dirty="0">
                <a:effectLst/>
                <a:latin typeface="Times New Roman" panose="02020603050405020304" pitchFamily="18" charset="0"/>
                <a:ea typeface="Times New Roman" panose="02020603050405020304" pitchFamily="18" charset="0"/>
              </a:rPr>
              <a:t>2. Gia đình Hoa rất khó khăn, me bạn bị bệnh hiểm nghèo. lớp em tổ chức đi thăm, tặng quà, động viện Hoa nhưng một số bạn trong lớp không muốn tham gia.</a:t>
            </a:r>
            <a:endParaRPr lang="en-US" sz="4800" b="1"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AAE3AEDE-DC4C-AF19-46A1-BE10B04F7031}"/>
              </a:ext>
            </a:extLst>
          </p:cNvPr>
          <p:cNvSpPr txBox="1"/>
          <p:nvPr/>
        </p:nvSpPr>
        <p:spPr>
          <a:xfrm>
            <a:off x="555810" y="4232321"/>
            <a:ext cx="11385177" cy="2123658"/>
          </a:xfrm>
          <a:prstGeom prst="rect">
            <a:avLst/>
          </a:prstGeom>
          <a:noFill/>
        </p:spPr>
        <p:txBody>
          <a:bodyPr wrap="square">
            <a:spAutoFit/>
          </a:bodyPr>
          <a:lstStyle/>
          <a:p>
            <a:pPr marL="0" marR="0" algn="just">
              <a:spcBef>
                <a:spcPts val="0"/>
              </a:spcBef>
              <a:spcAft>
                <a:spcPts val="0"/>
              </a:spcAft>
            </a:pPr>
            <a:r>
              <a:rPr lang="vi-VN" sz="4400" b="1" i="1" dirty="0">
                <a:solidFill>
                  <a:srgbClr val="FF0000"/>
                </a:solidFill>
                <a:effectLst/>
                <a:latin typeface="Times New Roman" panose="02020603050405020304" pitchFamily="18" charset="0"/>
                <a:ea typeface="Times New Roman" panose="02020603050405020304" pitchFamily="18" charset="0"/>
              </a:rPr>
              <a:t>Khuyên các bạn tham gia chia sẻ, động viên bạn Hoa, giúp bạn vượt qua hoàn cảnh khó khăn để tiếp tục tới trường hoc tập.</a:t>
            </a:r>
            <a:endParaRPr lang="en-US" sz="44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14365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2094</TotalTime>
  <Words>422</Words>
  <Application>Microsoft Office PowerPoint</Application>
  <PresentationFormat>Widescreen</PresentationFormat>
  <Paragraphs>25</Paragraphs>
  <Slides>13</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vt:i4>
      </vt:variant>
    </vt:vector>
  </HeadingPairs>
  <TitlesOfParts>
    <vt:vector size="21" baseType="lpstr">
      <vt:lpstr>#9Slide03 Bebas Neue Bold</vt:lpstr>
      <vt:lpstr>Arial</vt:lpstr>
      <vt:lpstr>Calibri</vt:lpstr>
      <vt:lpstr>Cambria</vt:lpstr>
      <vt:lpstr>Times New Roman</vt:lpstr>
      <vt:lpstr>思源宋体 CN Medium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Quý Thắng</cp:lastModifiedBy>
  <cp:revision>38</cp:revision>
  <dcterms:created xsi:type="dcterms:W3CDTF">2023-06-29T03:07:26Z</dcterms:created>
  <dcterms:modified xsi:type="dcterms:W3CDTF">2025-11-25T03:18:37Z</dcterms:modified>
</cp:coreProperties>
</file>