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71" r:id="rId5"/>
    <p:sldId id="279" r:id="rId6"/>
    <p:sldId id="276" r:id="rId7"/>
    <p:sldId id="261" r:id="rId8"/>
    <p:sldId id="277" r:id="rId9"/>
    <p:sldId id="259" r:id="rId10"/>
    <p:sldId id="278" r:id="rId11"/>
    <p:sldId id="281" r:id="rId12"/>
    <p:sldId id="283" r:id="rId13"/>
    <p:sldId id="284" r:id="rId14"/>
    <p:sldId id="267"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Dreaming Outloud San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950" autoAdjust="0"/>
  </p:normalViewPr>
  <p:slideViewPr>
    <p:cSldViewPr>
      <p:cViewPr varScale="1">
        <p:scale>
          <a:sx n="42" d="100"/>
          <a:sy n="42" d="100"/>
        </p:scale>
        <p:origin x="9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5CF1-7EB7-485C-8F68-C8CA3EC5847A}"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0A22C-3A04-48A1-82B0-94263BEAB721}" type="slidenum">
              <a:rPr lang="en-US" smtClean="0"/>
              <a:t>‹#›</a:t>
            </a:fld>
            <a:endParaRPr lang="en-US"/>
          </a:p>
        </p:txBody>
      </p:sp>
    </p:spTree>
    <p:extLst>
      <p:ext uri="{BB962C8B-B14F-4D97-AF65-F5344CB8AC3E}">
        <p14:creationId xmlns:p14="http://schemas.microsoft.com/office/powerpoint/2010/main" val="24198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2</a:t>
            </a:fld>
            <a:endParaRPr lang="en-US"/>
          </a:p>
        </p:txBody>
      </p:sp>
    </p:spTree>
    <p:extLst>
      <p:ext uri="{BB962C8B-B14F-4D97-AF65-F5344CB8AC3E}">
        <p14:creationId xmlns:p14="http://schemas.microsoft.com/office/powerpoint/2010/main" val="148063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10</a:t>
            </a:fld>
            <a:endParaRPr lang="en-US"/>
          </a:p>
        </p:txBody>
      </p:sp>
    </p:spTree>
    <p:extLst>
      <p:ext uri="{BB962C8B-B14F-4D97-AF65-F5344CB8AC3E}">
        <p14:creationId xmlns:p14="http://schemas.microsoft.com/office/powerpoint/2010/main" val="205083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0A22C-3A04-48A1-82B0-94263BEAB721}" type="slidenum">
              <a:rPr lang="en-US" smtClean="0"/>
              <a:t>13</a:t>
            </a:fld>
            <a:endParaRPr lang="en-US"/>
          </a:p>
        </p:txBody>
      </p:sp>
    </p:spTree>
    <p:extLst>
      <p:ext uri="{BB962C8B-B14F-4D97-AF65-F5344CB8AC3E}">
        <p14:creationId xmlns:p14="http://schemas.microsoft.com/office/powerpoint/2010/main" val="236441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13.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31.png"/><Relationship Id="rId4" Type="http://schemas.openxmlformats.org/officeDocument/2006/relationships/image" Target="../media/image48.sv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6.sv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8.svg"/><Relationship Id="rId4" Type="http://schemas.openxmlformats.org/officeDocument/2006/relationships/image" Target="../media/image35.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svg"/><Relationship Id="rId3" Type="http://schemas.openxmlformats.org/officeDocument/2006/relationships/image" Target="../media/image14.png"/><Relationship Id="rId7" Type="http://schemas.openxmlformats.org/officeDocument/2006/relationships/image" Target="../media/image25.sv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1.svg"/><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15.png"/><Relationship Id="rId12"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8.png"/><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image" Target="../media/image41.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0.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196479" y="4082488"/>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rot="583477" flipV="1">
            <a:off x="241356" y="-366416"/>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rot="254800">
            <a:off x="13365439" y="9251049"/>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16327764" y="8245685"/>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2" name="Freeform 12"/>
          <p:cNvSpPr/>
          <p:nvPr/>
        </p:nvSpPr>
        <p:spPr>
          <a:xfrm rot="4900267">
            <a:off x="1197105" y="3925473"/>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73995" y="-200862"/>
            <a:ext cx="2533339" cy="2533339"/>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6614" y="8191901"/>
            <a:ext cx="932769" cy="957155"/>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8" y="6882094"/>
            <a:ext cx="18254532" cy="3428956"/>
          </a:xfrm>
          <a:prstGeom prst="rect">
            <a:avLst/>
          </a:prstGeom>
        </p:spPr>
      </p:pic>
      <p:pic>
        <p:nvPicPr>
          <p:cNvPr id="21" name="Picture 20"/>
          <p:cNvPicPr>
            <a:picLocks noChangeAspect="1"/>
          </p:cNvPicPr>
          <p:nvPr/>
        </p:nvPicPr>
        <p:blipFill>
          <a:blip r:embed="rId19"/>
          <a:stretch>
            <a:fillRect/>
          </a:stretch>
        </p:blipFill>
        <p:spPr>
          <a:xfrm>
            <a:off x="2551397" y="730706"/>
            <a:ext cx="13058764" cy="4834547"/>
          </a:xfrm>
          <a:prstGeom prst="rect">
            <a:avLst/>
          </a:prstGeom>
        </p:spPr>
      </p:pic>
      <p:pic>
        <p:nvPicPr>
          <p:cNvPr id="22" name="Picture 21"/>
          <p:cNvPicPr>
            <a:picLocks noChangeAspect="1"/>
          </p:cNvPicPr>
          <p:nvPr/>
        </p:nvPicPr>
        <p:blipFill>
          <a:blip r:embed="rId20"/>
          <a:stretch>
            <a:fillRect/>
          </a:stretch>
        </p:blipFill>
        <p:spPr>
          <a:xfrm>
            <a:off x="0" y="-42917"/>
            <a:ext cx="5102794" cy="2523963"/>
          </a:xfrm>
          <a:prstGeom prst="rect">
            <a:avLst/>
          </a:prstGeom>
        </p:spPr>
      </p:pic>
      <p:pic>
        <p:nvPicPr>
          <p:cNvPr id="23" name="Picture 22"/>
          <p:cNvPicPr>
            <a:picLocks noChangeAspect="1"/>
          </p:cNvPicPr>
          <p:nvPr/>
        </p:nvPicPr>
        <p:blipFill>
          <a:blip r:embed="rId21"/>
          <a:stretch>
            <a:fillRect/>
          </a:stretch>
        </p:blipFill>
        <p:spPr>
          <a:xfrm>
            <a:off x="13515921" y="3960773"/>
            <a:ext cx="4285859" cy="236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377205"/>
            <a:ext cx="15080042" cy="1477328"/>
          </a:xfrm>
          <a:prstGeom prst="rect">
            <a:avLst/>
          </a:prstGeom>
        </p:spPr>
        <p:txBody>
          <a:bodyPr wrap="square" lIns="0" tIns="0" rIns="0" bIns="0" rtlCol="0" anchor="t">
            <a:spAutoFit/>
          </a:bodyPr>
          <a:lstStyle/>
          <a:p>
            <a:pPr algn="just"/>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71075825"/>
              </p:ext>
            </p:extLst>
          </p:nvPr>
        </p:nvGraphicFramePr>
        <p:xfrm>
          <a:off x="502920" y="2513529"/>
          <a:ext cx="17282160" cy="6905862"/>
        </p:xfrm>
        <a:graphic>
          <a:graphicData uri="http://schemas.openxmlformats.org/drawingml/2006/table">
            <a:tbl>
              <a:tblPr/>
              <a:tblGrid>
                <a:gridCol w="3200400">
                  <a:extLst>
                    <a:ext uri="{9D8B030D-6E8A-4147-A177-3AD203B41FA5}">
                      <a16:colId xmlns:a16="http://schemas.microsoft.com/office/drawing/2014/main" val="2973133261"/>
                    </a:ext>
                  </a:extLst>
                </a:gridCol>
                <a:gridCol w="3200400">
                  <a:extLst>
                    <a:ext uri="{9D8B030D-6E8A-4147-A177-3AD203B41FA5}">
                      <a16:colId xmlns:a16="http://schemas.microsoft.com/office/drawing/2014/main" val="2263477238"/>
                    </a:ext>
                  </a:extLst>
                </a:gridCol>
                <a:gridCol w="3840480">
                  <a:extLst>
                    <a:ext uri="{9D8B030D-6E8A-4147-A177-3AD203B41FA5}">
                      <a16:colId xmlns:a16="http://schemas.microsoft.com/office/drawing/2014/main" val="3713214203"/>
                    </a:ext>
                  </a:extLst>
                </a:gridCol>
                <a:gridCol w="3840480">
                  <a:extLst>
                    <a:ext uri="{9D8B030D-6E8A-4147-A177-3AD203B41FA5}">
                      <a16:colId xmlns:a16="http://schemas.microsoft.com/office/drawing/2014/main" val="364456821"/>
                    </a:ext>
                  </a:extLst>
                </a:gridCol>
                <a:gridCol w="3200400">
                  <a:extLst>
                    <a:ext uri="{9D8B030D-6E8A-4147-A177-3AD203B41FA5}">
                      <a16:colId xmlns:a16="http://schemas.microsoft.com/office/drawing/2014/main" val="754238901"/>
                    </a:ext>
                  </a:extLst>
                </a:gridCol>
              </a:tblGrid>
              <a:tr h="787704">
                <a:tc>
                  <a:txBody>
                    <a:bodyPr/>
                    <a:lstStyle/>
                    <a:p>
                      <a:pPr algn="ctr" fontAlgn="t"/>
                      <a:r>
                        <a:rPr lang="vi-VN" sz="4000" b="1" dirty="0">
                          <a:solidFill>
                            <a:schemeClr val="tx1">
                              <a:lumMod val="75000"/>
                              <a:lumOff val="25000"/>
                            </a:schemeClr>
                          </a:solidFill>
                          <a:effectLst/>
                          <a:latin typeface="+mj-lt"/>
                          <a:ea typeface="Cambria" panose="02040503050406030204" pitchFamily="18" charset="0"/>
                        </a:rPr>
                        <a:t>Tên người cần giúp đỡ</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Hoàn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cảnh</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khăn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Những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việc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em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thể</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giúp</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họ</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Phân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công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nhiệm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vụ</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Thời</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gian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thực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hiện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51700495"/>
                  </a:ext>
                </a:extLst>
              </a:tr>
              <a:tr h="1508654">
                <a:tc>
                  <a:txBody>
                    <a:bodyPr/>
                    <a:lstStyle/>
                    <a:p>
                      <a:pPr algn="just" fontAlgn="t"/>
                      <a:r>
                        <a:rPr lang="en-US" sz="4000" dirty="0">
                          <a:solidFill>
                            <a:schemeClr val="tx1">
                              <a:lumMod val="75000"/>
                              <a:lumOff val="25000"/>
                            </a:schemeClr>
                          </a:solidFill>
                          <a:effectLst/>
                          <a:latin typeface="+mj-lt"/>
                          <a:ea typeface="Cambria" panose="020405030504060302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Trịnh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Thị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Xuân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a:solidFill>
                            <a:schemeClr val="tx1">
                              <a:lumMod val="75000"/>
                              <a:lumOff val="25000"/>
                            </a:schemeClr>
                          </a:solidFill>
                          <a:effectLst/>
                          <a:latin typeface="+mj-lt"/>
                          <a:ea typeface="Cambria" panose="02040503050406030204" pitchFamily="18" charset="0"/>
                        </a:rPr>
                        <a:t>sống neo đơn một mình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thăm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dọn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dẹp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cửa</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Lan: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gấp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Thu: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sân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6 ngày 22/10 lúc 17h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810153"/>
                  </a:ext>
                </a:extLst>
              </a:tr>
              <a:tr h="2229604">
                <a:tc>
                  <a:txBody>
                    <a:bodyPr/>
                    <a:lstStyle/>
                    <a:p>
                      <a:pPr algn="just" fontAlgn="t"/>
                      <a:r>
                        <a:rPr lang="en-US" sz="4000">
                          <a:solidFill>
                            <a:schemeClr val="tx1">
                              <a:lumMod val="75000"/>
                              <a:lumOff val="25000"/>
                            </a:schemeClr>
                          </a:solidFill>
                          <a:effectLst/>
                          <a:latin typeface="+mj-lt"/>
                          <a:ea typeface="Cambria" panose="02040503050406030204" pitchFamily="18" charset="0"/>
                        </a:rPr>
                        <a:t> </a:t>
                      </a:r>
                      <a:r>
                        <a:rPr lang="en-US" sz="400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 Nguyễn Thị Lê Hoa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mồ</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côi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cha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mẹ</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Minh: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Toán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Thảo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Việt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Anh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7 ngày 29/11 lúc 8h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7937329"/>
                  </a:ext>
                </a:extLst>
              </a:tr>
            </a:tbl>
          </a:graphicData>
        </a:graphic>
      </p:graphicFrame>
      <p:sp>
        <p:nvSpPr>
          <p:cNvPr id="13" name="TextBox 12"/>
          <p:cNvSpPr txBox="1"/>
          <p:nvPr/>
        </p:nvSpPr>
        <p:spPr>
          <a:xfrm>
            <a:off x="16017188" y="1709227"/>
            <a:ext cx="1905000" cy="738664"/>
          </a:xfrm>
          <a:prstGeom prst="rect">
            <a:avLst/>
          </a:prstGeom>
        </p:spPr>
        <p:txBody>
          <a:bodyPr wrap="square" lIns="0" tIns="0" rIns="0" bIns="0" rtlCol="0" anchor="t">
            <a:spAutoFit/>
          </a:bodyPr>
          <a:lstStyle/>
          <a:p>
            <a:pPr algn="just"/>
            <a:r>
              <a:rPr lang="en-US" sz="4800" b="1" i="1" spc="-222" dirty="0" err="1">
                <a:solidFill>
                  <a:srgbClr val="C00000"/>
                </a:solidFill>
                <a:latin typeface="Cambria" panose="02040503050406030204" pitchFamily="18" charset="0"/>
                <a:ea typeface="Cambria" panose="02040503050406030204" pitchFamily="18" charset="0"/>
              </a:rPr>
              <a:t>Gợi</a:t>
            </a:r>
            <a:r>
              <a:rPr lang="en-US" sz="4800" b="1" i="1" spc="-222" dirty="0">
                <a:solidFill>
                  <a:srgbClr val="C00000"/>
                </a:solidFill>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9323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C7788-C99D-E8BD-A562-58FA870953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E4A011-2D41-4198-C0DC-09A0D84719BD}"/>
              </a:ext>
            </a:extLst>
          </p:cNvPr>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F9213EC1-4D0D-B85F-7571-863D38AA0C06}"/>
              </a:ext>
            </a:extLst>
          </p:cNvPr>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638F951-091B-4C5C-C2C2-3D6B6A53866B}"/>
              </a:ext>
            </a:extLst>
          </p:cNvPr>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10DBE970-3FC6-C3B0-C765-C7DE8A2F5BEC}"/>
              </a:ext>
            </a:extLst>
          </p:cNvPr>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AED615E-9F24-B63C-E143-90A50141A8BE}"/>
              </a:ext>
            </a:extLst>
          </p:cNvPr>
          <p:cNvSpPr txBox="1"/>
          <p:nvPr/>
        </p:nvSpPr>
        <p:spPr>
          <a:xfrm rot="21415876">
            <a:off x="736568" y="958639"/>
            <a:ext cx="11821078" cy="7636728"/>
          </a:xfrm>
          <a:prstGeom prst="cloud">
            <a:avLst/>
          </a:prstGeom>
          <a:solidFill>
            <a:schemeClr val="bg1"/>
          </a:solidFill>
          <a:ln w="38100">
            <a:solidFill>
              <a:schemeClr val="tx1"/>
            </a:solidFill>
          </a:ln>
        </p:spPr>
        <p:txBody>
          <a:bodyPr wrap="square" rtlCol="0">
            <a:spAutoFit/>
          </a:bodyPr>
          <a:lstStyle/>
          <a:p>
            <a:pPr algn="ctr"/>
            <a:r>
              <a:rPr lang="vi-VN" sz="16000" b="1"/>
              <a:t>Củng cố</a:t>
            </a:r>
            <a:endParaRPr lang="en-US" sz="160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450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AD167-9695-1A7F-4A49-5D80891C3646}"/>
              </a:ext>
            </a:extLst>
          </p:cNvPr>
          <p:cNvSpPr txBox="1"/>
          <p:nvPr/>
        </p:nvSpPr>
        <p:spPr>
          <a:xfrm>
            <a:off x="4343400" y="2098517"/>
            <a:ext cx="9144000" cy="3046988"/>
          </a:xfrm>
          <a:prstGeom prst="rect">
            <a:avLst/>
          </a:prstGeom>
          <a:noFill/>
        </p:spPr>
        <p:txBody>
          <a:bodyPr wrap="square">
            <a:spAutoFit/>
          </a:bodyPr>
          <a:lstStyle/>
          <a:p>
            <a:r>
              <a:rPr lang="vi-VN" sz="9600" kern="0">
                <a:solidFill>
                  <a:srgbClr val="FF0000"/>
                </a:solidFill>
                <a:effectLst/>
                <a:highlight>
                  <a:srgbClr val="FFFFFF"/>
                </a:highlight>
                <a:latin typeface="Times New Roman" panose="02020603050405020304" pitchFamily="18" charset="0"/>
                <a:ea typeface="Times New Roman" panose="02020603050405020304" pitchFamily="18" charset="0"/>
              </a:rPr>
              <a:t>Nêu nội dung câu chuyện trên?</a:t>
            </a:r>
            <a:endParaRPr lang="en-US" sz="9600"/>
          </a:p>
        </p:txBody>
      </p:sp>
    </p:spTree>
    <p:extLst>
      <p:ext uri="{BB962C8B-B14F-4D97-AF65-F5344CB8AC3E}">
        <p14:creationId xmlns:p14="http://schemas.microsoft.com/office/powerpoint/2010/main" val="298390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F1D54-F196-505F-2493-A39A9382EB57}"/>
              </a:ext>
            </a:extLst>
          </p:cNvPr>
          <p:cNvSpPr txBox="1"/>
          <p:nvPr/>
        </p:nvSpPr>
        <p:spPr>
          <a:xfrm>
            <a:off x="381000" y="266700"/>
            <a:ext cx="17449800" cy="9787295"/>
          </a:xfrm>
          <a:prstGeom prst="rect">
            <a:avLst/>
          </a:prstGeom>
          <a:noFill/>
        </p:spPr>
        <p:txBody>
          <a:bodyPr wrap="square">
            <a:spAutoFit/>
          </a:bodyPr>
          <a:lstStyle/>
          <a:p>
            <a:pPr marL="0" marR="0" algn="just">
              <a:spcBef>
                <a:spcPts val="0"/>
              </a:spcBef>
              <a:spcAft>
                <a:spcPts val="0"/>
              </a:spcAft>
            </a:pPr>
            <a:r>
              <a:rPr lang="en-US" sz="9000">
                <a:solidFill>
                  <a:srgbClr val="FF0000"/>
                </a:solidFill>
                <a:effectLst/>
                <a:latin typeface="Times New Roman" panose="02020603050405020304" pitchFamily="18" charset="0"/>
                <a:ea typeface="Times New Roman" panose="02020603050405020304" pitchFamily="18" charset="0"/>
              </a:rPr>
              <a:t>Ở thành phố, các em học sinh tìm những người có hoàn cảnh khó khăn thật sự để lập kế hoạch giúp đỡ rất khó</a:t>
            </a:r>
            <a:r>
              <a:rPr lang="vi-VN" sz="9000">
                <a:solidFill>
                  <a:srgbClr val="FF0000"/>
                </a:solidFill>
                <a:effectLst/>
                <a:latin typeface="Times New Roman" panose="02020603050405020304" pitchFamily="18" charset="0"/>
                <a:ea typeface="Times New Roman" panose="02020603050405020304" pitchFamily="18" charset="0"/>
              </a:rPr>
              <a:t>. </a:t>
            </a:r>
            <a:r>
              <a:rPr lang="en-US" sz="9000">
                <a:solidFill>
                  <a:srgbClr val="FF0000"/>
                </a:solidFill>
                <a:effectLst/>
                <a:latin typeface="Times New Roman" panose="02020603050405020304" pitchFamily="18" charset="0"/>
                <a:ea typeface="Times New Roman" panose="02020603050405020304" pitchFamily="18" charset="0"/>
              </a:rPr>
              <a:t>Nên cho học sinh tưởng tượng ra một việc làm giúp đỡ người có hoàn cảnh khó khăn và xây dựng cách giúp đỡ.</a:t>
            </a:r>
            <a:endParaRPr lang="en-US" sz="9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328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flipV="1">
            <a:off x="2326074" y="-1333500"/>
            <a:ext cx="13136793" cy="11727574"/>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5877643">
            <a:off x="786334" y="1120499"/>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6" name="Picture 5"/>
          <p:cNvPicPr>
            <a:picLocks noChangeAspect="1"/>
          </p:cNvPicPr>
          <p:nvPr/>
        </p:nvPicPr>
        <p:blipFill>
          <a:blip r:embed="rId6"/>
          <a:stretch>
            <a:fillRect/>
          </a:stretch>
        </p:blipFill>
        <p:spPr>
          <a:xfrm>
            <a:off x="2710848" y="896803"/>
            <a:ext cx="12895069" cy="638432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0155" y="1928190"/>
            <a:ext cx="4307845" cy="83439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444" y="5235735"/>
            <a:ext cx="9809475" cy="50313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6" y="7048500"/>
            <a:ext cx="18259234" cy="32235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67684"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TextBox 14"/>
          <p:cNvSpPr txBox="1"/>
          <p:nvPr/>
        </p:nvSpPr>
        <p:spPr>
          <a:xfrm rot="21415876">
            <a:off x="736568" y="958639"/>
            <a:ext cx="11821078" cy="7636728"/>
          </a:xfrm>
          <a:prstGeom prst="cloud">
            <a:avLst/>
          </a:prstGeom>
          <a:solidFill>
            <a:schemeClr val="bg1"/>
          </a:solidFill>
          <a:ln w="38100">
            <a:solidFill>
              <a:schemeClr val="tx1"/>
            </a:solidFill>
          </a:ln>
        </p:spPr>
        <p:txBody>
          <a:bodyPr wrap="square" rtlCol="0">
            <a:spAutoFit/>
          </a:bodyPr>
          <a:lstStyle/>
          <a:p>
            <a:pPr algn="ctr"/>
            <a:r>
              <a:rPr lang="en-US" sz="8000" b="1" i="1" dirty="0" err="1">
                <a:latin typeface="Cambria" panose="02040503050406030204" pitchFamily="18" charset="0"/>
                <a:ea typeface="Cambria" panose="02040503050406030204" pitchFamily="18" charset="0"/>
              </a:rPr>
              <a:t>Em</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rút</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ra</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được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bài</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học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cuộc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sống</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gì</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từ</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câu</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chuyện</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trên</a:t>
            </a:r>
            <a:r>
              <a:rPr lang="en-US" sz="8000" b="1" i="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38673" y="198745"/>
            <a:ext cx="9973920" cy="11116955"/>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1093369">
            <a:off x="-285237" y="6534404"/>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Tree>
    <p:extLst>
      <p:ext uri="{BB962C8B-B14F-4D97-AF65-F5344CB8AC3E}">
        <p14:creationId xmlns:p14="http://schemas.microsoft.com/office/powerpoint/2010/main" val="3567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61368-DAE9-C146-C1C1-1D2C4D6243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39943F-EC0D-7A69-B8E2-ECDF2998EC79}"/>
              </a:ext>
            </a:extLst>
          </p:cNvPr>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79891445-E335-81B6-113E-C4BA12CFC7AC}"/>
              </a:ext>
            </a:extLst>
          </p:cNvPr>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4CAB1ABF-A4EB-3280-F22E-EE56D8FA1133}"/>
              </a:ext>
            </a:extLst>
          </p:cNvPr>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BC9D4B2B-7298-66FC-D01A-9BBB06413ED3}"/>
              </a:ext>
            </a:extLst>
          </p:cNvPr>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22E696E1-5E16-9BF2-6DCB-AEB532D38196}"/>
              </a:ext>
            </a:extLst>
          </p:cNvPr>
          <p:cNvSpPr txBox="1"/>
          <p:nvPr/>
        </p:nvSpPr>
        <p:spPr>
          <a:xfrm rot="21415876">
            <a:off x="736568" y="2176767"/>
            <a:ext cx="11821078" cy="5200471"/>
          </a:xfrm>
          <a:prstGeom prst="cloud">
            <a:avLst/>
          </a:prstGeom>
          <a:solidFill>
            <a:schemeClr val="bg1"/>
          </a:solidFill>
          <a:ln w="38100">
            <a:solidFill>
              <a:schemeClr val="tx1"/>
            </a:solidFill>
          </a:ln>
        </p:spPr>
        <p:txBody>
          <a:bodyPr wrap="square" rtlCol="0">
            <a:spAutoFit/>
          </a:bodyPr>
          <a:lstStyle/>
          <a:p>
            <a:pPr algn="ctr"/>
            <a:r>
              <a:rPr lang="fr-FR" sz="5400" b="1"/>
              <a:t>Em hãy đọc một câu ca dao,  tục ngữ, bài thơ, hát một bài hát nói về sự cảm thông giúp đỡ con người. </a:t>
            </a:r>
            <a:endParaRPr lang="en-US" sz="5400" b="1" i="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AC1727B-182E-E122-9E49-68A1AE969D0D}"/>
              </a:ext>
            </a:extLst>
          </p:cNvPr>
          <p:cNvSpPr txBox="1"/>
          <p:nvPr/>
        </p:nvSpPr>
        <p:spPr>
          <a:xfrm>
            <a:off x="1625557" y="1042230"/>
            <a:ext cx="11995484" cy="923330"/>
          </a:xfrm>
          <a:prstGeom prst="rect">
            <a:avLst/>
          </a:prstGeom>
          <a:noFill/>
        </p:spPr>
        <p:txBody>
          <a:bodyPr wrap="square">
            <a:spAutoFit/>
          </a:bodyPr>
          <a:lstStyle/>
          <a:p>
            <a:pPr marL="0" marR="0" algn="just">
              <a:spcBef>
                <a:spcPts val="0"/>
              </a:spcBef>
              <a:spcAft>
                <a:spcPts val="0"/>
              </a:spcAft>
            </a:pPr>
            <a:r>
              <a:rPr lang="vi-VN" sz="5400" b="1">
                <a:effectLst/>
                <a:latin typeface="Times New Roman" panose="02020603050405020304" pitchFamily="18" charset="0"/>
                <a:ea typeface="Times New Roman" panose="02020603050405020304" pitchFamily="18" charset="0"/>
              </a:rPr>
              <a:t>Bài tập 1.</a:t>
            </a:r>
            <a:r>
              <a:rPr lang="vi-VN" sz="5400">
                <a:effectLst/>
                <a:latin typeface="Times New Roman" panose="02020603050405020304" pitchFamily="18" charset="0"/>
                <a:ea typeface="Times New Roman" panose="02020603050405020304" pitchFamily="18" charset="0"/>
              </a:rPr>
              <a:t> </a:t>
            </a:r>
            <a:endParaRPr lang="en-US" sz="5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30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5326155">
            <a:off x="7649774" y="-6524506"/>
            <a:ext cx="2156606"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1494528" y="788422"/>
            <a:ext cx="14176170" cy="1231106"/>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457200" y="2461388"/>
            <a:ext cx="17602200" cy="747897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3200" dirty="0">
                <a:solidFill>
                  <a:srgbClr val="333333"/>
                </a:solidFill>
                <a:latin typeface="+mj-lt"/>
                <a:ea typeface="Cambria" panose="02040503050406030204" pitchFamily="18" charset="0"/>
              </a:rPr>
              <a:t>Những câu ca dao, tục ngữ nói về sự quan tâm, cảm thông, chia sẻ:</a:t>
            </a:r>
          </a:p>
          <a:p>
            <a:pPr algn="just"/>
            <a:r>
              <a:rPr lang="vi-VN" sz="3200" b="1" dirty="0">
                <a:solidFill>
                  <a:srgbClr val="333333"/>
                </a:solidFill>
                <a:latin typeface="+mj-lt"/>
                <a:ea typeface="Cambria" panose="02040503050406030204" pitchFamily="18" charset="0"/>
              </a:rPr>
              <a:t>- Một miếng khi đói bằng một gói khi no.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Sự giúp đỡ người khác khi gặp khó khăn, nghèo khó thật đáng quý. Cho dù hoàn cảnh gia đình đã khá giả nhưng cũng không thể so sánh được với sự giúp đỡ những người gặp khó khăn, nghèo khổ, cho dù chỉ là 1 món quà nhỏ.</a:t>
            </a:r>
          </a:p>
          <a:p>
            <a:pPr algn="just"/>
            <a:r>
              <a:rPr lang="vi-VN" sz="3200" b="1" dirty="0">
                <a:solidFill>
                  <a:srgbClr val="333333"/>
                </a:solidFill>
                <a:latin typeface="+mj-lt"/>
                <a:ea typeface="Cambria" panose="02040503050406030204" pitchFamily="18" charset="0"/>
              </a:rPr>
              <a:t>- Thương người như thể thương thân.</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 </a:t>
            </a:r>
            <a:r>
              <a:rPr lang="vi-VN" sz="3200" dirty="0">
                <a:solidFill>
                  <a:srgbClr val="333333"/>
                </a:solidFill>
                <a:latin typeface="+mj-lt"/>
                <a:ea typeface="Cambria" panose="02040503050406030204" pitchFamily="18" charset="0"/>
              </a:rPr>
              <a:t>Yêu thương, trân trọng người khác như yêu thương, trân trọng chính bản thân mình.</a:t>
            </a:r>
          </a:p>
          <a:p>
            <a:pPr algn="just"/>
            <a:r>
              <a:rPr lang="vi-VN" sz="3200" b="1" dirty="0">
                <a:solidFill>
                  <a:srgbClr val="333333"/>
                </a:solidFill>
                <a:latin typeface="+mj-lt"/>
                <a:ea typeface="Cambria" panose="02040503050406030204" pitchFamily="18" charset="0"/>
              </a:rPr>
              <a:t>- Lá lành đùm lá rách.</a:t>
            </a:r>
            <a:r>
              <a:rPr lang="vi-VN" sz="3200" b="1" i="1"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Những người có cuộc sống đầy đủ cần biết đùm bọc, giúp đỡ những người gặp hoàn cảnh khó khăn. Trong cuộc sống, con người phải biết yêu thương, giúp đỡ lẫn nhau.</a:t>
            </a:r>
          </a:p>
          <a:p>
            <a:pPr algn="just"/>
            <a:r>
              <a:rPr lang="vi-VN" sz="3200" b="1" dirty="0">
                <a:solidFill>
                  <a:srgbClr val="333333"/>
                </a:solidFill>
                <a:latin typeface="+mj-lt"/>
                <a:ea typeface="Cambria" panose="02040503050406030204" pitchFamily="18" charset="0"/>
              </a:rPr>
              <a:t>- Nhường cơm, sẻ áo.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Chia sẻ những thứ cần thiết cho nhau khi thấy người khác gặp khó khăn trong cuộc sống, cũng như câu máu chảy ruột mềm là người một nước phải biết đùm bọc và giúp đỡ nhau, đừng như chỉ vì chút ít lợi lộc mà bỏ mặc người khác, chỉ cần có lòng với nhau là được đừng mà quên giúp đỡ họ.</a:t>
            </a:r>
          </a:p>
          <a:p>
            <a:pPr algn="just"/>
            <a:r>
              <a:rPr lang="vi-VN" sz="3200" b="1" dirty="0">
                <a:solidFill>
                  <a:srgbClr val="333333"/>
                </a:solidFill>
                <a:latin typeface="+mj-lt"/>
                <a:ea typeface="Cambria" panose="02040503050406030204" pitchFamily="18" charset="0"/>
              </a:rPr>
              <a:t>- Bầu ơi thương lấy bí cùng/ Tuy rằng khác giống nhưng chung một giàn.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Con người phải biết yêu thương, đùm bọc lẫn nhau. Tuy không cùng một mẹ sinh ra nhưng cũng cùng chung dòng máu con Rồng cháu Tiên, là anh em một nhà.</a:t>
            </a:r>
            <a:endParaRPr lang="vi-VN" sz="3200" b="0" i="0" dirty="0">
              <a:solidFill>
                <a:srgbClr val="333333"/>
              </a:solidFill>
              <a:effectLst/>
              <a:latin typeface="+mj-lt"/>
              <a:ea typeface="Cambria" panose="02040503050406030204" pitchFamily="18" charset="0"/>
            </a:endParaRPr>
          </a:p>
        </p:txBody>
      </p:sp>
    </p:spTree>
    <p:extLst>
      <p:ext uri="{BB962C8B-B14F-4D97-AF65-F5344CB8AC3E}">
        <p14:creationId xmlns:p14="http://schemas.microsoft.com/office/powerpoint/2010/main" val="39464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11" name="Freeform 4"/>
          <p:cNvSpPr/>
          <p:nvPr/>
        </p:nvSpPr>
        <p:spPr>
          <a:xfrm rot="5326155">
            <a:off x="2580683" y="-2113710"/>
            <a:ext cx="10162169" cy="14399964"/>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1370442" y="1284428"/>
            <a:ext cx="12802758" cy="6647974"/>
          </a:xfrm>
          <a:prstGeom prst="rect">
            <a:avLst/>
          </a:prstGeom>
        </p:spPr>
        <p:txBody>
          <a:bodyPr wrap="square" lIns="0" tIns="0" rIns="0" bIns="0" rtlCol="0" anchor="t">
            <a:spAutoFit/>
          </a:bodyPr>
          <a:lstStyle/>
          <a:p>
            <a:pPr algn="just"/>
            <a:r>
              <a:rPr lang="vi-VN" sz="7200" b="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 tập </a:t>
            </a:r>
            <a:r>
              <a:rPr lang="en-US" sz="7200" b="1">
                <a:solidFill>
                  <a:srgbClr val="531139"/>
                </a:solidFill>
                <a:latin typeface="Times New Roman" panose="02020603050405020304" pitchFamily="18" charset="0"/>
                <a:ea typeface="Cambria" panose="02040503050406030204" pitchFamily="18" charset="0"/>
                <a:cs typeface="Times New Roman" panose="02020603050405020304" pitchFamily="18" charset="0"/>
              </a:rPr>
              <a:t>2</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7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4045145" y="2262286"/>
            <a:ext cx="5494380" cy="6864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 y="-1"/>
            <a:ext cx="18309417" cy="3343775"/>
          </a:xfrm>
          <a:prstGeom prst="rect">
            <a:avLst/>
          </a:prstGeom>
        </p:spPr>
      </p:pic>
      <p:sp>
        <p:nvSpPr>
          <p:cNvPr id="11" name="Freeform 4"/>
          <p:cNvSpPr/>
          <p:nvPr/>
        </p:nvSpPr>
        <p:spPr>
          <a:xfrm rot="5326155">
            <a:off x="6137198" y="-5898216"/>
            <a:ext cx="3379970" cy="15280492"/>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TextBox 7"/>
          <p:cNvSpPr txBox="1"/>
          <p:nvPr/>
        </p:nvSpPr>
        <p:spPr>
          <a:xfrm>
            <a:off x="1416358" y="306081"/>
            <a:ext cx="13214042" cy="2708434"/>
          </a:xfrm>
          <a:prstGeom prst="rect">
            <a:avLst/>
          </a:prstGeom>
        </p:spPr>
        <p:txBody>
          <a:bodyPr wrap="square" lIns="0" tIns="0" rIns="0" bIns="0" rtlCol="0" anchor="t">
            <a:spAutoFit/>
          </a:bodyPr>
          <a:lstStyle/>
          <a:p>
            <a:pPr algn="just"/>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02278" y="2171700"/>
            <a:ext cx="6023922" cy="8149132"/>
          </a:xfrm>
          <a:prstGeom prst="rect">
            <a:avLst/>
          </a:prstGeom>
        </p:spPr>
      </p:pic>
      <p:sp>
        <p:nvSpPr>
          <p:cNvPr id="8" name="Rectangle 7"/>
          <p:cNvSpPr/>
          <p:nvPr/>
        </p:nvSpPr>
        <p:spPr>
          <a:xfrm>
            <a:off x="914400" y="3489228"/>
            <a:ext cx="12364615" cy="1323439"/>
          </a:xfrm>
          <a:prstGeom prst="rect">
            <a:avLst/>
          </a:prstGeom>
        </p:spPr>
        <p:txBody>
          <a:bodyPr wrap="square">
            <a:spAutoFit/>
          </a:bodyPr>
          <a:lstStyle/>
          <a:p>
            <a:pPr algn="just"/>
            <a:r>
              <a:rPr lang="en-US"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	</a:t>
            </a:r>
            <a:r>
              <a:rPr lang="vi-VN"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Bạn Chi đang bị ốm nên không thể đến trường được. Sau khi biết chuyện em viết thư đôi lời gửi đến bạn:</a:t>
            </a:r>
            <a:endParaRPr lang="en-US"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9851" y="4958120"/>
            <a:ext cx="9046402" cy="5047069"/>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60729" y="7810500"/>
            <a:ext cx="2672644" cy="2672644"/>
          </a:xfrm>
          <a:prstGeom prst="rect">
            <a:avLst/>
          </a:prstGeom>
        </p:spPr>
      </p:pic>
      <p:sp>
        <p:nvSpPr>
          <p:cNvPr id="13" name="Rectangle 12"/>
          <p:cNvSpPr/>
          <p:nvPr/>
        </p:nvSpPr>
        <p:spPr>
          <a:xfrm>
            <a:off x="2662934" y="5313448"/>
            <a:ext cx="8001000" cy="3970318"/>
          </a:xfrm>
          <a:prstGeom prst="rect">
            <a:avLst/>
          </a:prstGeom>
        </p:spPr>
        <p:txBody>
          <a:bodyPr wrap="square">
            <a:spAutoFit/>
          </a:bodyPr>
          <a:lstStyle/>
          <a:p>
            <a:pPr algn="just"/>
            <a:r>
              <a:rPr lang="vi-VN" sz="3600" i="1" dirty="0">
                <a:solidFill>
                  <a:srgbClr val="C00000"/>
                </a:solidFill>
                <a:latin typeface="+mj-lt"/>
                <a:ea typeface="Cambria" panose="02040503050406030204" pitchFamily="18" charset="0"/>
              </a:rPr>
              <a:t>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lang="en-US" sz="3600" i="1" dirty="0">
              <a:solidFill>
                <a:srgbClr val="C00000"/>
              </a:solidFill>
              <a:latin typeface="+mj-lt"/>
              <a:ea typeface="Cambria" panose="02040503050406030204" pitchFamily="18" charset="0"/>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8195" y="4664513"/>
            <a:ext cx="1688738" cy="2834886"/>
          </a:xfrm>
          <a:prstGeom prst="rect">
            <a:avLst/>
          </a:prstGeom>
        </p:spPr>
      </p:pic>
    </p:spTree>
    <p:extLst>
      <p:ext uri="{BB962C8B-B14F-4D97-AF65-F5344CB8AC3E}">
        <p14:creationId xmlns:p14="http://schemas.microsoft.com/office/powerpoint/2010/main" val="24549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435833" y="190500"/>
            <a:ext cx="15311209" cy="2769989"/>
          </a:xfrm>
          <a:prstGeom prst="rect">
            <a:avLst/>
          </a:prstGeom>
        </p:spPr>
        <p:txBody>
          <a:bodyPr wrap="square" lIns="0" tIns="0" rIns="0" bIns="0" rtlCol="0" anchor="t">
            <a:spAutoFit/>
          </a:bodyPr>
          <a:lstStyle/>
          <a:p>
            <a:pPr algn="just"/>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312076495"/>
              </p:ext>
            </p:extLst>
          </p:nvPr>
        </p:nvGraphicFramePr>
        <p:xfrm>
          <a:off x="1066800" y="3285886"/>
          <a:ext cx="16680240" cy="5025887"/>
        </p:xfrm>
        <a:graphic>
          <a:graphicData uri="http://schemas.openxmlformats.org/drawingml/2006/table">
            <a:tbl>
              <a:tblPr firstRow="1" bandRow="1">
                <a:tableStyleId>{5C22544A-7EE6-4342-B048-85BDC9FD1C3A}</a:tableStyleId>
              </a:tblPr>
              <a:tblGrid>
                <a:gridCol w="3336048">
                  <a:extLst>
                    <a:ext uri="{9D8B030D-6E8A-4147-A177-3AD203B41FA5}">
                      <a16:colId xmlns:a16="http://schemas.microsoft.com/office/drawing/2014/main" val="3660349525"/>
                    </a:ext>
                  </a:extLst>
                </a:gridCol>
                <a:gridCol w="3336048">
                  <a:extLst>
                    <a:ext uri="{9D8B030D-6E8A-4147-A177-3AD203B41FA5}">
                      <a16:colId xmlns:a16="http://schemas.microsoft.com/office/drawing/2014/main" val="894478370"/>
                    </a:ext>
                  </a:extLst>
                </a:gridCol>
                <a:gridCol w="3336048">
                  <a:extLst>
                    <a:ext uri="{9D8B030D-6E8A-4147-A177-3AD203B41FA5}">
                      <a16:colId xmlns:a16="http://schemas.microsoft.com/office/drawing/2014/main" val="1944446862"/>
                    </a:ext>
                  </a:extLst>
                </a:gridCol>
                <a:gridCol w="3336048">
                  <a:extLst>
                    <a:ext uri="{9D8B030D-6E8A-4147-A177-3AD203B41FA5}">
                      <a16:colId xmlns:a16="http://schemas.microsoft.com/office/drawing/2014/main" val="2134337429"/>
                    </a:ext>
                  </a:extLst>
                </a:gridCol>
                <a:gridCol w="3336048">
                  <a:extLst>
                    <a:ext uri="{9D8B030D-6E8A-4147-A177-3AD203B41FA5}">
                      <a16:colId xmlns:a16="http://schemas.microsoft.com/office/drawing/2014/main" val="219620309"/>
                    </a:ext>
                  </a:extLst>
                </a:gridCol>
              </a:tblGrid>
              <a:tr h="2459477">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Tên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cần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khăn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việc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công</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vụ</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888306"/>
                  </a:ext>
                </a:extLst>
              </a:tr>
              <a:tr h="1283205">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987426"/>
                  </a:ext>
                </a:extLst>
              </a:tr>
              <a:tr h="1283205">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697865"/>
                  </a:ext>
                </a:extLst>
              </a:tr>
            </a:tbl>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295900"/>
            <a:ext cx="18288000" cy="50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476</Words>
  <Application>Microsoft Office PowerPoint</Application>
  <PresentationFormat>Custom</PresentationFormat>
  <Paragraphs>49</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Cambria</vt:lpstr>
      <vt:lpstr>Dreaming Outloud Sans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ADMIN</dc:creator>
  <cp:lastModifiedBy>Admin</cp:lastModifiedBy>
  <cp:revision>23</cp:revision>
  <dcterms:created xsi:type="dcterms:W3CDTF">2006-08-16T00:00:00Z</dcterms:created>
  <dcterms:modified xsi:type="dcterms:W3CDTF">2024-11-05T15:11:07Z</dcterms:modified>
  <dc:identifier>DAFsWJmCYX8</dc:identifier>
</cp:coreProperties>
</file>