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94" r:id="rId5"/>
    <p:sldId id="268" r:id="rId6"/>
    <p:sldId id="295" r:id="rId7"/>
    <p:sldId id="296" r:id="rId8"/>
    <p:sldId id="300" r:id="rId9"/>
    <p:sldId id="297" r:id="rId10"/>
    <p:sldId id="283" r:id="rId11"/>
    <p:sldId id="301" r:id="rId12"/>
    <p:sldId id="302"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099E-4890-9423-549A-1BB949C5F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252F09-9BA1-D51B-A817-FDEFC29A9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BD384-1FD2-2C1A-2CD9-DA4D5FCB42B2}"/>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5" name="Footer Placeholder 4">
            <a:extLst>
              <a:ext uri="{FF2B5EF4-FFF2-40B4-BE49-F238E27FC236}">
                <a16:creationId xmlns:a16="http://schemas.microsoft.com/office/drawing/2014/main" id="{DE6D32F5-9916-91B9-4D50-A7A2CEFD1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ACEC-92FC-3A01-E049-966E74642DF5}"/>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325349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2BAC-46F5-B0D0-1FA4-83EC7D911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B4D17-1D84-B128-9725-BFFFB0F78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FCEEF-55B9-6088-369E-599BD08A8C13}"/>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5" name="Footer Placeholder 4">
            <a:extLst>
              <a:ext uri="{FF2B5EF4-FFF2-40B4-BE49-F238E27FC236}">
                <a16:creationId xmlns:a16="http://schemas.microsoft.com/office/drawing/2014/main" id="{82DACA25-6387-38B8-B960-29B2D0AAE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1E9BD-7AEE-8684-8A46-9A58D08EFEA3}"/>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355613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721A4-2C53-DD9C-1AFC-1628D7A90D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06AD26-174B-FD37-F98F-F04EADB5B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F02C4-DF5E-8E6C-0EAA-9861BA038B49}"/>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5" name="Footer Placeholder 4">
            <a:extLst>
              <a:ext uri="{FF2B5EF4-FFF2-40B4-BE49-F238E27FC236}">
                <a16:creationId xmlns:a16="http://schemas.microsoft.com/office/drawing/2014/main" id="{88C256E1-E284-F710-24D4-77CD75796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D49D2-EE8C-7A2E-F484-2C3908A61C6F}"/>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151452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矩形 7"/>
          <p:cNvSpPr/>
          <p:nvPr userDrawn="1"/>
        </p:nvSpPr>
        <p:spPr>
          <a:xfrm>
            <a:off x="276224" y="302419"/>
            <a:ext cx="11639550" cy="625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panose="020F0502020204030204"/>
              <a:cs typeface="+mn-cs"/>
            </a:endParaRPr>
          </a:p>
        </p:txBody>
      </p:sp>
    </p:spTree>
    <p:extLst>
      <p:ext uri="{BB962C8B-B14F-4D97-AF65-F5344CB8AC3E}">
        <p14:creationId xmlns:p14="http://schemas.microsoft.com/office/powerpoint/2010/main" val="3512051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342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B4BD-B245-743A-5446-5F4F2C3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B18F7-F85B-42BE-08A7-0CDB920EC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1D51D-7FFA-14CC-B1AB-BD0EE32AA46A}"/>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5" name="Footer Placeholder 4">
            <a:extLst>
              <a:ext uri="{FF2B5EF4-FFF2-40B4-BE49-F238E27FC236}">
                <a16:creationId xmlns:a16="http://schemas.microsoft.com/office/drawing/2014/main" id="{A6E2B84D-D5E2-2BF7-D48B-97F19B23A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23998-6813-821C-903B-37838BDF5BC9}"/>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81961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C241-1CFF-E512-8265-ACB998D7D7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DE93A-F128-55B3-6F9F-DFC592828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68FBE8-C669-D26A-C5FF-FDFD3C6D8FA1}"/>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5" name="Footer Placeholder 4">
            <a:extLst>
              <a:ext uri="{FF2B5EF4-FFF2-40B4-BE49-F238E27FC236}">
                <a16:creationId xmlns:a16="http://schemas.microsoft.com/office/drawing/2014/main" id="{9AEB7E84-51F3-0552-1D34-8BBD63424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BDE23-2623-6196-4792-C0D05589FF2F}"/>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208681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3596-81F2-B63D-C757-CD77DBEEF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9ADCFD-4B4A-17CD-DB60-F18B7AAE7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5C68B-6EA4-B960-0E07-01ED40CBA0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09114-3E82-E0A9-190D-474B68D0FC4C}"/>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6" name="Footer Placeholder 5">
            <a:extLst>
              <a:ext uri="{FF2B5EF4-FFF2-40B4-BE49-F238E27FC236}">
                <a16:creationId xmlns:a16="http://schemas.microsoft.com/office/drawing/2014/main" id="{7DE89B6F-1CB4-3635-9089-B184A21D3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F7D82-4D0F-0F70-CBA5-A404849B2F16}"/>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183076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2958-2539-2168-7C4D-2EE700A5D4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7D7A8D-70CF-4136-CF60-35577F743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10D74A-B59A-13DB-051B-8E1176ADC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3AE53C-7011-9CE7-B0E3-3CF80C66B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AD762-98E2-8486-278F-E5BBC116A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E6FC3F-BC9E-D1F2-36CF-BE896A4C0AA0}"/>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8" name="Footer Placeholder 7">
            <a:extLst>
              <a:ext uri="{FF2B5EF4-FFF2-40B4-BE49-F238E27FC236}">
                <a16:creationId xmlns:a16="http://schemas.microsoft.com/office/drawing/2014/main" id="{A5E1A3D6-28EE-A8C8-2913-988D5F525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103E6-21A2-7871-D023-686F36B6FF83}"/>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346064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8FD9-5E05-9A4D-E4F9-946DFA55A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5095E-4FC1-7CD4-1999-674E27D29517}"/>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4" name="Footer Placeholder 3">
            <a:extLst>
              <a:ext uri="{FF2B5EF4-FFF2-40B4-BE49-F238E27FC236}">
                <a16:creationId xmlns:a16="http://schemas.microsoft.com/office/drawing/2014/main" id="{2947A481-2EDF-BB94-6F94-B386EF235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51124-784E-E7FC-2AB0-9E5B3D41C46C}"/>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108231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4F73E-A92D-CFEE-A7E9-A06D8CF0E3F4}"/>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3" name="Footer Placeholder 2">
            <a:extLst>
              <a:ext uri="{FF2B5EF4-FFF2-40B4-BE49-F238E27FC236}">
                <a16:creationId xmlns:a16="http://schemas.microsoft.com/office/drawing/2014/main" id="{1E342387-5014-2685-9BE6-A4810B90D3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D746A-56F3-36E5-F773-7C6818DC28DA}"/>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144835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BCCD-60EE-928E-74F1-7A071A5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1AB47-50AC-4424-54E4-37BA1E5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1CCD4-3975-9D97-8E74-0A071A136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8943B-D54B-0B3D-95E6-38C62EAA7F6C}"/>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6" name="Footer Placeholder 5">
            <a:extLst>
              <a:ext uri="{FF2B5EF4-FFF2-40B4-BE49-F238E27FC236}">
                <a16:creationId xmlns:a16="http://schemas.microsoft.com/office/drawing/2014/main" id="{E9103EA6-6D50-BBB2-B39D-D277911CE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33772-BD7E-F874-866F-5B3F00BA45DF}"/>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376010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87D9-56D7-6DDD-9AF2-A00EAC37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54E93-EA63-0418-8FD9-6A92B3DC2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CD8C7F-6C4C-ACEF-7BE0-5BE96B459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9EDAD-A38A-605E-9860-59837356C419}"/>
              </a:ext>
            </a:extLst>
          </p:cNvPr>
          <p:cNvSpPr>
            <a:spLocks noGrp="1"/>
          </p:cNvSpPr>
          <p:nvPr>
            <p:ph type="dt" sz="half" idx="10"/>
          </p:nvPr>
        </p:nvSpPr>
        <p:spPr/>
        <p:txBody>
          <a:bodyPr/>
          <a:lstStyle/>
          <a:p>
            <a:fld id="{68EB1C01-867D-4780-AD4B-72794EA4C6DD}" type="datetimeFigureOut">
              <a:rPr lang="en-US" smtClean="0"/>
              <a:t>27-Oct-25</a:t>
            </a:fld>
            <a:endParaRPr lang="en-US"/>
          </a:p>
        </p:txBody>
      </p:sp>
      <p:sp>
        <p:nvSpPr>
          <p:cNvPr id="6" name="Footer Placeholder 5">
            <a:extLst>
              <a:ext uri="{FF2B5EF4-FFF2-40B4-BE49-F238E27FC236}">
                <a16:creationId xmlns:a16="http://schemas.microsoft.com/office/drawing/2014/main" id="{C5413397-7E40-6B62-81CE-32ECF3A7E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15FA1-696E-6F72-7AFF-CD72BF69133D}"/>
              </a:ext>
            </a:extLst>
          </p:cNvPr>
          <p:cNvSpPr>
            <a:spLocks noGrp="1"/>
          </p:cNvSpPr>
          <p:nvPr>
            <p:ph type="sldNum" sz="quarter" idx="12"/>
          </p:nvPr>
        </p:nvSpPr>
        <p:spPr/>
        <p:txBody>
          <a:bodyPr/>
          <a:lstStyle/>
          <a:p>
            <a:fld id="{EE73829F-37A4-484F-8030-2657B4BA001D}" type="slidenum">
              <a:rPr lang="en-US" smtClean="0"/>
              <a:t>‹#›</a:t>
            </a:fld>
            <a:endParaRPr lang="en-US"/>
          </a:p>
        </p:txBody>
      </p:sp>
    </p:spTree>
    <p:extLst>
      <p:ext uri="{BB962C8B-B14F-4D97-AF65-F5344CB8AC3E}">
        <p14:creationId xmlns:p14="http://schemas.microsoft.com/office/powerpoint/2010/main" val="143731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593FD-D6A5-15DD-9EAF-B3C1AE4BC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157353-2FD6-DB94-81E9-DC224D990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36513-4816-5B4D-E40B-C93689E7E1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B1C01-867D-4780-AD4B-72794EA4C6DD}" type="datetimeFigureOut">
              <a:rPr lang="en-US" smtClean="0"/>
              <a:t>27-Oct-25</a:t>
            </a:fld>
            <a:endParaRPr lang="en-US"/>
          </a:p>
        </p:txBody>
      </p:sp>
      <p:sp>
        <p:nvSpPr>
          <p:cNvPr id="5" name="Footer Placeholder 4">
            <a:extLst>
              <a:ext uri="{FF2B5EF4-FFF2-40B4-BE49-F238E27FC236}">
                <a16:creationId xmlns:a16="http://schemas.microsoft.com/office/drawing/2014/main" id="{851F0CC2-E233-E5C2-D4F2-1A36B7A92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84CD8D-114F-303E-86BE-0CDF690E5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3829F-37A4-484F-8030-2657B4BA001D}" type="slidenum">
              <a:rPr lang="en-US" smtClean="0"/>
              <a:t>‹#›</a:t>
            </a:fld>
            <a:endParaRPr lang="en-US"/>
          </a:p>
        </p:txBody>
      </p:sp>
    </p:spTree>
    <p:extLst>
      <p:ext uri="{BB962C8B-B14F-4D97-AF65-F5344CB8AC3E}">
        <p14:creationId xmlns:p14="http://schemas.microsoft.com/office/powerpoint/2010/main" val="199017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hqprint">
            <a:extLst>
              <a:ext uri="{28A0092B-C50C-407E-A947-70E740481C1C}">
                <a14:useLocalDpi xmlns:a14="http://schemas.microsoft.com/office/drawing/2010/main" val="0"/>
              </a:ext>
            </a:extLst>
          </a:blip>
          <a:srcRect l="2178"/>
          <a:stretch/>
        </p:blipFill>
        <p:spPr>
          <a:xfrm>
            <a:off x="0" y="0"/>
            <a:ext cx="12191999" cy="68580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4244" y="3232861"/>
            <a:ext cx="4127756" cy="4127756"/>
          </a:xfrm>
          <a:prstGeom prst="rect">
            <a:avLst/>
          </a:prstGeom>
        </p:spPr>
      </p:pic>
      <p:pic>
        <p:nvPicPr>
          <p:cNvPr id="5" name="Picture 4">
            <a:extLst>
              <a:ext uri="{FF2B5EF4-FFF2-40B4-BE49-F238E27FC236}">
                <a16:creationId xmlns:a16="http://schemas.microsoft.com/office/drawing/2014/main" id="{71720B60-D660-B162-D3C1-B39AC0CCF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64" y="326080"/>
            <a:ext cx="1576290" cy="1576290"/>
          </a:xfrm>
          <a:prstGeom prst="rect">
            <a:avLst/>
          </a:prstGeom>
        </p:spPr>
      </p:pic>
      <p:pic>
        <p:nvPicPr>
          <p:cNvPr id="13" name="Picture 12"/>
          <p:cNvPicPr>
            <a:picLocks noChangeAspect="1"/>
          </p:cNvPicPr>
          <p:nvPr/>
        </p:nvPicPr>
        <p:blipFill>
          <a:blip r:embed="rId5"/>
          <a:stretch>
            <a:fillRect/>
          </a:stretch>
        </p:blipFill>
        <p:spPr>
          <a:xfrm>
            <a:off x="1636200" y="1221018"/>
            <a:ext cx="8264766" cy="3909365"/>
          </a:xfrm>
          <a:prstGeom prst="rect">
            <a:avLst/>
          </a:prstGeom>
        </p:spPr>
      </p:pic>
      <p:pic>
        <p:nvPicPr>
          <p:cNvPr id="15" name="Picture 14"/>
          <p:cNvPicPr>
            <a:picLocks noChangeAspect="1"/>
          </p:cNvPicPr>
          <p:nvPr/>
        </p:nvPicPr>
        <p:blipFill>
          <a:blip r:embed="rId6"/>
          <a:stretch>
            <a:fillRect/>
          </a:stretch>
        </p:blipFill>
        <p:spPr>
          <a:xfrm>
            <a:off x="4236312" y="71490"/>
            <a:ext cx="2987299" cy="1365622"/>
          </a:xfrm>
          <a:prstGeom prst="rect">
            <a:avLst/>
          </a:prstGeom>
        </p:spPr>
      </p:pic>
      <p:pic>
        <p:nvPicPr>
          <p:cNvPr id="6" name="Picture 5"/>
          <p:cNvPicPr>
            <a:picLocks noChangeAspect="1"/>
          </p:cNvPicPr>
          <p:nvPr/>
        </p:nvPicPr>
        <p:blipFill>
          <a:blip r:embed="rId7"/>
          <a:stretch>
            <a:fillRect/>
          </a:stretch>
        </p:blipFill>
        <p:spPr>
          <a:xfrm>
            <a:off x="6254341" y="4437836"/>
            <a:ext cx="2060627" cy="1182727"/>
          </a:xfrm>
          <a:prstGeom prst="rect">
            <a:avLst/>
          </a:prstGeom>
        </p:spPr>
      </p:pic>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020518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a:extLst>
              <a:ext uri="{FF2B5EF4-FFF2-40B4-BE49-F238E27FC236}">
                <a16:creationId xmlns:a16="http://schemas.microsoft.com/office/drawing/2014/main" id="{FF6024D7-54A8-0935-0E31-935975D6B24F}"/>
              </a:ext>
            </a:extLst>
          </p:cNvPr>
          <p:cNvGrpSpPr/>
          <p:nvPr/>
        </p:nvGrpSpPr>
        <p:grpSpPr>
          <a:xfrm>
            <a:off x="3465307" y="400341"/>
            <a:ext cx="4368820" cy="1011745"/>
            <a:chOff x="6697" y="2653"/>
            <a:chExt cx="5278" cy="1635"/>
          </a:xfrm>
        </p:grpSpPr>
        <p:sp>
          <p:nvSpPr>
            <p:cNvPr id="3"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4"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5" name="TextBox 4"/>
          <p:cNvSpPr txBox="1"/>
          <p:nvPr/>
        </p:nvSpPr>
        <p:spPr>
          <a:xfrm>
            <a:off x="1048871" y="1707776"/>
            <a:ext cx="9883588" cy="2308324"/>
          </a:xfrm>
          <a:prstGeom prst="rect">
            <a:avLst/>
          </a:prstGeom>
          <a:solidFill>
            <a:schemeClr val="bg1">
              <a:alpha val="90000"/>
            </a:schemeClr>
          </a:solidFill>
        </p:spPr>
        <p:txBody>
          <a:bodyPr wrap="square" rtlCol="0">
            <a:spAutoFit/>
          </a:bodyPr>
          <a:lstStyle/>
          <a:p>
            <a:pPr algn="just"/>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Nếu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những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người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xung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quanh</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em</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gặp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khó</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khăn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em</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cần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biết</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thể</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hiện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sự</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quan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tâm</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cảm</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thông</a:t>
            </a:r>
            <a:r>
              <a:rPr lang="en-US" sz="3600" b="1" i="1" dirty="0">
                <a:latin typeface="Cambria" panose="02040503050406030204" pitchFamily="18" charset="0"/>
                <a:ea typeface="Cambria" panose="02040503050406030204" pitchFamily="18" charset="0"/>
              </a:rPr>
              <a:t>, chia </a:t>
            </a:r>
            <a:r>
              <a:rPr lang="en-US" sz="3600" b="1" i="1" dirty="0" err="1">
                <a:latin typeface="Cambria" panose="02040503050406030204" pitchFamily="18" charset="0"/>
                <a:ea typeface="Cambria" panose="02040503050406030204" pitchFamily="18" charset="0"/>
              </a:rPr>
              <a:t>sẻ</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bằng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nói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và</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việc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làm</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phù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hợp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với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khả</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năng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để</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giúp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đỡ</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họ</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cuộc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sống</a:t>
            </a:r>
            <a:r>
              <a:rPr lang="en-US" sz="3600" b="1" i="1" dirty="0">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7859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7017" y="199541"/>
            <a:ext cx="10815241" cy="6108721"/>
          </a:xfrm>
          <a:prstGeom prst="rect">
            <a:avLst/>
          </a:prstGeom>
        </p:spPr>
      </p:pic>
    </p:spTree>
    <p:extLst>
      <p:ext uri="{BB962C8B-B14F-4D97-AF65-F5344CB8AC3E}">
        <p14:creationId xmlns:p14="http://schemas.microsoft.com/office/powerpoint/2010/main" val="393291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0550" y="671332"/>
            <a:ext cx="11239500" cy="5755373"/>
          </a:xfrm>
          <a:prstGeom prst="roundRect">
            <a:avLst>
              <a:gd name="adj" fmla="val 4439"/>
            </a:avLst>
          </a:prstGeom>
          <a:solidFill>
            <a:schemeClr val="bg1"/>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81" y="0"/>
            <a:ext cx="2853494" cy="1990725"/>
          </a:xfrm>
          <a:prstGeom prst="rect">
            <a:avLst/>
          </a:prstGeom>
        </p:spPr>
      </p:pic>
      <p:sp>
        <p:nvSpPr>
          <p:cNvPr id="7" name="TextBox 6"/>
          <p:cNvSpPr txBox="1"/>
          <p:nvPr/>
        </p:nvSpPr>
        <p:spPr>
          <a:xfrm rot="542452">
            <a:off x="888406" y="395197"/>
            <a:ext cx="747320" cy="1200329"/>
          </a:xfrm>
          <a:prstGeom prst="rect">
            <a:avLst/>
          </a:prstGeom>
          <a:noFill/>
        </p:spPr>
        <p:txBody>
          <a:bodyPr wrap="none" rtlCol="0">
            <a:spAutoFit/>
          </a:bodyPr>
          <a:lstStyle/>
          <a:p>
            <a:r>
              <a:rPr lang="en-US" sz="7200" dirty="0">
                <a:ln w="28575">
                  <a:solidFill>
                    <a:schemeClr val="tx1">
                      <a:lumMod val="85000"/>
                      <a:lumOff val="15000"/>
                    </a:schemeClr>
                  </a:solidFill>
                </a:ln>
                <a:solidFill>
                  <a:schemeClr val="accent4">
                    <a:lumMod val="60000"/>
                    <a:lumOff val="40000"/>
                  </a:schemeClr>
                </a:solidFill>
                <a:latin typeface="#9Slide07 SVNZiclets" panose="02000603000000000000" pitchFamily="2" charset="0"/>
              </a:rPr>
              <a:t>2</a:t>
            </a:r>
          </a:p>
        </p:txBody>
      </p:sp>
      <p:sp>
        <p:nvSpPr>
          <p:cNvPr id="16" name="TextBox 15"/>
          <p:cNvSpPr txBox="1"/>
          <p:nvPr/>
        </p:nvSpPr>
        <p:spPr>
          <a:xfrm>
            <a:off x="2287380" y="769624"/>
            <a:ext cx="9415348" cy="1569660"/>
          </a:xfrm>
          <a:prstGeom prst="rect">
            <a:avLst/>
          </a:prstGeom>
          <a:noFill/>
        </p:spPr>
        <p:txBody>
          <a:bodyPr wrap="square" rtlCol="0">
            <a:spAutoFit/>
          </a:bodyPr>
          <a:lstStyle/>
          <a:p>
            <a:pPr algn="ctr"/>
            <a:r>
              <a:rPr lang="en-US" sz="4800" b="1" dirty="0" err="1">
                <a:solidFill>
                  <a:schemeClr val="bg2">
                    <a:lumMod val="25000"/>
                  </a:schemeClr>
                </a:solidFill>
              </a:rPr>
              <a:t>Em</a:t>
            </a:r>
            <a:r>
              <a:rPr lang="en-US" sz="4800" b="1" dirty="0">
                <a:solidFill>
                  <a:schemeClr val="accent4">
                    <a:lumMod val="75000"/>
                  </a:schemeClr>
                </a:solidFill>
              </a:rPr>
              <a:t> </a:t>
            </a:r>
            <a:r>
              <a:rPr lang="en-US" sz="4800" b="1" i="1" dirty="0" err="1">
                <a:solidFill>
                  <a:srgbClr val="C00000"/>
                </a:solidFill>
              </a:rPr>
              <a:t>đồng</a:t>
            </a:r>
            <a:r>
              <a:rPr lang="en-US" sz="4800" b="1" i="1" dirty="0">
                <a:solidFill>
                  <a:srgbClr val="C00000"/>
                </a:solidFill>
              </a:rPr>
              <a:t> </a:t>
            </a:r>
            <a:r>
              <a:rPr lang="en-US" sz="4800" b="1" i="1" dirty="0" err="1">
                <a:solidFill>
                  <a:srgbClr val="C00000"/>
                </a:solidFill>
              </a:rPr>
              <a:t>tình</a:t>
            </a:r>
            <a:r>
              <a:rPr lang="en-US" sz="4800" b="1" i="1" dirty="0">
                <a:solidFill>
                  <a:srgbClr val="C00000"/>
                </a:solidFill>
              </a:rPr>
              <a:t> </a:t>
            </a:r>
            <a:r>
              <a:rPr lang="en-US" sz="4800" b="1" dirty="0">
                <a:solidFill>
                  <a:schemeClr val="bg2">
                    <a:lumMod val="25000"/>
                  </a:schemeClr>
                </a:solidFill>
              </a:rPr>
              <a:t>hay</a:t>
            </a:r>
            <a:r>
              <a:rPr lang="en-US" sz="4800" b="1" dirty="0">
                <a:solidFill>
                  <a:schemeClr val="accent4">
                    <a:lumMod val="75000"/>
                  </a:schemeClr>
                </a:solidFill>
              </a:rPr>
              <a:t> </a:t>
            </a:r>
            <a:r>
              <a:rPr lang="en-US" sz="4800" b="1" i="1" dirty="0" err="1">
                <a:solidFill>
                  <a:srgbClr val="C00000"/>
                </a:solidFill>
              </a:rPr>
              <a:t>không</a:t>
            </a:r>
            <a:r>
              <a:rPr lang="en-US" sz="4800" b="1" i="1" dirty="0">
                <a:solidFill>
                  <a:srgbClr val="C00000"/>
                </a:solidFill>
              </a:rPr>
              <a:t> </a:t>
            </a:r>
            <a:r>
              <a:rPr lang="en-US" sz="4800" b="1" i="1" dirty="0" err="1">
                <a:solidFill>
                  <a:srgbClr val="C00000"/>
                </a:solidFill>
              </a:rPr>
              <a:t>đồng</a:t>
            </a:r>
            <a:r>
              <a:rPr lang="en-US" sz="4800" b="1" i="1" dirty="0">
                <a:solidFill>
                  <a:srgbClr val="C00000"/>
                </a:solidFill>
              </a:rPr>
              <a:t> </a:t>
            </a:r>
            <a:r>
              <a:rPr lang="en-US" sz="4800" b="1" i="1" dirty="0" err="1">
                <a:solidFill>
                  <a:srgbClr val="C00000"/>
                </a:solidFill>
              </a:rPr>
              <a:t>tình</a:t>
            </a:r>
            <a:r>
              <a:rPr lang="en-US" sz="4800" b="1" i="1" dirty="0">
                <a:solidFill>
                  <a:srgbClr val="C00000"/>
                </a:solidFill>
              </a:rPr>
              <a:t> </a:t>
            </a:r>
            <a:r>
              <a:rPr lang="en-US" sz="4800" b="1" dirty="0" err="1">
                <a:solidFill>
                  <a:schemeClr val="bg2">
                    <a:lumMod val="25000"/>
                  </a:schemeClr>
                </a:solidFill>
              </a:rPr>
              <a:t>với</a:t>
            </a:r>
            <a:r>
              <a:rPr lang="en-US" sz="4800" b="1" dirty="0">
                <a:solidFill>
                  <a:schemeClr val="bg2">
                    <a:lumMod val="25000"/>
                  </a:schemeClr>
                </a:solidFill>
              </a:rPr>
              <a:t> ý </a:t>
            </a:r>
            <a:r>
              <a:rPr lang="en-US" sz="4800" b="1" dirty="0" err="1">
                <a:solidFill>
                  <a:schemeClr val="bg2">
                    <a:lumMod val="25000"/>
                  </a:schemeClr>
                </a:solidFill>
              </a:rPr>
              <a:t>kiến</a:t>
            </a:r>
            <a:r>
              <a:rPr lang="en-US" sz="4800" b="1" dirty="0">
                <a:solidFill>
                  <a:schemeClr val="bg2">
                    <a:lumMod val="25000"/>
                  </a:schemeClr>
                </a:solidFill>
              </a:rPr>
              <a:t> </a:t>
            </a:r>
            <a:r>
              <a:rPr lang="en-US" sz="4800" b="1" dirty="0" err="1">
                <a:solidFill>
                  <a:schemeClr val="bg2">
                    <a:lumMod val="25000"/>
                  </a:schemeClr>
                </a:solidFill>
              </a:rPr>
              <a:t>sau</a:t>
            </a:r>
            <a:r>
              <a:rPr lang="en-US" sz="4800" b="1" dirty="0">
                <a:solidFill>
                  <a:schemeClr val="bg2">
                    <a:lumMod val="25000"/>
                  </a:schemeClr>
                </a:solidFill>
              </a:rPr>
              <a:t>? </a:t>
            </a:r>
            <a:r>
              <a:rPr lang="en-US" sz="4800" b="1" dirty="0" err="1">
                <a:solidFill>
                  <a:schemeClr val="bg2">
                    <a:lumMod val="25000"/>
                  </a:schemeClr>
                </a:solidFill>
              </a:rPr>
              <a:t>Vì</a:t>
            </a:r>
            <a:r>
              <a:rPr lang="en-US" sz="4800" b="1" dirty="0">
                <a:solidFill>
                  <a:schemeClr val="bg2">
                    <a:lumMod val="25000"/>
                  </a:schemeClr>
                </a:solidFill>
              </a:rPr>
              <a:t> </a:t>
            </a:r>
            <a:r>
              <a:rPr lang="en-US" sz="4800" b="1" dirty="0" err="1">
                <a:solidFill>
                  <a:schemeClr val="bg2">
                    <a:lumMod val="25000"/>
                  </a:schemeClr>
                </a:solidFill>
              </a:rPr>
              <a:t>sao</a:t>
            </a:r>
            <a:r>
              <a:rPr lang="en-US" sz="4800" b="1" dirty="0">
                <a:solidFill>
                  <a:schemeClr val="bg2">
                    <a:lumMod val="25000"/>
                  </a:schemeClr>
                </a:solidFill>
              </a:rPr>
              <a:t>?</a:t>
            </a:r>
          </a:p>
        </p:txBody>
      </p:sp>
      <p:pic>
        <p:nvPicPr>
          <p:cNvPr id="8" name="Picture 7"/>
          <p:cNvPicPr>
            <a:picLocks noChangeAspect="1"/>
          </p:cNvPicPr>
          <p:nvPr/>
        </p:nvPicPr>
        <p:blipFill>
          <a:blip r:embed="rId3"/>
          <a:stretch>
            <a:fillRect/>
          </a:stretch>
        </p:blipFill>
        <p:spPr>
          <a:xfrm>
            <a:off x="798738" y="2837146"/>
            <a:ext cx="5342963" cy="2562885"/>
          </a:xfrm>
          <a:prstGeom prst="rect">
            <a:avLst/>
          </a:prstGeom>
        </p:spPr>
      </p:pic>
      <p:pic>
        <p:nvPicPr>
          <p:cNvPr id="21" name="Picture 20"/>
          <p:cNvPicPr>
            <a:picLocks noChangeAspect="1"/>
          </p:cNvPicPr>
          <p:nvPr/>
        </p:nvPicPr>
        <p:blipFill>
          <a:blip r:embed="rId4"/>
          <a:stretch>
            <a:fillRect/>
          </a:stretch>
        </p:blipFill>
        <p:spPr>
          <a:xfrm>
            <a:off x="6019168" y="2837146"/>
            <a:ext cx="5386804" cy="2562885"/>
          </a:xfrm>
          <a:prstGeom prst="rect">
            <a:avLst/>
          </a:prstGeom>
        </p:spPr>
      </p:pic>
    </p:spTree>
    <p:extLst>
      <p:ext uri="{BB962C8B-B14F-4D97-AF65-F5344CB8AC3E}">
        <p14:creationId xmlns:p14="http://schemas.microsoft.com/office/powerpoint/2010/main" val="190434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9EE79-B207-B02A-683E-4F7A6969512A}"/>
              </a:ext>
            </a:extLst>
          </p:cNvPr>
          <p:cNvPicPr>
            <a:picLocks noChangeAspect="1"/>
          </p:cNvPicPr>
          <p:nvPr/>
        </p:nvPicPr>
        <p:blipFill>
          <a:blip r:embed="rId2"/>
          <a:stretch>
            <a:fillRect/>
          </a:stretch>
        </p:blipFill>
        <p:spPr>
          <a:xfrm>
            <a:off x="1901649" y="1270920"/>
            <a:ext cx="8388702" cy="4655817"/>
          </a:xfrm>
          <a:prstGeom prst="rect">
            <a:avLst/>
          </a:prstGeom>
        </p:spPr>
      </p:pic>
    </p:spTree>
    <p:extLst>
      <p:ext uri="{BB962C8B-B14F-4D97-AF65-F5344CB8AC3E}">
        <p14:creationId xmlns:p14="http://schemas.microsoft.com/office/powerpoint/2010/main" val="4007113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181149" y="428324"/>
            <a:ext cx="7014757" cy="1468366"/>
          </a:xfrm>
          <a:prstGeom prst="rect">
            <a:avLst/>
          </a:prstGeom>
        </p:spPr>
      </p:pic>
      <p:sp>
        <p:nvSpPr>
          <p:cNvPr id="4" name="TextBox 3"/>
          <p:cNvSpPr txBox="1"/>
          <p:nvPr/>
        </p:nvSpPr>
        <p:spPr>
          <a:xfrm>
            <a:off x="936171" y="1797575"/>
            <a:ext cx="10319657" cy="4031873"/>
          </a:xfrm>
          <a:prstGeom prst="rect">
            <a:avLst/>
          </a:prstGeom>
          <a:solidFill>
            <a:schemeClr val="bg1">
              <a:alpha val="52000"/>
            </a:schemeClr>
          </a:solidFill>
        </p:spPr>
        <p:txBody>
          <a:bodyPr wrap="square" rtlCol="0">
            <a:spAutoFit/>
          </a:bodyPr>
          <a:lstStyle/>
          <a:p>
            <a:pPr algn="just"/>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Nêu</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được</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một</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số</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biểu</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hiện</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của</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sự</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cảm</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thông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giúp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đỡ</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người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gặp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khó</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khăn</a:t>
            </a:r>
            <a:r>
              <a:rPr lang="en-US" sz="3200" b="1" dirty="0">
                <a:solidFill>
                  <a:schemeClr val="accent1">
                    <a:lumMod val="50000"/>
                  </a:schemeClr>
                </a:solidFill>
                <a:latin typeface="Cambria" panose="02040503050406030204" pitchFamily="18" charset="0"/>
                <a:ea typeface="Cambria" panose="02040503050406030204" pitchFamily="18" charset="0"/>
              </a:rPr>
              <a:t>.</a:t>
            </a:r>
          </a:p>
          <a:p>
            <a:pPr algn="just"/>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Biết</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vì</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sao</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phải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cảm</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thông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giúp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đỡ</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người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gặp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khó</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khăn</a:t>
            </a:r>
            <a:r>
              <a:rPr lang="en-US" sz="3200" b="1" dirty="0">
                <a:solidFill>
                  <a:schemeClr val="accent1">
                    <a:lumMod val="50000"/>
                  </a:schemeClr>
                </a:solidFill>
                <a:latin typeface="Cambria" panose="02040503050406030204" pitchFamily="18" charset="0"/>
                <a:ea typeface="Cambria" panose="02040503050406030204" pitchFamily="18" charset="0"/>
              </a:rPr>
              <a:t>.</a:t>
            </a:r>
          </a:p>
          <a:p>
            <a:pPr algn="just"/>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Cảm</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thông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giúp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đỡ</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người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gặp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khó</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khăn</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bằng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những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lời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nói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việc</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làm</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cụ</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thể</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phù</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hợp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với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lứa</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tuổi</a:t>
            </a:r>
            <a:r>
              <a:rPr lang="en-US" sz="3200" b="1" dirty="0">
                <a:solidFill>
                  <a:schemeClr val="accent1">
                    <a:lumMod val="50000"/>
                  </a:schemeClr>
                </a:solidFill>
                <a:latin typeface="Cambria" panose="02040503050406030204" pitchFamily="18" charset="0"/>
                <a:ea typeface="Cambria" panose="02040503050406030204" pitchFamily="18" charset="0"/>
              </a:rPr>
              <a:t>.</a:t>
            </a:r>
          </a:p>
          <a:p>
            <a:pPr algn="just"/>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Sẵn</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sàng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giúp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đỡ</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người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gặp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khó</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khăn</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phù</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hợp</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với</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khả</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năng</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của</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bản</a:t>
            </a:r>
            <a:r>
              <a:rPr lang="en-US" sz="3200" b="1" dirty="0">
                <a:solidFill>
                  <a:schemeClr val="accent1">
                    <a:lumMod val="50000"/>
                  </a:schemeClr>
                </a:solidFill>
                <a:latin typeface="Cambria" panose="02040503050406030204" pitchFamily="18" charset="0"/>
                <a:ea typeface="Cambria" panose="02040503050406030204" pitchFamily="18" charset="0"/>
              </a:rPr>
              <a:t> </a:t>
            </a:r>
            <a:r>
              <a:rPr lang="en-US" sz="3200" b="1" dirty="0" err="1">
                <a:solidFill>
                  <a:schemeClr val="accent1">
                    <a:lumMod val="50000"/>
                  </a:schemeClr>
                </a:solidFill>
                <a:latin typeface="Cambria" panose="02040503050406030204" pitchFamily="18" charset="0"/>
                <a:ea typeface="Cambria" panose="02040503050406030204" pitchFamily="18" charset="0"/>
              </a:rPr>
              <a:t>thân</a:t>
            </a:r>
            <a:r>
              <a:rPr lang="en-US" sz="3200" b="1" dirty="0">
                <a:solidFill>
                  <a:schemeClr val="accent1">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2851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9454" y="1051480"/>
            <a:ext cx="3353091" cy="1182727"/>
          </a:xfrm>
          <a:prstGeom prst="rect">
            <a:avLst/>
          </a:prstGeom>
        </p:spPr>
      </p:pic>
      <p:pic>
        <p:nvPicPr>
          <p:cNvPr id="7" name="Picture 6"/>
          <p:cNvPicPr>
            <a:picLocks noChangeAspect="1"/>
          </p:cNvPicPr>
          <p:nvPr/>
        </p:nvPicPr>
        <p:blipFill>
          <a:blip r:embed="rId3"/>
          <a:stretch>
            <a:fillRect/>
          </a:stretch>
        </p:blipFill>
        <p:spPr>
          <a:xfrm>
            <a:off x="2094890" y="2110226"/>
            <a:ext cx="8256494" cy="3876053"/>
          </a:xfrm>
          <a:prstGeom prst="rect">
            <a:avLst/>
          </a:prstGeom>
        </p:spPr>
      </p:pic>
    </p:spTree>
    <p:extLst>
      <p:ext uri="{BB962C8B-B14F-4D97-AF65-F5344CB8AC3E}">
        <p14:creationId xmlns:p14="http://schemas.microsoft.com/office/powerpoint/2010/main" val="1282536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7395881" y="2764131"/>
            <a:ext cx="4495797" cy="3802469"/>
          </a:xfrm>
          <a:prstGeom prst="rect">
            <a:avLst/>
          </a:prstGeom>
        </p:spPr>
      </p:pic>
      <p:sp>
        <p:nvSpPr>
          <p:cNvPr id="2" name="TextBox 1"/>
          <p:cNvSpPr txBox="1"/>
          <p:nvPr/>
        </p:nvSpPr>
        <p:spPr>
          <a:xfrm>
            <a:off x="4625788" y="376517"/>
            <a:ext cx="2124635" cy="523220"/>
          </a:xfrm>
          <a:prstGeom prst="rect">
            <a:avLst/>
          </a:prstGeom>
          <a:noFill/>
        </p:spPr>
        <p:txBody>
          <a:bodyPr wrap="square" rtlCol="0">
            <a:spAutoFit/>
          </a:bodyPr>
          <a:lstStyle/>
          <a:p>
            <a:r>
              <a:rPr lang="en-US" sz="2800" b="1">
                <a:solidFill>
                  <a:srgbClr val="FF0066"/>
                </a:solidFill>
                <a:latin typeface="Cambria" panose="02040503050406030204" pitchFamily="18" charset="0"/>
                <a:ea typeface="Cambria" panose="02040503050406030204" pitchFamily="18" charset="0"/>
              </a:rPr>
              <a:t>GIÚP BẠN</a:t>
            </a:r>
          </a:p>
        </p:txBody>
      </p:sp>
      <p:grpSp>
        <p:nvGrpSpPr>
          <p:cNvPr id="11" name="Group 10"/>
          <p:cNvGrpSpPr/>
          <p:nvPr/>
        </p:nvGrpSpPr>
        <p:grpSpPr>
          <a:xfrm>
            <a:off x="363070" y="819055"/>
            <a:ext cx="11528608" cy="5753334"/>
            <a:chOff x="363070" y="819055"/>
            <a:chExt cx="11528608" cy="5753334"/>
          </a:xfrm>
        </p:grpSpPr>
        <p:sp>
          <p:nvSpPr>
            <p:cNvPr id="7" name="TextBox 6"/>
            <p:cNvSpPr txBox="1"/>
            <p:nvPr/>
          </p:nvSpPr>
          <p:spPr>
            <a:xfrm>
              <a:off x="430306" y="819055"/>
              <a:ext cx="11461372" cy="3200876"/>
            </a:xfrm>
            <a:prstGeom prst="rect">
              <a:avLst/>
            </a:prstGeom>
            <a:noFill/>
          </p:spPr>
          <p:txBody>
            <a:bodyPr wrap="square" rtlCol="0">
              <a:spAutoFit/>
            </a:bodyPr>
            <a:lstStyle/>
            <a:p>
              <a:pPr algn="just">
                <a:spcBef>
                  <a:spcPts val="600"/>
                </a:spcBef>
              </a:pPr>
              <a:r>
                <a:rPr lang="en-US" sz="2400">
                  <a:latin typeface="Cambria" panose="02040503050406030204" pitchFamily="18" charset="0"/>
                  <a:ea typeface="Cambria" panose="02040503050406030204" pitchFamily="18" charset="0"/>
                </a:rPr>
                <a:t>     Gia đình dê con không may gặp hỏa hoạn. Đồ đạc trong nhà đều bị thiêu rụi, may mắn cả nhà không ai bị thương.</a:t>
              </a:r>
            </a:p>
            <a:p>
              <a:pPr algn="just">
                <a:spcBef>
                  <a:spcPts val="600"/>
                </a:spcBef>
              </a:pPr>
              <a:r>
                <a:rPr lang="en-US" sz="2400">
                  <a:latin typeface="Cambria" panose="02040503050406030204" pitchFamily="18" charset="0"/>
                  <a:ea typeface="Cambria" panose="02040503050406030204" pitchFamily="18" charset="0"/>
                </a:rPr>
                <a:t>     Thầy giáo hà mã kể chuyện không may của gia đình dê con cho các bạn nhỏ nghe. Các bạn nghe xong ai nấy đều thương cảm gia đình dê con.</a:t>
              </a:r>
            </a:p>
            <a:p>
              <a:pPr algn="just">
                <a:spcBef>
                  <a:spcPts val="600"/>
                </a:spcBef>
              </a:pPr>
              <a:r>
                <a:rPr lang="en-US" sz="2400">
                  <a:latin typeface="Cambria" panose="02040503050406030204" pitchFamily="18" charset="0"/>
                  <a:ea typeface="Cambria" panose="02040503050406030204" pitchFamily="18" charset="0"/>
                </a:rPr>
                <a:t>     Nhà khỉ cách nhà dê không xa, khỉ con chủ động mời dê con tới nhà mình. Khỉ kể chuyện của gia đình dê con với mẹ rồi xin phép mẹ tặng cho dê con một số sách vở, quần áo, đồ chơi và vật dụng sinh hoạt. Khỉ nói với dê: “Dê ơi! Bạn đừng buồn, quần áo, sách vở và đồ chơi này mình tặng cho bạn đấy!”.</a:t>
              </a:r>
            </a:p>
          </p:txBody>
        </p:sp>
        <p:sp>
          <p:nvSpPr>
            <p:cNvPr id="9" name="TextBox 8"/>
            <p:cNvSpPr txBox="1"/>
            <p:nvPr/>
          </p:nvSpPr>
          <p:spPr>
            <a:xfrm>
              <a:off x="430306" y="3933278"/>
              <a:ext cx="6831105" cy="1938992"/>
            </a:xfrm>
            <a:prstGeom prst="rect">
              <a:avLst/>
            </a:prstGeom>
            <a:noFill/>
          </p:spPr>
          <p:txBody>
            <a:bodyPr wrap="square" rtlCol="0">
              <a:spAutoFit/>
            </a:bodyPr>
            <a:lstStyle/>
            <a:p>
              <a:pPr algn="just"/>
              <a:r>
                <a:rPr lang="en-US" sz="2400">
                  <a:latin typeface="Cambria" panose="02040503050406030204" pitchFamily="18" charset="0"/>
                  <a:ea typeface="Cambria" panose="02040503050406030204" pitchFamily="18" charset="0"/>
                </a:rPr>
                <a:t>    Khỉ mẹ cũng làm rất nhiều đồ ăn ngon cho dê con. Cả nhà thay nhau gắp thức ăn cho dê, quan tâm dê chu đáo. Dê con cảm động nói: “Mọi người tốt với cháu quá! Cháu thấy ấm áp như đang ở nhà mình vậy.”.</a:t>
              </a:r>
            </a:p>
          </p:txBody>
        </p:sp>
        <p:sp>
          <p:nvSpPr>
            <p:cNvPr id="10" name="TextBox 9"/>
            <p:cNvSpPr txBox="1"/>
            <p:nvPr/>
          </p:nvSpPr>
          <p:spPr>
            <a:xfrm>
              <a:off x="363070" y="5926058"/>
              <a:ext cx="6965575" cy="646331"/>
            </a:xfrm>
            <a:prstGeom prst="rect">
              <a:avLst/>
            </a:prstGeom>
            <a:noFill/>
          </p:spPr>
          <p:txBody>
            <a:bodyPr wrap="square" rtlCol="0">
              <a:spAutoFit/>
            </a:bodyPr>
            <a:lstStyle/>
            <a:p>
              <a:pPr algn="r"/>
              <a:r>
                <a:rPr lang="en-US">
                  <a:latin typeface="Cambria" panose="02040503050406030204" pitchFamily="18" charset="0"/>
                  <a:ea typeface="Cambria" panose="02040503050406030204" pitchFamily="18" charset="0"/>
                </a:rPr>
                <a:t>(Theo Nguyễn Thị Vi Khanh, </a:t>
              </a:r>
              <a:r>
                <a:rPr lang="en-US" i="1">
                  <a:latin typeface="Cambria" panose="02040503050406030204" pitchFamily="18" charset="0"/>
                  <a:ea typeface="Cambria" panose="02040503050406030204" pitchFamily="18" charset="0"/>
                </a:rPr>
                <a:t>Tôi có cảm xúc tích cực, còn bạn thì sao?,</a:t>
              </a:r>
            </a:p>
            <a:p>
              <a:pPr algn="r"/>
              <a:r>
                <a:rPr lang="en-US">
                  <a:latin typeface="Cambria" panose="02040503050406030204" pitchFamily="18" charset="0"/>
                  <a:ea typeface="Cambria" panose="02040503050406030204" pitchFamily="18" charset="0"/>
                </a:rPr>
                <a:t>NXB Văn học, 2016)</a:t>
              </a:r>
            </a:p>
          </p:txBody>
        </p:sp>
      </p:grpSp>
    </p:spTree>
    <p:extLst>
      <p:ext uri="{BB962C8B-B14F-4D97-AF65-F5344CB8AC3E}">
        <p14:creationId xmlns:p14="http://schemas.microsoft.com/office/powerpoint/2010/main" val="406592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E543A0B-E972-0D4A-B032-08CCCFDD452B}"/>
              </a:ext>
            </a:extLst>
          </p:cNvPr>
          <p:cNvGrpSpPr/>
          <p:nvPr/>
        </p:nvGrpSpPr>
        <p:grpSpPr>
          <a:xfrm>
            <a:off x="659286" y="578365"/>
            <a:ext cx="11073655" cy="701249"/>
            <a:chOff x="7055427" y="1629296"/>
            <a:chExt cx="4741382" cy="2887316"/>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719547"/>
              <a:ext cx="4599743" cy="1453044"/>
            </a:xfrm>
            <a:prstGeom prst="rect">
              <a:avLst/>
            </a:prstGeom>
            <a:noFill/>
          </p:spPr>
          <p:txBody>
            <a:bodyPr wrap="square" rtlCol="0">
              <a:spAutoFit/>
            </a:bodyPr>
            <a:lstStyle/>
            <a:p>
              <a:pPr algn="ctr"/>
              <a:r>
                <a:rPr lang="en-US" sz="3500" b="1" i="1">
                  <a:latin typeface="Cambria" panose="02040503050406030204" pitchFamily="18" charset="0"/>
                  <a:ea typeface="Cambria" panose="02040503050406030204" pitchFamily="18" charset="0"/>
                </a:rPr>
                <a:t>Đọc truyện, thảo luận với bạn và trả lời câu hỏi:</a:t>
              </a:r>
              <a:endParaRPr lang="en-US" sz="35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6172677" y="1809366"/>
            <a:ext cx="5459504" cy="2534034"/>
            <a:chOff x="7055427" y="1629296"/>
            <a:chExt cx="4741382" cy="4209489"/>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4124991"/>
            </a:xfrm>
            <a:prstGeom prst="roundRect">
              <a:avLst/>
            </a:prstGeom>
            <a:solidFill>
              <a:schemeClr val="accent4">
                <a:lumMod val="20000"/>
                <a:lumOff val="80000"/>
              </a:schemeClr>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7197066" y="1956369"/>
              <a:ext cx="4599743" cy="3882416"/>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Khỉ con đã làm gì để giúp dê con? </a:t>
              </a:r>
            </a:p>
            <a:p>
              <a:pPr algn="just"/>
              <a:r>
                <a:rPr lang="en-US" sz="3200" b="1">
                  <a:latin typeface="Cambria" panose="02040503050406030204" pitchFamily="18" charset="0"/>
                  <a:ea typeface="Cambria" panose="02040503050406030204" pitchFamily="18" charset="0"/>
                </a:rPr>
                <a:t>+ Khi được giúp đỡ, dê con cảm thấy thế nào?</a:t>
              </a:r>
              <a:endParaRPr lang="en-US" sz="48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2078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629399" y="2115854"/>
            <a:ext cx="5262279" cy="4450746"/>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78365"/>
            <a:ext cx="11073655" cy="701249"/>
            <a:chOff x="7055427" y="1629296"/>
            <a:chExt cx="4741382" cy="2887316"/>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719545"/>
              <a:ext cx="4599743" cy="2661197"/>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Khỉ con đã làm gì để giúp dê con?</a:t>
              </a:r>
              <a:endParaRPr lang="en-US" sz="35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417240" y="1478861"/>
            <a:ext cx="8511608" cy="3227610"/>
            <a:chOff x="7055427" y="1629296"/>
            <a:chExt cx="4741382" cy="5211115"/>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5211115"/>
            </a:xfrm>
            <a:prstGeom prst="roundRect">
              <a:avLst/>
            </a:prstGeom>
            <a:no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a:extLst>
                <a:ext uri="{FF2B5EF4-FFF2-40B4-BE49-F238E27FC236}">
                  <a16:creationId xmlns:a16="http://schemas.microsoft.com/office/drawing/2014/main" id="{CD4DF022-03B6-2C13-C899-C3F0C93339E7}"/>
                </a:ext>
              </a:extLst>
            </p:cNvPr>
            <p:cNvSpPr txBox="1"/>
            <p:nvPr/>
          </p:nvSpPr>
          <p:spPr>
            <a:xfrm>
              <a:off x="7119276" y="1701426"/>
              <a:ext cx="4553118" cy="5018876"/>
            </a:xfrm>
            <a:prstGeom prst="rect">
              <a:avLst/>
            </a:prstGeom>
            <a:noFill/>
          </p:spPr>
          <p:txBody>
            <a:bodyPr wrap="square" rtlCol="0">
              <a:spAutoFit/>
            </a:bodyPr>
            <a:lstStyle/>
            <a:p>
              <a:pPr algn="just"/>
              <a:r>
                <a:rPr lang="en-US" sz="2800" b="1" i="1">
                  <a:latin typeface="Cambria" panose="02040503050406030204" pitchFamily="18" charset="0"/>
                  <a:ea typeface="Cambria" panose="02040503050406030204" pitchFamily="18" charset="0"/>
                </a:rPr>
                <a:t>  </a:t>
              </a:r>
              <a:r>
                <a:rPr lang="en-US" sz="2800" b="1" i="1">
                  <a:solidFill>
                    <a:srgbClr val="002060"/>
                  </a:solidFill>
                  <a:latin typeface="Cambria" panose="02040503050406030204" pitchFamily="18" charset="0"/>
                  <a:ea typeface="Cambria" panose="02040503050406030204" pitchFamily="18" charset="0"/>
                </a:rPr>
                <a:t>Khỉ con đã chủ động mời dê con đến nhà mình, khỉ kể chuyện của gia đình dê con với mẹ và xin phép mẹ tặng dê con một số sách vở, quần áo, đồ chơi và vật dụng sinh hoạt, khỉ còn nói những lời động viên dê con. Nếu khỉ con không cảm thông, giúp đỡ dê con thì có thể dê sẽ bị đói, không có quần áo để mặc,... </a:t>
              </a:r>
              <a:endParaRPr lang="en-US" sz="5400" b="1" i="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89685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239435" y="1786029"/>
            <a:ext cx="5652243" cy="4780571"/>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78365"/>
            <a:ext cx="11073655" cy="701249"/>
            <a:chOff x="7055427" y="1629296"/>
            <a:chExt cx="4741382" cy="2887316"/>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719545"/>
              <a:ext cx="4599743" cy="2661197"/>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Khi được giúp đỡ, dê con cảm thấy thế nào?</a:t>
              </a:r>
              <a:endParaRPr lang="en-US" sz="54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659286" y="1546096"/>
            <a:ext cx="8511608" cy="1842563"/>
            <a:chOff x="7055427" y="1629296"/>
            <a:chExt cx="4741382" cy="5211115"/>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5211115"/>
            </a:xfrm>
            <a:prstGeom prst="roundRect">
              <a:avLst/>
            </a:prstGeom>
            <a:no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p>
          </p:txBody>
        </p:sp>
        <p:sp>
          <p:nvSpPr>
            <p:cNvPr id="8" name="TextBox 7">
              <a:extLst>
                <a:ext uri="{FF2B5EF4-FFF2-40B4-BE49-F238E27FC236}">
                  <a16:creationId xmlns:a16="http://schemas.microsoft.com/office/drawing/2014/main" id="{CD4DF022-03B6-2C13-C899-C3F0C93339E7}"/>
                </a:ext>
              </a:extLst>
            </p:cNvPr>
            <p:cNvSpPr txBox="1"/>
            <p:nvPr/>
          </p:nvSpPr>
          <p:spPr>
            <a:xfrm>
              <a:off x="7119276" y="1701426"/>
              <a:ext cx="4553118" cy="4961564"/>
            </a:xfrm>
            <a:prstGeom prst="rect">
              <a:avLst/>
            </a:prstGeom>
            <a:noFill/>
          </p:spPr>
          <p:txBody>
            <a:bodyPr wrap="square" rtlCol="0">
              <a:spAutoFit/>
            </a:bodyPr>
            <a:lstStyle/>
            <a:p>
              <a:pPr algn="just"/>
              <a:r>
                <a:rPr lang="en-US" sz="3600" b="1" i="1">
                  <a:solidFill>
                    <a:srgbClr val="002060"/>
                  </a:solidFill>
                  <a:latin typeface="Cambria" panose="02040503050406030204" pitchFamily="18" charset="0"/>
                  <a:ea typeface="Cambria" panose="02040503050406030204" pitchFamily="18" charset="0"/>
                </a:rPr>
                <a:t>  Khi được giúp đỡ, dê con cảm thấy rất cảm động, thấy ấm áp và biết ơn cả nhà khỉ con. </a:t>
              </a:r>
              <a:endParaRPr lang="en-US" sz="36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54582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9">
            <a:extLst>
              <a:ext uri="{FF2B5EF4-FFF2-40B4-BE49-F238E27FC236}">
                <a16:creationId xmlns:a16="http://schemas.microsoft.com/office/drawing/2014/main" id="{7242D3E7-C1CC-5917-A9C9-1DFAF6DBB850}"/>
              </a:ext>
            </a:extLst>
          </p:cNvPr>
          <p:cNvSpPr/>
          <p:nvPr/>
        </p:nvSpPr>
        <p:spPr>
          <a:xfrm>
            <a:off x="3817696" y="535577"/>
            <a:ext cx="5065048" cy="3108960"/>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99CC"/>
                </a:solidFill>
                <a:latin typeface="Cambria" panose="02040503050406030204" pitchFamily="18" charset="0"/>
                <a:ea typeface="Cambria" panose="02040503050406030204" pitchFamily="18" charset="0"/>
              </a:rPr>
              <a:t>Qua câu chuyện, </a:t>
            </a:r>
          </a:p>
          <a:p>
            <a:pPr algn="ctr"/>
            <a:r>
              <a:rPr lang="en-US" sz="4000" b="1">
                <a:solidFill>
                  <a:srgbClr val="0099CC"/>
                </a:solidFill>
                <a:latin typeface="Cambria" panose="02040503050406030204" pitchFamily="18" charset="0"/>
                <a:ea typeface="Cambria" panose="02040503050406030204" pitchFamily="18" charset="0"/>
              </a:rPr>
              <a:t>em thấy khỉ con là người như thế </a:t>
            </a:r>
          </a:p>
          <a:p>
            <a:pPr algn="ctr"/>
            <a:r>
              <a:rPr lang="en-US" sz="4000" b="1">
                <a:solidFill>
                  <a:srgbClr val="0099CC"/>
                </a:solidFill>
                <a:latin typeface="Cambria" panose="02040503050406030204" pitchFamily="18" charset="0"/>
                <a:ea typeface="Cambria" panose="02040503050406030204" pitchFamily="18" charset="0"/>
              </a:rPr>
              <a:t>nào?</a:t>
            </a:r>
          </a:p>
        </p:txBody>
      </p:sp>
      <p:grpSp>
        <p:nvGrpSpPr>
          <p:cNvPr id="4" name="Group 3">
            <a:extLst>
              <a:ext uri="{FF2B5EF4-FFF2-40B4-BE49-F238E27FC236}">
                <a16:creationId xmlns:a16="http://schemas.microsoft.com/office/drawing/2014/main" id="{3E543A0B-E972-0D4A-B032-08CCCFDD452B}"/>
              </a:ext>
            </a:extLst>
          </p:cNvPr>
          <p:cNvGrpSpPr/>
          <p:nvPr/>
        </p:nvGrpSpPr>
        <p:grpSpPr>
          <a:xfrm>
            <a:off x="4217267" y="3849182"/>
            <a:ext cx="7543323" cy="2017046"/>
            <a:chOff x="7055427" y="1629296"/>
            <a:chExt cx="4741382" cy="3663619"/>
          </a:xfrm>
        </p:grpSpPr>
        <p:sp>
          <p:nvSpPr>
            <p:cNvPr id="5" name="Rectangle: Rounded Corners 6">
              <a:extLst>
                <a:ext uri="{FF2B5EF4-FFF2-40B4-BE49-F238E27FC236}">
                  <a16:creationId xmlns:a16="http://schemas.microsoft.com/office/drawing/2014/main" id="{F417EADB-4971-68AA-FB3E-1FC6A5CCC752}"/>
                </a:ext>
              </a:extLst>
            </p:cNvPr>
            <p:cNvSpPr/>
            <p:nvPr/>
          </p:nvSpPr>
          <p:spPr>
            <a:xfrm>
              <a:off x="7055427" y="1629296"/>
              <a:ext cx="4741382" cy="3663619"/>
            </a:xfrm>
            <a:prstGeom prst="roundRect">
              <a:avLst/>
            </a:prstGeom>
            <a:solidFill>
              <a:schemeClr val="accent4">
                <a:lumMod val="20000"/>
                <a:lumOff val="80000"/>
              </a:schemeClr>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CD4DF022-03B6-2C13-C899-C3F0C93339E7}"/>
                </a:ext>
              </a:extLst>
            </p:cNvPr>
            <p:cNvSpPr txBox="1"/>
            <p:nvPr/>
          </p:nvSpPr>
          <p:spPr>
            <a:xfrm>
              <a:off x="7197067" y="1899693"/>
              <a:ext cx="4496297" cy="3018726"/>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Khỉ con là người rất tốt bụng, biết quan tâm, cảm thông và giúp đỡ bạn khi gặp hoàn cảnh khó khăn.</a:t>
              </a:r>
            </a:p>
          </p:txBody>
        </p:sp>
      </p:grpSp>
    </p:spTree>
    <p:extLst>
      <p:ext uri="{BB962C8B-B14F-4D97-AF65-F5344CB8AC3E}">
        <p14:creationId xmlns:p14="http://schemas.microsoft.com/office/powerpoint/2010/main" val="3355081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90" y="2944907"/>
            <a:ext cx="5423244" cy="3700840"/>
          </a:xfrm>
          <a:prstGeom prst="rect">
            <a:avLst/>
          </a:prstGeom>
        </p:spPr>
      </p:pic>
      <p:grpSp>
        <p:nvGrpSpPr>
          <p:cNvPr id="3" name="Group 2">
            <a:extLst>
              <a:ext uri="{FF2B5EF4-FFF2-40B4-BE49-F238E27FC236}">
                <a16:creationId xmlns:a16="http://schemas.microsoft.com/office/drawing/2014/main" id="{3E543A0B-E972-0D4A-B032-08CCCFDD452B}"/>
              </a:ext>
            </a:extLst>
          </p:cNvPr>
          <p:cNvGrpSpPr/>
          <p:nvPr/>
        </p:nvGrpSpPr>
        <p:grpSpPr>
          <a:xfrm>
            <a:off x="659286" y="559943"/>
            <a:ext cx="11073655" cy="719671"/>
            <a:chOff x="7055427" y="1553445"/>
            <a:chExt cx="4741382" cy="2963167"/>
          </a:xfrm>
        </p:grpSpPr>
        <p:sp>
          <p:nvSpPr>
            <p:cNvPr id="4"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CD4DF022-03B6-2C13-C899-C3F0C93339E7}"/>
                </a:ext>
              </a:extLst>
            </p:cNvPr>
            <p:cNvSpPr txBox="1"/>
            <p:nvPr/>
          </p:nvSpPr>
          <p:spPr>
            <a:xfrm>
              <a:off x="7145124" y="1553445"/>
              <a:ext cx="4599743" cy="2914643"/>
            </a:xfrm>
            <a:prstGeom prst="rect">
              <a:avLst/>
            </a:prstGeom>
            <a:noFill/>
          </p:spPr>
          <p:txBody>
            <a:bodyPr wrap="square" rtlCol="0">
              <a:spAutoFit/>
            </a:bodyPr>
            <a:lstStyle/>
            <a:p>
              <a:pPr algn="ctr"/>
              <a:r>
                <a:rPr lang="en-US" sz="4000" b="1" i="1">
                  <a:latin typeface="Cambria" panose="02040503050406030204" pitchFamily="18" charset="0"/>
                  <a:ea typeface="Cambria" panose="02040503050406030204" pitchFamily="18" charset="0"/>
                </a:rPr>
                <a:t>Thảo luận nhóm và trả lời câu hỏi:</a:t>
              </a:r>
              <a:endParaRPr lang="en-US" sz="4000" b="1">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3E543A0B-E972-0D4A-B032-08CCCFDD452B}"/>
              </a:ext>
            </a:extLst>
          </p:cNvPr>
          <p:cNvGrpSpPr/>
          <p:nvPr/>
        </p:nvGrpSpPr>
        <p:grpSpPr>
          <a:xfrm>
            <a:off x="6172677" y="1809365"/>
            <a:ext cx="5560264" cy="3744271"/>
            <a:chOff x="7055427" y="1629296"/>
            <a:chExt cx="4741382" cy="4915647"/>
          </a:xfrm>
        </p:grpSpPr>
        <p:sp>
          <p:nvSpPr>
            <p:cNvPr id="7" name="Rectangle: Rounded Corners 6">
              <a:extLst>
                <a:ext uri="{FF2B5EF4-FFF2-40B4-BE49-F238E27FC236}">
                  <a16:creationId xmlns:a16="http://schemas.microsoft.com/office/drawing/2014/main" id="{F417EADB-4971-68AA-FB3E-1FC6A5CCC752}"/>
                </a:ext>
              </a:extLst>
            </p:cNvPr>
            <p:cNvSpPr/>
            <p:nvPr/>
          </p:nvSpPr>
          <p:spPr>
            <a:xfrm>
              <a:off x="7055427" y="1629296"/>
              <a:ext cx="4741382" cy="4915647"/>
            </a:xfrm>
            <a:prstGeom prst="roundRect">
              <a:avLst/>
            </a:prstGeom>
            <a:solidFill>
              <a:schemeClr val="accent4">
                <a:lumMod val="20000"/>
                <a:lumOff val="80000"/>
              </a:schemeClr>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7197067" y="1797485"/>
              <a:ext cx="4496297" cy="4646724"/>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Em sẽ làm gì nếu những người xung quanh em gặp khó khăn? </a:t>
              </a:r>
            </a:p>
            <a:p>
              <a:pPr algn="just"/>
              <a:r>
                <a:rPr lang="en-US" sz="3200" b="1">
                  <a:latin typeface="Cambria" panose="02040503050406030204" pitchFamily="18" charset="0"/>
                  <a:ea typeface="Cambria" panose="02040503050406030204" pitchFamily="18" charset="0"/>
                </a:rPr>
                <a:t>+ Theo em, sự cảm thông, giúp đỡ có ý nghĩa như thế nào đối với những người đang gặp khó khăn?</a:t>
              </a:r>
            </a:p>
          </p:txBody>
        </p:sp>
      </p:grpSp>
    </p:spTree>
    <p:extLst>
      <p:ext uri="{BB962C8B-B14F-4D97-AF65-F5344CB8AC3E}">
        <p14:creationId xmlns:p14="http://schemas.microsoft.com/office/powerpoint/2010/main" val="1021031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#9Slide07 HoneyCream</vt:lpstr>
      <vt:lpstr>#9Slide07 SVNZiclets</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Quý Thắng</dc:creator>
  <cp:lastModifiedBy>Quý Thắng</cp:lastModifiedBy>
  <cp:revision>1</cp:revision>
  <dcterms:created xsi:type="dcterms:W3CDTF">2025-10-27T02:40:14Z</dcterms:created>
  <dcterms:modified xsi:type="dcterms:W3CDTF">2025-10-27T02:40:41Z</dcterms:modified>
</cp:coreProperties>
</file>