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9"/>
  </p:notesMasterIdLst>
  <p:sldIdLst>
    <p:sldId id="276" r:id="rId2"/>
    <p:sldId id="256" r:id="rId3"/>
    <p:sldId id="257" r:id="rId4"/>
    <p:sldId id="279" r:id="rId5"/>
    <p:sldId id="469" r:id="rId6"/>
    <p:sldId id="284" r:id="rId7"/>
    <p:sldId id="280" r:id="rId8"/>
  </p:sldIdLst>
  <p:sldSz cx="12192000" cy="6858000"/>
  <p:notesSz cx="6858000" cy="9144000"/>
  <p:embeddedFontLst>
    <p:embeddedFont>
      <p:font typeface="#9Slide07 HoneyCream" panose="020B0604020202020204" charset="0"/>
      <p:regular r:id="rId10"/>
    </p:embeddedFont>
    <p:embeddedFont>
      <p:font typeface="Cambria" panose="02040503050406030204" pitchFamily="18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5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E3A94-FE1B-431A-BFCC-06E89AD567E8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C5001-A36D-4F9B-A56E-24A1EFE20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8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40A2F-F7A0-44B4-84B3-28E0DD49C6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269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40A2F-F7A0-44B4-84B3-28E0DD49C6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544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B3C86-1512-6863-4B4D-B3FE6DD15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5E5E3-86AA-C7D3-94AF-CC7E2B1F2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CABB5-8F80-835E-F405-1469B2DD34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E33A80-C419-4B9F-9FED-818D3DA1B816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771C6-142E-92BB-86F5-80B1D40B4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81F2F-94E0-A5A5-22E6-DBB8B80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126CD-184E-D766-42CA-602C85D18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3E623-2993-0B96-FE96-CB9DC64CE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4FC15-F552-1B42-A39C-EF122C6E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E33A80-C419-4B9F-9FED-818D3DA1B816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7AC34-F325-9ECC-08DB-60BB18C32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2E236-77AF-1C98-578C-6946192B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416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E2C47-AE86-6DC1-6A70-114AE92AF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C6E05-F923-2030-4984-1B9C0A229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EAEB6-CB1E-8EDC-3D0D-BF67623DB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E33A80-C419-4B9F-9FED-818D3DA1B816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52BAC-D65E-F48F-FB2B-9CC3D5842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904BB-1828-2250-32FC-3C7EBDD85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71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33DCA-8413-79DC-E269-A5A6D71C8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C6ACB-3A71-68D3-B426-FEB4665B2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00E7-CD5A-E03B-3C3A-96984E27DF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E33A80-C419-4B9F-9FED-818D3DA1B816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FD810-8EDA-773B-D8DB-201134568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5D583-351A-BE04-38F8-E3706565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17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3DED0-002D-5717-0F6C-BAD3855A2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C30DE-FD43-98D5-37CF-6D8EABB98F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371B8-7FC0-9654-0BB5-48AE48EFE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44D23-BFD2-869C-608C-1E7C2C49E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E33A80-C419-4B9F-9FED-818D3DA1B816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026006-61B3-3172-0760-460D0D6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0B2B2-EC55-4E81-2B75-394A684C8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3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B70D9-860A-B6F4-A243-C2BA49EB3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6E58C-5E49-3FA0-5405-3C5049EDF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3BF498-5210-7557-FAE0-44DA168EE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3A311F-E82F-3D2B-B1D0-9129A50108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6FE8FA-4D55-FED8-6DF4-7DD480313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427951-3C0B-2243-2540-76AF6060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E33A80-C419-4B9F-9FED-818D3DA1B816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8E7243-1B8A-A847-40D6-EB259C5EE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9431E8-666B-139F-6F79-038AFD81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88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00287-2FA1-7659-B612-DE7E6CF4C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79E389-D3C7-0B6D-D49D-6A803854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E33A80-C419-4B9F-9FED-818D3DA1B816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620BC0-BE95-3D05-EE9A-8C0401CC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6FBFE-CF97-F483-0591-8B68D28E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72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34669F-E629-740F-DF81-3E3C270378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E33A80-C419-4B9F-9FED-818D3DA1B816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56F64-36A0-43DF-457B-1973F0238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4EA73-999A-2B62-4A6D-E95D7CC89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84F784-2902-FC3C-87E0-F0423CB561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3BC83C-7AA9-EF05-BAF4-71ABA66D99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946ECB-C900-D22C-ACD8-6AA537FED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300A85-B3EF-D4FB-7C6C-B0A95C77D0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3D3FAF-84ED-64E0-DB8D-107A34FFA8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DB340-0842-4C89-7ECB-4C1B73347731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77828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572D7-30F8-322B-FAA6-7C538B70B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5940A-80DC-E790-D52F-23DD9B32E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CF284-91BB-67F1-342A-B3EFB598F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3AD52-FD68-52AA-FA28-81A244F41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E33A80-C419-4B9F-9FED-818D3DA1B816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F686D-2FCE-21E9-48B4-6F99FF58A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44A81-57CF-1FDB-8524-C661D645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85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F237D-DA1F-4209-DB9F-FF542543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A49BDE-93F2-8A4F-431D-CA29FA728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9076F-A4BA-F56A-3782-509BDF36E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09FE8-DEEC-48C2-5CA1-1B12CE07A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E33A80-C419-4B9F-9FED-818D3DA1B816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FDE19-DBB9-750F-5B78-04CCF946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3B601-8FAB-8BF6-4DE0-60B54BF4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26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79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F3BA0A-FE40-FCBC-9282-1FBD18984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0173" y="3187301"/>
            <a:ext cx="2850352" cy="3698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43760-C26D-E1D0-486D-502F30643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859" y="412055"/>
            <a:ext cx="4858933" cy="12254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A32772-E6C1-CC7C-514F-BB19AA0D5CFF}"/>
              </a:ext>
            </a:extLst>
          </p:cNvPr>
          <p:cNvSpPr/>
          <p:nvPr/>
        </p:nvSpPr>
        <p:spPr>
          <a:xfrm>
            <a:off x="1700918" y="1937171"/>
            <a:ext cx="8790163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Thiên </a:t>
            </a:r>
            <a:r>
              <a:rPr lang="en-US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nhiên</a:t>
            </a:r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en-US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vùng</a:t>
            </a:r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Trung du </a:t>
            </a:r>
            <a:r>
              <a:rPr lang="en-US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và</a:t>
            </a:r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miền</a:t>
            </a:r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núi</a:t>
            </a:r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en-US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phía</a:t>
            </a:r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Bắc ( TIẾT 1)</a:t>
            </a:r>
          </a:p>
        </p:txBody>
      </p:sp>
    </p:spTree>
    <p:extLst>
      <p:ext uri="{BB962C8B-B14F-4D97-AF65-F5344CB8AC3E}">
        <p14:creationId xmlns:p14="http://schemas.microsoft.com/office/powerpoint/2010/main" val="3184461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4"/>
          <p:cNvPicPr>
            <a:picLocks noChangeAspect="1"/>
          </p:cNvPicPr>
          <p:nvPr/>
        </p:nvPicPr>
        <p:blipFill>
          <a:blip r:embed="rId2"/>
          <a:srcRect l="810" t="38002" r="4497" b="35751"/>
          <a:stretch>
            <a:fillRect/>
          </a:stretch>
        </p:blipFill>
        <p:spPr>
          <a:xfrm>
            <a:off x="0" y="5078095"/>
            <a:ext cx="12191365" cy="1309370"/>
          </a:xfrm>
          <a:prstGeom prst="rect">
            <a:avLst/>
          </a:prstGeom>
        </p:spPr>
      </p:pic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-869950" y="2861945"/>
            <a:ext cx="572135" cy="44640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思源黑体 CN Bold" panose="020B0800000000000000" charset="-122"/>
            </a:endParaRPr>
          </a:p>
        </p:txBody>
      </p:sp>
      <p:pic>
        <p:nvPicPr>
          <p:cNvPr id="21" name="图片 20" descr="16 (21)"/>
          <p:cNvPicPr>
            <a:picLocks noChangeAspect="1"/>
          </p:cNvPicPr>
          <p:nvPr/>
        </p:nvPicPr>
        <p:blipFill>
          <a:blip r:embed="rId4"/>
          <a:srcRect l="7247" t="16023" r="81067" b="66881"/>
          <a:stretch>
            <a:fillRect/>
          </a:stretch>
        </p:blipFill>
        <p:spPr>
          <a:xfrm>
            <a:off x="2223770" y="50800"/>
            <a:ext cx="1175385" cy="85979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1929110" y="326390"/>
            <a:ext cx="107950" cy="5344795"/>
            <a:chOff x="18803" y="514"/>
            <a:chExt cx="170" cy="8417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18888" y="531"/>
              <a:ext cx="0" cy="840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/>
            <p:nvPr/>
          </p:nvSpPr>
          <p:spPr>
            <a:xfrm>
              <a:off x="18803" y="514"/>
              <a:ext cx="171" cy="1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8" name="任意多边形 27"/>
          <p:cNvSpPr/>
          <p:nvPr/>
        </p:nvSpPr>
        <p:spPr>
          <a:xfrm>
            <a:off x="4067175" y="1315085"/>
            <a:ext cx="905510" cy="916305"/>
          </a:xfrm>
          <a:custGeom>
            <a:avLst/>
            <a:gdLst>
              <a:gd name="connisteX0" fmla="*/ 186888 w 905708"/>
              <a:gd name="connsiteY0" fmla="*/ 916308 h 916308"/>
              <a:gd name="connisteX1" fmla="*/ 45283 w 905708"/>
              <a:gd name="connsiteY1" fmla="*/ 88903 h 916308"/>
              <a:gd name="connisteX2" fmla="*/ 905708 w 905708"/>
              <a:gd name="connsiteY2" fmla="*/ 55883 h 9163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905709" h="916308">
                <a:moveTo>
                  <a:pt x="186889" y="916308"/>
                </a:moveTo>
                <a:cubicBezTo>
                  <a:pt x="141169" y="751208"/>
                  <a:pt x="-98226" y="260988"/>
                  <a:pt x="45284" y="88903"/>
                </a:cubicBezTo>
                <a:cubicBezTo>
                  <a:pt x="188794" y="-83182"/>
                  <a:pt x="731084" y="45723"/>
                  <a:pt x="905709" y="55883"/>
                </a:cubicBezTo>
              </a:path>
            </a:pathLst>
          </a:custGeom>
          <a:noFill/>
          <a:ln>
            <a:solidFill>
              <a:srgbClr val="43C1B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2" name="图片 11" descr="21"/>
          <p:cNvPicPr>
            <a:picLocks noChangeAspect="1"/>
          </p:cNvPicPr>
          <p:nvPr/>
        </p:nvPicPr>
        <p:blipFill>
          <a:blip r:embed="rId5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29" name="图片 28" descr="21"/>
          <p:cNvPicPr>
            <a:picLocks noChangeAspect="1"/>
          </p:cNvPicPr>
          <p:nvPr/>
        </p:nvPicPr>
        <p:blipFill>
          <a:blip r:embed="rId5"/>
          <a:srcRect l="86130" t="83674" r="285"/>
          <a:stretch>
            <a:fillRect/>
          </a:stretch>
        </p:blipFill>
        <p:spPr>
          <a:xfrm>
            <a:off x="10655300" y="5978525"/>
            <a:ext cx="1536700" cy="879475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6"/>
          <a:srcRect t="26402" r="12823" b="18074"/>
          <a:stretch>
            <a:fillRect/>
          </a:stretch>
        </p:blipFill>
        <p:spPr>
          <a:xfrm>
            <a:off x="-154463" y="-143601"/>
            <a:ext cx="12056586" cy="7583497"/>
          </a:xfrm>
          <a:prstGeom prst="rect">
            <a:avLst/>
          </a:prstGeom>
        </p:spPr>
      </p:pic>
      <p:sp>
        <p:nvSpPr>
          <p:cNvPr id="7" name="Google Shape;1424;p41">
            <a:extLst>
              <a:ext uri="{FF2B5EF4-FFF2-40B4-BE49-F238E27FC236}">
                <a16:creationId xmlns:a16="http://schemas.microsoft.com/office/drawing/2014/main" id="{C655B690-2670-C1D6-BD68-B40AB8B98D7F}"/>
              </a:ext>
            </a:extLst>
          </p:cNvPr>
          <p:cNvSpPr txBox="1">
            <a:spLocks/>
          </p:cNvSpPr>
          <p:nvPr/>
        </p:nvSpPr>
        <p:spPr>
          <a:xfrm>
            <a:off x="2863691" y="1613093"/>
            <a:ext cx="8375968" cy="4906535"/>
          </a:xfrm>
          <a:prstGeom prst="roundRect">
            <a:avLst/>
          </a:prstGeom>
          <a:solidFill>
            <a:schemeClr val="bg1"/>
          </a:solidFill>
          <a:ln w="19050">
            <a:noFill/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Xác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định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được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vị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trí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địa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lí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một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số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địa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danh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tiêu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biểu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(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ví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dụ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: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dãy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núi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Hoàng Liên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Sơn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đỉnh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Phan –xi –pang,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cao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nguyên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Mộc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Châu,...)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của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vùng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Trung du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và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miền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núi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Bắc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Bộ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trên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bản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đồ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hoặc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lược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đồ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Char char="-"/>
              <a:tabLst/>
              <a:defRPr/>
            </a:pPr>
            <a:r>
              <a:rPr lang="en-US" sz="3200" baseline="0" dirty="0">
                <a:solidFill>
                  <a:prstClr val="black"/>
                </a:solidFill>
                <a:latin typeface="Cambria" panose="02040503050406030204" pitchFamily="18" charset="0"/>
              </a:rPr>
              <a:t>Quan </a:t>
            </a:r>
            <a:r>
              <a:rPr lang="en-US" sz="3200" baseline="0" dirty="0" err="1">
                <a:solidFill>
                  <a:prstClr val="black"/>
                </a:solidFill>
                <a:latin typeface="Cambria" panose="02040503050406030204" pitchFamily="18" charset="0"/>
              </a:rPr>
              <a:t>sát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lược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ảnh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thiên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ví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dụ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địa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khí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hậu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ngòi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,...)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vùng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Trung du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núi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Bắc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Bộ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sym typeface="Poppins Extra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9AA456-D2BE-5B1E-601E-8F730080D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5849" y="753303"/>
            <a:ext cx="6498899" cy="1579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363D79-CBE5-454E-0145-68384887A71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5351"/>
            <a:ext cx="3214485" cy="2678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94005" y="815975"/>
            <a:ext cx="11603990" cy="57372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rPr>
              <a:t>Quan sát hình 1, em hãy trả lời các 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rPr>
              <a:t>- Cột mốc xác định độ cao của đỉnh núi nào?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rPr>
              <a:t>-  Đỉnh núi này nằm ở vùng nào nước ta?Nêu những hiểu biết của em về vùng đất đó.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5" name="图片 14" descr="14"/>
          <p:cNvPicPr>
            <a:picLocks noChangeAspect="1"/>
          </p:cNvPicPr>
          <p:nvPr/>
        </p:nvPicPr>
        <p:blipFill>
          <a:blip r:embed="rId2"/>
          <a:srcRect l="810" t="38002" r="4497" b="35751"/>
          <a:stretch>
            <a:fillRect/>
          </a:stretch>
        </p:blipFill>
        <p:spPr>
          <a:xfrm>
            <a:off x="374015" y="5387340"/>
            <a:ext cx="12191365" cy="1309370"/>
          </a:xfrm>
          <a:prstGeom prst="rect">
            <a:avLst/>
          </a:prstGeom>
        </p:spPr>
      </p:pic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318316" y="5387340"/>
            <a:ext cx="12190095" cy="145605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4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5"/>
          <a:srcRect l="49104" t="18712" r="1349" b="16774"/>
          <a:stretch>
            <a:fillRect/>
          </a:stretch>
        </p:blipFill>
        <p:spPr>
          <a:xfrm>
            <a:off x="0" y="4639310"/>
            <a:ext cx="1363345" cy="221869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6"/>
          <a:srcRect l="12001" t="26402" r="12823" b="62445"/>
          <a:stretch>
            <a:fillRect/>
          </a:stretch>
        </p:blipFill>
        <p:spPr>
          <a:xfrm>
            <a:off x="1243330" y="0"/>
            <a:ext cx="9001760" cy="1221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BD4037-49D2-E973-16BA-CA715B2F5427}"/>
              </a:ext>
            </a:extLst>
          </p:cNvPr>
          <p:cNvSpPr txBox="1"/>
          <p:nvPr/>
        </p:nvSpPr>
        <p:spPr>
          <a:xfrm>
            <a:off x="515417" y="1471126"/>
            <a:ext cx="628442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C5E26"/>
                </a:solidFill>
                <a:latin typeface="Cambria" panose="02040503050406030204" pitchFamily="18" charset="0"/>
              </a:rPr>
              <a:t>Quan sát hình 1, em hãy trả lời các câu hỏi: 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</a:rPr>
              <a:t>- Cột mốc xác định độ cao của đỉnh núi nào?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</a:rPr>
              <a:t>-  Đỉnh núi này nằm ở vùng nào nước ta?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</a:rPr>
              <a:t>Nêu những hiểu biết của em về vùng đất đó. </a:t>
            </a:r>
            <a:endParaRPr lang="en-US" sz="3200" dirty="0">
              <a:latin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195813-AB27-6578-DFF3-F40E21ABD63C}"/>
              </a:ext>
            </a:extLst>
          </p:cNvPr>
          <p:cNvGrpSpPr/>
          <p:nvPr/>
        </p:nvGrpSpPr>
        <p:grpSpPr>
          <a:xfrm>
            <a:off x="6855538" y="1217683"/>
            <a:ext cx="5109795" cy="4422633"/>
            <a:chOff x="6843899" y="1439921"/>
            <a:chExt cx="5109795" cy="44226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E56220-A0BB-01A9-498F-75D68B253C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309" t="4868" r="13975" b="2203"/>
            <a:stretch/>
          </p:blipFill>
          <p:spPr>
            <a:xfrm>
              <a:off x="7361328" y="1439921"/>
              <a:ext cx="3975178" cy="35394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6BEBA9-2B8A-CD19-ACD9-87738E649FC4}"/>
                </a:ext>
              </a:extLst>
            </p:cNvPr>
            <p:cNvSpPr txBox="1"/>
            <p:nvPr/>
          </p:nvSpPr>
          <p:spPr>
            <a:xfrm>
              <a:off x="6843899" y="5031557"/>
              <a:ext cx="510979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i="1" dirty="0" err="1">
                  <a:latin typeface="Cambria" panose="02040503050406030204" pitchFamily="18" charset="0"/>
                </a:rPr>
                <a:t>Cột</a:t>
              </a:r>
              <a:r>
                <a:rPr lang="en-US" sz="2400" i="1" dirty="0">
                  <a:latin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</a:rPr>
                <a:t>mốc</a:t>
              </a:r>
              <a:r>
                <a:rPr lang="en-US" sz="2400" i="1" dirty="0">
                  <a:latin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</a:rPr>
                <a:t>trên</a:t>
              </a:r>
              <a:r>
                <a:rPr lang="en-US" sz="2400" i="1" dirty="0">
                  <a:latin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</a:rPr>
                <a:t>đỉnh</a:t>
              </a:r>
              <a:r>
                <a:rPr lang="en-US" sz="2400" i="1" dirty="0">
                  <a:latin typeface="Cambria" panose="02040503050406030204" pitchFamily="18" charset="0"/>
                </a:rPr>
                <a:t> Phan – xi – pang (</a:t>
              </a:r>
              <a:r>
                <a:rPr lang="en-US" sz="2400" i="1" dirty="0" err="1">
                  <a:latin typeface="Cambria" panose="02040503050406030204" pitchFamily="18" charset="0"/>
                </a:rPr>
                <a:t>Fansipan</a:t>
              </a:r>
              <a:r>
                <a:rPr lang="en-US" sz="2400" i="1" dirty="0">
                  <a:latin typeface="Cambria" panose="02040503050406030204" pitchFamily="18" charset="0"/>
                </a:rPr>
                <a:t>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BBFE68B-4FE2-D03D-28E2-2DDAB3812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3619" y="445352"/>
            <a:ext cx="9373906" cy="749874"/>
          </a:xfrm>
          <a:prstGeom prst="rect">
            <a:avLst/>
          </a:prstGeom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1E696D0A-C702-3153-68DE-EC9F01FF7D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53815" y="30628"/>
            <a:ext cx="1108543" cy="376905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9882FD78-BFD0-C84C-DE6E-5BF03D5D75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90328">
            <a:off x="3021323" y="65176"/>
            <a:ext cx="440138" cy="447460"/>
          </a:xfrm>
          <a:prstGeom prst="rect">
            <a:avLst/>
          </a:prstGeom>
        </p:spPr>
      </p:pic>
      <p:pic>
        <p:nvPicPr>
          <p:cNvPr id="5" name="Picture 19">
            <a:extLst>
              <a:ext uri="{FF2B5EF4-FFF2-40B4-BE49-F238E27FC236}">
                <a16:creationId xmlns:a16="http://schemas.microsoft.com/office/drawing/2014/main" id="{CE633450-7F71-8083-C421-5BED1ACB9BE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90328">
            <a:off x="9012313" y="343211"/>
            <a:ext cx="424124" cy="431179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85F24A93-04AA-7CD9-181F-3B0D70462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42" y="548895"/>
            <a:ext cx="80226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cờ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Lũng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Cú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20">
            <a:extLst>
              <a:ext uri="{FF2B5EF4-FFF2-40B4-BE49-F238E27FC236}">
                <a16:creationId xmlns:a16="http://schemas.microsoft.com/office/drawing/2014/main" id="{8BA398C8-B64C-B960-CF54-F5757D42C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47" y="1522573"/>
            <a:ext cx="4974908" cy="4524315"/>
          </a:xfrm>
          <a:prstGeom prst="rect">
            <a:avLst/>
          </a:prstGeom>
          <a:solidFill>
            <a:srgbClr val="B4ECF2">
              <a:alpha val="50000"/>
            </a:srgbClr>
          </a:solidFill>
          <a:ln w="28575">
            <a:solidFill>
              <a:srgbClr val="000000"/>
            </a:solidFill>
            <a:prstDash val="dash"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 err="1">
                <a:latin typeface="Cambria" panose="02040503050406030204" pitchFamily="18" charset="0"/>
              </a:rPr>
              <a:t>Điểm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cực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Bắc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của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nước</a:t>
            </a:r>
            <a:r>
              <a:rPr lang="en-US" altLang="en-US" sz="3600" dirty="0">
                <a:latin typeface="Cambria" panose="02040503050406030204" pitchFamily="18" charset="0"/>
              </a:rPr>
              <a:t> ta </a:t>
            </a:r>
            <a:r>
              <a:rPr lang="en-US" altLang="en-US" sz="3600" dirty="0" err="1">
                <a:latin typeface="Cambria" panose="02040503050406030204" pitchFamily="18" charset="0"/>
              </a:rPr>
              <a:t>nằm</a:t>
            </a:r>
            <a:r>
              <a:rPr lang="en-US" altLang="en-US" sz="3600" dirty="0">
                <a:latin typeface="Cambria" panose="02040503050406030204" pitchFamily="18" charset="0"/>
              </a:rPr>
              <a:t> ở </a:t>
            </a:r>
            <a:r>
              <a:rPr lang="en-US" altLang="en-US" sz="3600" dirty="0" err="1">
                <a:latin typeface="Cambria" panose="02040503050406030204" pitchFamily="18" charset="0"/>
              </a:rPr>
              <a:t>xã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Lũng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Cú</a:t>
            </a:r>
            <a:r>
              <a:rPr lang="en-US" altLang="en-US" sz="3600" dirty="0">
                <a:latin typeface="Cambria" panose="02040503050406030204" pitchFamily="18" charset="0"/>
              </a:rPr>
              <a:t>, </a:t>
            </a:r>
            <a:r>
              <a:rPr lang="en-US" altLang="en-US" sz="3600" dirty="0" err="1">
                <a:latin typeface="Cambria" panose="02040503050406030204" pitchFamily="18" charset="0"/>
              </a:rPr>
              <a:t>huyện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Đồng</a:t>
            </a:r>
            <a:r>
              <a:rPr lang="en-US" altLang="en-US" sz="3600" dirty="0">
                <a:latin typeface="Cambria" panose="02040503050406030204" pitchFamily="18" charset="0"/>
              </a:rPr>
              <a:t> Văn, </a:t>
            </a:r>
            <a:r>
              <a:rPr lang="en-US" altLang="en-US" sz="3600" dirty="0" err="1">
                <a:latin typeface="Cambria" panose="02040503050406030204" pitchFamily="18" charset="0"/>
              </a:rPr>
              <a:t>tỉnh</a:t>
            </a:r>
            <a:r>
              <a:rPr lang="en-US" altLang="en-US" sz="3600" dirty="0">
                <a:latin typeface="Cambria" panose="02040503050406030204" pitchFamily="18" charset="0"/>
              </a:rPr>
              <a:t> Hà Giang. </a:t>
            </a:r>
            <a:r>
              <a:rPr lang="en-US" altLang="en-US" sz="3600" dirty="0" err="1">
                <a:latin typeface="Cambria" panose="02040503050406030204" pitchFamily="18" charset="0"/>
              </a:rPr>
              <a:t>Cột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cờ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Lũng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Cú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là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cột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cờ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quốc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gia</a:t>
            </a:r>
            <a:r>
              <a:rPr lang="en-US" altLang="en-US" sz="3600" dirty="0">
                <a:latin typeface="Cambria" panose="02040503050406030204" pitchFamily="18" charset="0"/>
              </a:rPr>
              <a:t>, </a:t>
            </a:r>
            <a:r>
              <a:rPr lang="en-US" altLang="en-US" sz="3600" dirty="0" err="1">
                <a:latin typeface="Cambria" panose="02040503050406030204" pitchFamily="18" charset="0"/>
              </a:rPr>
              <a:t>nằm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ccahs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điểm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cực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Bắc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nước</a:t>
            </a:r>
            <a:r>
              <a:rPr lang="en-US" altLang="en-US" sz="3600" dirty="0">
                <a:latin typeface="Cambria" panose="02040503050406030204" pitchFamily="18" charset="0"/>
              </a:rPr>
              <a:t> ta </a:t>
            </a:r>
            <a:r>
              <a:rPr lang="en-US" altLang="en-US" sz="3600" dirty="0" err="1">
                <a:latin typeface="Cambria" panose="02040503050406030204" pitchFamily="18" charset="0"/>
              </a:rPr>
              <a:t>khoảng</a:t>
            </a:r>
            <a:r>
              <a:rPr lang="en-US" altLang="en-US" sz="3600" dirty="0">
                <a:latin typeface="Cambria" panose="02040503050406030204" pitchFamily="18" charset="0"/>
              </a:rPr>
              <a:t>  3,3 km </a:t>
            </a:r>
            <a:r>
              <a:rPr lang="en-US" altLang="en-US" sz="3600" dirty="0" err="1">
                <a:latin typeface="Cambria" panose="02040503050406030204" pitchFamily="18" charset="0"/>
              </a:rPr>
              <a:t>theo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đường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chim</a:t>
            </a:r>
            <a:r>
              <a:rPr lang="en-US" altLang="en-US" sz="3600" dirty="0">
                <a:latin typeface="Cambria" panose="02040503050406030204" pitchFamily="18" charset="0"/>
              </a:rPr>
              <a:t> bay.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A26708-D329-7A9C-9B85-0190ADB688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724" t="-1" r="11011" b="1634"/>
          <a:stretch/>
        </p:blipFill>
        <p:spPr>
          <a:xfrm>
            <a:off x="5690990" y="1522573"/>
            <a:ext cx="6151418" cy="44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30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863779-29F3-180A-4761-C2D8EBC93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18" t="35635" r="17636" b="11758"/>
          <a:stretch/>
        </p:blipFill>
        <p:spPr>
          <a:xfrm>
            <a:off x="112295" y="0"/>
            <a:ext cx="11646569" cy="723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26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951CAAE-DFF8-2E67-740C-C02FEE9C2D21}"/>
              </a:ext>
            </a:extLst>
          </p:cNvPr>
          <p:cNvGrpSpPr/>
          <p:nvPr/>
        </p:nvGrpSpPr>
        <p:grpSpPr>
          <a:xfrm>
            <a:off x="1220919" y="1376191"/>
            <a:ext cx="10009575" cy="4105618"/>
            <a:chOff x="1414588" y="1540766"/>
            <a:chExt cx="9553328" cy="4105618"/>
          </a:xfrm>
        </p:grpSpPr>
        <p:pic>
          <p:nvPicPr>
            <p:cNvPr id="2" name="Picture 3">
              <a:extLst>
                <a:ext uri="{FF2B5EF4-FFF2-40B4-BE49-F238E27FC236}">
                  <a16:creationId xmlns:a16="http://schemas.microsoft.com/office/drawing/2014/main" id="{53BF662C-C037-0872-DDE7-603AD7F40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3929830"/>
            </a:xfrm>
            <a:prstGeom prst="rect">
              <a:avLst/>
            </a:prstGeom>
          </p:spPr>
        </p:pic>
        <p:pic>
          <p:nvPicPr>
            <p:cNvPr id="3" name="Picture 11">
              <a:extLst>
                <a:ext uri="{FF2B5EF4-FFF2-40B4-BE49-F238E27FC236}">
                  <a16:creationId xmlns:a16="http://schemas.microsoft.com/office/drawing/2014/main" id="{70692746-2BEE-4619-4E76-026E4D3CC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469819" y="1540766"/>
              <a:ext cx="4795164" cy="88710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A936E6-CD93-59B6-E492-F2B149B82AE0}"/>
                </a:ext>
              </a:extLst>
            </p:cNvPr>
            <p:cNvSpPr/>
            <p:nvPr/>
          </p:nvSpPr>
          <p:spPr>
            <a:xfrm>
              <a:off x="1519239" y="2547551"/>
              <a:ext cx="9344025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	Trung du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Ngoài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sườn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thoải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nằm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du.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F0713B-FA91-155B-B69F-C33E76AB1935}"/>
                </a:ext>
              </a:extLst>
            </p:cNvPr>
            <p:cNvSpPr/>
            <p:nvPr/>
          </p:nvSpPr>
          <p:spPr>
            <a:xfrm>
              <a:off x="4464844" y="1568819"/>
              <a:ext cx="32623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KẾT LUẬN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301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F3BA0A-FE40-FCBC-9282-1FBD18984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0173" y="3187301"/>
            <a:ext cx="2850352" cy="36986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FB4D1E-AF45-78A5-729C-39C4C88CB1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05" r="79346" b="58015"/>
          <a:stretch/>
        </p:blipFill>
        <p:spPr>
          <a:xfrm>
            <a:off x="9413091" y="3792645"/>
            <a:ext cx="2836984" cy="3395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BDF98-C6B2-FDA9-15D3-14A3C489B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82" y="541407"/>
            <a:ext cx="1047383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71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</TotalTime>
  <Words>333</Words>
  <Application>Microsoft Office PowerPoint</Application>
  <PresentationFormat>Widescreen</PresentationFormat>
  <Paragraphs>20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#9Slide07 HoneyCream</vt:lpstr>
      <vt:lpstr>思源黑体 CN Bold</vt:lpstr>
      <vt:lpstr>Cambria</vt:lpstr>
      <vt:lpstr>Calibri</vt:lpstr>
      <vt:lpstr>Arial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Quý Thắng</cp:lastModifiedBy>
  <cp:revision>39</cp:revision>
  <dcterms:created xsi:type="dcterms:W3CDTF">2023-06-19T12:34:56Z</dcterms:created>
  <dcterms:modified xsi:type="dcterms:W3CDTF">2025-10-01T02:55:09Z</dcterms:modified>
  <cp:contentStatus/>
</cp:coreProperties>
</file>