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5" r:id="rId3"/>
  </p:sldMasterIdLst>
  <p:notesMasterIdLst>
    <p:notesMasterId r:id="rId18"/>
  </p:notesMasterIdLst>
  <p:sldIdLst>
    <p:sldId id="274" r:id="rId4"/>
    <p:sldId id="260" r:id="rId5"/>
    <p:sldId id="275" r:id="rId6"/>
    <p:sldId id="262" r:id="rId7"/>
    <p:sldId id="276" r:id="rId8"/>
    <p:sldId id="277" r:id="rId9"/>
    <p:sldId id="364" r:id="rId10"/>
    <p:sldId id="367" r:id="rId11"/>
    <p:sldId id="370" r:id="rId12"/>
    <p:sldId id="375" r:id="rId13"/>
    <p:sldId id="376" r:id="rId14"/>
    <p:sldId id="279" r:id="rId15"/>
    <p:sldId id="294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395CC8C-A66C-48E4-A5C8-2E04BC1BB18C}" type="datetimeFigureOut">
              <a:rPr lang="en-US" smtClean="0"/>
              <a:pPr/>
              <a:t>9/21/2025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7C1138D-89EA-4BDF-A393-E8048E4C39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626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1138D-89EA-4BDF-A393-E8048E4C39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19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113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944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116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18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538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89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3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62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95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73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701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326" y="6225655"/>
            <a:ext cx="412599" cy="1820482"/>
            <a:chOff x="4980416" y="5037518"/>
            <a:chExt cx="412706" cy="1820482"/>
          </a:xfrm>
        </p:grpSpPr>
        <p:sp>
          <p:nvSpPr>
            <p:cNvPr id="26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016" y="6225655"/>
            <a:ext cx="412599" cy="1502706"/>
            <a:chOff x="5502862" y="5355294"/>
            <a:chExt cx="412706" cy="1502706"/>
          </a:xfrm>
        </p:grpSpPr>
        <p:sp>
          <p:nvSpPr>
            <p:cNvPr id="27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857" y="6225655"/>
            <a:ext cx="407214" cy="1502706"/>
            <a:chOff x="6959786" y="5355294"/>
            <a:chExt cx="407320" cy="1502706"/>
          </a:xfrm>
        </p:grpSpPr>
        <p:sp>
          <p:nvSpPr>
            <p:cNvPr id="28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3958" y="6225655"/>
            <a:ext cx="403847" cy="2588666"/>
            <a:chOff x="6007804" y="4266641"/>
            <a:chExt cx="403952" cy="2588666"/>
          </a:xfrm>
        </p:grpSpPr>
        <p:sp>
          <p:nvSpPr>
            <p:cNvPr id="29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071" y="6225655"/>
            <a:ext cx="409232" cy="3142082"/>
            <a:chOff x="6480429" y="3713225"/>
            <a:chExt cx="409339" cy="3142082"/>
          </a:xfrm>
        </p:grpSpPr>
        <p:sp>
          <p:nvSpPr>
            <p:cNvPr id="30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79044" y="6225655"/>
            <a:ext cx="412599" cy="1820482"/>
            <a:chOff x="4980416" y="5037518"/>
            <a:chExt cx="412706" cy="1820482"/>
          </a:xfrm>
        </p:grpSpPr>
        <p:sp>
          <p:nvSpPr>
            <p:cNvPr id="32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1938" y="6225655"/>
            <a:ext cx="412599" cy="1502706"/>
            <a:chOff x="5502862" y="5355294"/>
            <a:chExt cx="412706" cy="1502706"/>
          </a:xfrm>
        </p:grpSpPr>
        <p:sp>
          <p:nvSpPr>
            <p:cNvPr id="33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3964" y="6225655"/>
            <a:ext cx="407214" cy="1502706"/>
            <a:chOff x="6959786" y="5355294"/>
            <a:chExt cx="407320" cy="1502706"/>
          </a:xfrm>
        </p:grpSpPr>
        <p:sp>
          <p:nvSpPr>
            <p:cNvPr id="34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8349" y="6225655"/>
            <a:ext cx="403847" cy="2167807"/>
            <a:chOff x="6007804" y="4266641"/>
            <a:chExt cx="403952" cy="2588666"/>
          </a:xfrm>
        </p:grpSpPr>
        <p:sp>
          <p:nvSpPr>
            <p:cNvPr id="35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0738" y="6225655"/>
            <a:ext cx="409232" cy="3142082"/>
            <a:chOff x="6480429" y="3713225"/>
            <a:chExt cx="409339" cy="3142082"/>
          </a:xfrm>
        </p:grpSpPr>
        <p:sp>
          <p:nvSpPr>
            <p:cNvPr id="36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4335" y="6225655"/>
            <a:ext cx="403847" cy="2167807"/>
            <a:chOff x="6007804" y="4266641"/>
            <a:chExt cx="403952" cy="2588666"/>
          </a:xfrm>
        </p:grpSpPr>
        <p:sp>
          <p:nvSpPr>
            <p:cNvPr id="38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5766" y="6225656"/>
            <a:ext cx="412599" cy="1820482"/>
            <a:chOff x="4980416" y="5037518"/>
            <a:chExt cx="412706" cy="1820482"/>
          </a:xfrm>
        </p:grpSpPr>
        <p:sp>
          <p:nvSpPr>
            <p:cNvPr id="392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3456" y="6225657"/>
            <a:ext cx="412599" cy="1494115"/>
            <a:chOff x="5502862" y="5355294"/>
            <a:chExt cx="412706" cy="1502706"/>
          </a:xfrm>
        </p:grpSpPr>
        <p:sp>
          <p:nvSpPr>
            <p:cNvPr id="404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2484" y="6225657"/>
            <a:ext cx="412599" cy="1497992"/>
            <a:chOff x="4980416" y="5037518"/>
            <a:chExt cx="412706" cy="1820482"/>
          </a:xfrm>
        </p:grpSpPr>
        <p:sp>
          <p:nvSpPr>
            <p:cNvPr id="416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5377" y="6225656"/>
            <a:ext cx="412599" cy="1299094"/>
            <a:chOff x="5502862" y="5355294"/>
            <a:chExt cx="412706" cy="1502706"/>
          </a:xfrm>
        </p:grpSpPr>
        <p:sp>
          <p:nvSpPr>
            <p:cNvPr id="428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7403" y="6225656"/>
            <a:ext cx="407214" cy="1295020"/>
            <a:chOff x="6959786" y="5355294"/>
            <a:chExt cx="407320" cy="1502706"/>
          </a:xfrm>
        </p:grpSpPr>
        <p:sp>
          <p:nvSpPr>
            <p:cNvPr id="440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1788" y="6225657"/>
            <a:ext cx="403847" cy="2106477"/>
            <a:chOff x="6007804" y="4266641"/>
            <a:chExt cx="403952" cy="2588666"/>
          </a:xfrm>
        </p:grpSpPr>
        <p:sp>
          <p:nvSpPr>
            <p:cNvPr id="452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68562" y="6225657"/>
            <a:ext cx="409232" cy="2412631"/>
            <a:chOff x="6480429" y="3713225"/>
            <a:chExt cx="409339" cy="3142082"/>
          </a:xfrm>
        </p:grpSpPr>
        <p:sp>
          <p:nvSpPr>
            <p:cNvPr id="46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5808" y="6225656"/>
            <a:ext cx="412599" cy="1502706"/>
            <a:chOff x="5502862" y="5355294"/>
            <a:chExt cx="412706" cy="1502706"/>
          </a:xfrm>
        </p:grpSpPr>
        <p:sp>
          <p:nvSpPr>
            <p:cNvPr id="476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6437" y="6225657"/>
            <a:ext cx="407214" cy="1299095"/>
            <a:chOff x="6959786" y="5355294"/>
            <a:chExt cx="407320" cy="1502706"/>
          </a:xfrm>
        </p:grpSpPr>
        <p:sp>
          <p:nvSpPr>
            <p:cNvPr id="488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0822" y="6225656"/>
            <a:ext cx="403847" cy="2167807"/>
            <a:chOff x="6007804" y="4266641"/>
            <a:chExt cx="403952" cy="2588666"/>
          </a:xfrm>
        </p:grpSpPr>
        <p:sp>
          <p:nvSpPr>
            <p:cNvPr id="50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751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 dirty="0">
                <a:latin typeface="Arial" panose="020B0604020202020204" pitchFamily="34" charset="0"/>
              </a:endParaRPr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 dirty="0">
                <a:latin typeface="Arial" panose="020B0604020202020204" pitchFamily="34" charset="0"/>
              </a:endParaRPr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 dirty="0">
                <a:latin typeface="Arial" panose="020B0604020202020204" pitchFamily="34" charset="0"/>
              </a:endParaRPr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1" y="921962"/>
            <a:ext cx="12184419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 dirty="0">
                <a:latin typeface="Arial" panose="020B0604020202020204" pitchFamily="34" charset="0"/>
              </a:endParaRPr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 dirty="0">
                <a:latin typeface="Arial" panose="020B0604020202020204" pitchFamily="34" charset="0"/>
              </a:endParaRPr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 dirty="0">
                <a:latin typeface="Arial" panose="020B0604020202020204" pitchFamily="34" charset="0"/>
              </a:endParaRPr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385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3061" y="6093297"/>
            <a:ext cx="7749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www.1ppt.com/hangye/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www.1ppt.com/sucai/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www.1ppt.com/tubiao/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www.1ppt.com/powerpoint/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www.1ppt.com/excel/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www.1ppt.com/kejian/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www.1ppt.com/shiti/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www.1ppt.com/jiaoan/  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www.1ppt.com/ziti/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10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823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87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62946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964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662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958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583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65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55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14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0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19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70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59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12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图片 130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9" r="5579"/>
          <a:stretch>
            <a:fillRect/>
          </a:stretch>
        </p:blipFill>
        <p:spPr>
          <a:xfrm>
            <a:off x="1270" y="-932"/>
            <a:ext cx="12192000" cy="6858594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77285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D6B058F-3419-4783-A32B-A7489A7A2485}" type="datetimeFigureOut">
              <a:rPr lang="zh-CN" altLang="en-US" smtClean="0"/>
              <a:pPr/>
              <a:t>2025/9/21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666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727" indent="-285664" algn="l" defTabSz="9141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799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9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»"/>
        <a:defRPr sz="1999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openxmlformats.org/officeDocument/2006/relationships/image" Target="../media/image8.jp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4D9D9775-7ACF-4FDA-95A7-19C2FED663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17"/>
          <a:stretch/>
        </p:blipFill>
        <p:spPr>
          <a:xfrm rot="5400000">
            <a:off x="2667000" y="-2640790"/>
            <a:ext cx="6858000" cy="12192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0CE07AF-BDCF-4D67-939F-BD4D3B753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25"/>
          <a:stretch/>
        </p:blipFill>
        <p:spPr>
          <a:xfrm>
            <a:off x="1240319" y="667227"/>
            <a:ext cx="9274987" cy="5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459" b="79595" l="34189" r="50946">
                        <a14:foregroundMark x1="40676" y1="65946" x2="40676" y2="68649"/>
                        <a14:foregroundMark x1="38243" y1="72432" x2="38919" y2="74459"/>
                        <a14:foregroundMark x1="46081" y1="68784" x2="46892" y2="70946"/>
                      </a14:backgroundRemoval>
                    </a14:imgEffect>
                  </a14:imgLayer>
                </a14:imgProps>
              </a:ext>
            </a:extLst>
          </a:blip>
          <a:srcRect l="34407" t="49750" r="49117" b="-1"/>
          <a:stretch/>
        </p:blipFill>
        <p:spPr>
          <a:xfrm>
            <a:off x="9613880" y="1187498"/>
            <a:ext cx="1161288" cy="35418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459" b="79595" l="34189" r="50946">
                        <a14:foregroundMark x1="40676" y1="65946" x2="40676" y2="68649"/>
                        <a14:foregroundMark x1="38243" y1="72432" x2="38919" y2="74459"/>
                        <a14:foregroundMark x1="46081" y1="68784" x2="46892" y2="70946"/>
                      </a14:backgroundRemoval>
                    </a14:imgEffect>
                  </a14:imgLayer>
                </a14:imgProps>
              </a:ext>
            </a:extLst>
          </a:blip>
          <a:srcRect l="34407" t="49750" r="49117" b="-1"/>
          <a:stretch/>
        </p:blipFill>
        <p:spPr>
          <a:xfrm>
            <a:off x="-79777" y="-583448"/>
            <a:ext cx="1161288" cy="354189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91F72DA-56F2-45B7-A1C9-1C3819EFABA6}"/>
              </a:ext>
            </a:extLst>
          </p:cNvPr>
          <p:cNvSpPr txBox="1"/>
          <p:nvPr/>
        </p:nvSpPr>
        <p:spPr>
          <a:xfrm>
            <a:off x="5394683" y="1518954"/>
            <a:ext cx="166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0B3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CHỦ ĐỀ: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6" b="89733" l="23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3646" y="3271519"/>
            <a:ext cx="6785993" cy="4824841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E568AC8F-6CC7-42AB-B244-D52CFB56F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08" y="2814319"/>
            <a:ext cx="4104609" cy="4104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7F0720-1D12-482D-94E6-43C60B5509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4454" y="2130549"/>
            <a:ext cx="7041490" cy="27007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ACD99E-2F8E-41CA-84CD-FD3B8213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01" y="26210"/>
            <a:ext cx="1161288" cy="1161288"/>
          </a:xfrm>
          <a:prstGeom prst="ellipse">
            <a:avLst/>
          </a:prstGeom>
        </p:spPr>
      </p:pic>
      <p:sp>
        <p:nvSpPr>
          <p:cNvPr id="10" name="文本框 7">
            <a:extLst>
              <a:ext uri="{FF2B5EF4-FFF2-40B4-BE49-F238E27FC236}">
                <a16:creationId xmlns:a16="http://schemas.microsoft.com/office/drawing/2014/main" id="{DAC6C234-2BBA-A155-F483-69E8256F5086}"/>
              </a:ext>
            </a:extLst>
          </p:cNvPr>
          <p:cNvSpPr txBox="1"/>
          <p:nvPr/>
        </p:nvSpPr>
        <p:spPr>
          <a:xfrm>
            <a:off x="1449421" y="334985"/>
            <a:ext cx="10253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400" b="1" dirty="0" err="1">
                <a:solidFill>
                  <a:srgbClr val="7030A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UBND</a:t>
            </a:r>
            <a:r>
              <a:rPr lang="en-US" altLang="zh-CN" sz="2400" b="1" dirty="0">
                <a:solidFill>
                  <a:srgbClr val="7030A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 </a:t>
            </a:r>
            <a:r>
              <a:rPr lang="vi-VN" altLang="zh-CN" sz="2400" b="1" dirty="0">
                <a:solidFill>
                  <a:srgbClr val="7030A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PHƯỜNG BỒ ĐỀ </a:t>
            </a:r>
          </a:p>
          <a:p>
            <a:pPr algn="ctr">
              <a:defRPr/>
            </a:pPr>
            <a:r>
              <a:rPr lang="vi-VN" altLang="zh-CN" sz="2400" b="1" dirty="0">
                <a:solidFill>
                  <a:srgbClr val="7030A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TRƯỜNG TIỂU HỌC ÁI MỘ B </a:t>
            </a:r>
            <a:endParaRPr lang="zh-CN" altLang="en-US" sz="2400" b="1" dirty="0">
              <a:solidFill>
                <a:srgbClr val="7030A0"/>
              </a:solidFill>
              <a:latin typeface="Times New Roman" pitchFamily="18" charset="0"/>
              <a:ea typeface="字魂27号-布丁体" panose="00000500000000000000" pitchFamily="2" charset="-122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4355E7-5755-156B-73A3-BA02418CC8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410" y="169839"/>
            <a:ext cx="1161288" cy="116128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037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kumimoji="0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7" name="组合 561"/>
          <p:cNvGrpSpPr/>
          <p:nvPr/>
        </p:nvGrpSpPr>
        <p:grpSpPr>
          <a:xfrm>
            <a:off x="264871" y="117496"/>
            <a:ext cx="13102044" cy="1367795"/>
            <a:chOff x="1849115" y="3861048"/>
            <a:chExt cx="3213910" cy="1440160"/>
          </a:xfrm>
        </p:grpSpPr>
        <p:sp>
          <p:nvSpPr>
            <p:cNvPr id="8" name="五边形 1"/>
            <p:cNvSpPr/>
            <p:nvPr/>
          </p:nvSpPr>
          <p:spPr>
            <a:xfrm>
              <a:off x="1849115" y="3861048"/>
              <a:ext cx="3213910" cy="1440160"/>
            </a:xfrm>
            <a:custGeom>
              <a:avLst/>
              <a:gdLst>
                <a:gd name="connsiteX0" fmla="*/ 0 w 3096344"/>
                <a:gd name="connsiteY0" fmla="*/ 0 h 1440160"/>
                <a:gd name="connsiteX1" fmla="*/ 2702835 w 3096344"/>
                <a:gd name="connsiteY1" fmla="*/ 0 h 1440160"/>
                <a:gd name="connsiteX2" fmla="*/ 3096344 w 3096344"/>
                <a:gd name="connsiteY2" fmla="*/ 720080 h 1440160"/>
                <a:gd name="connsiteX3" fmla="*/ 2702835 w 3096344"/>
                <a:gd name="connsiteY3" fmla="*/ 1440160 h 1440160"/>
                <a:gd name="connsiteX4" fmla="*/ 0 w 3096344"/>
                <a:gd name="connsiteY4" fmla="*/ 1440160 h 1440160"/>
                <a:gd name="connsiteX5" fmla="*/ 0 w 3096344"/>
                <a:gd name="connsiteY5" fmla="*/ 0 h 1440160"/>
                <a:gd name="connsiteX0-1" fmla="*/ 0 w 3213910"/>
                <a:gd name="connsiteY0-2" fmla="*/ 0 h 1440160"/>
                <a:gd name="connsiteX1-3" fmla="*/ 2702835 w 3213910"/>
                <a:gd name="connsiteY1-4" fmla="*/ 0 h 1440160"/>
                <a:gd name="connsiteX2-5" fmla="*/ 3213910 w 3213910"/>
                <a:gd name="connsiteY2-6" fmla="*/ 707017 h 1440160"/>
                <a:gd name="connsiteX3-7" fmla="*/ 2702835 w 3213910"/>
                <a:gd name="connsiteY3-8" fmla="*/ 1440160 h 1440160"/>
                <a:gd name="connsiteX4-9" fmla="*/ 0 w 3213910"/>
                <a:gd name="connsiteY4-10" fmla="*/ 1440160 h 1440160"/>
                <a:gd name="connsiteX5-11" fmla="*/ 0 w 3213910"/>
                <a:gd name="connsiteY5-12" fmla="*/ 0 h 1440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213910" h="1440160">
                  <a:moveTo>
                    <a:pt x="0" y="0"/>
                  </a:moveTo>
                  <a:lnTo>
                    <a:pt x="2702835" y="0"/>
                  </a:lnTo>
                  <a:lnTo>
                    <a:pt x="3213910" y="707017"/>
                  </a:lnTo>
                  <a:lnTo>
                    <a:pt x="2702835" y="1440160"/>
                  </a:lnTo>
                  <a:lnTo>
                    <a:pt x="0" y="14401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8E53B"/>
                </a:gs>
                <a:gs pos="70000">
                  <a:srgbClr val="A1B90F"/>
                </a:gs>
                <a:gs pos="97000">
                  <a:srgbClr val="6FA808"/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572"/>
            <p:cNvSpPr/>
            <p:nvPr/>
          </p:nvSpPr>
          <p:spPr>
            <a:xfrm>
              <a:off x="1953942" y="3936126"/>
              <a:ext cx="2485543" cy="1290003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58691" y="1657204"/>
            <a:ext cx="6335054" cy="4147441"/>
            <a:chOff x="7675497" y="1612359"/>
            <a:chExt cx="6336704" cy="4148521"/>
          </a:xfrm>
        </p:grpSpPr>
        <p:sp>
          <p:nvSpPr>
            <p:cNvPr id="18" name="Rectangle 17"/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Nghiêm trang khi chào cờ và hát Quốc ca là thể hiện tình yêu Tổ quốc và niềm tự hào dân tộc.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2" descr="Cartoon Star. Download a Free Preview or High Quality Adobe Illustrator Ai,  EPS, PDF and High Resolution JPEG ver… | Rainbow cartoon, Printable vintage  art, Carto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76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062193" y="-1683129"/>
            <a:ext cx="609441" cy="609441"/>
          </a:xfrm>
          <a:prstGeom prst="rect">
            <a:avLst/>
          </a:prstGeom>
        </p:spPr>
      </p:pic>
      <p:sp>
        <p:nvSpPr>
          <p:cNvPr id="17" name="Left Arrow 16">
            <a:hlinkClick r:id="rId8" action="ppaction://hlinksldjump"/>
          </p:cNvPr>
          <p:cNvSpPr/>
          <p:nvPr/>
        </p:nvSpPr>
        <p:spPr>
          <a:xfrm>
            <a:off x="480838" y="5762561"/>
            <a:ext cx="2015699" cy="1094547"/>
          </a:xfrm>
          <a:prstGeom prst="leftArrow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</a:t>
            </a:r>
            <a:r>
              <a:rPr kumimoji="0" lang="en-US" sz="2399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về</a:t>
            </a: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894017" y="161852"/>
            <a:ext cx="10158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4.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Vì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sao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phải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nghiêm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trang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khi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chào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cờ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và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hát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Quốc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ca?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72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2922" y="556257"/>
            <a:ext cx="9119611" cy="6558993"/>
            <a:chOff x="4772562" y="-279542"/>
            <a:chExt cx="6558993" cy="6558993"/>
          </a:xfrm>
        </p:grpSpPr>
        <p:pic>
          <p:nvPicPr>
            <p:cNvPr id="26" name="图片 8">
              <a:extLst>
                <a:ext uri="{FF2B5EF4-FFF2-40B4-BE49-F238E27FC236}">
                  <a16:creationId xmlns:a16="http://schemas.microsoft.com/office/drawing/2014/main" id="{67E0C8CD-99FF-4A31-A9FE-DAE36E182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2562" y="-279542"/>
              <a:ext cx="6558993" cy="655899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907906" y="1782618"/>
              <a:ext cx="505449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2. Tìm hiểu những việc cần làm khi chào cờ và hát Quốc ca.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106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7FFD6A8-19C1-465D-897C-6337C539D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802" y="3935484"/>
            <a:ext cx="2848529" cy="231295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1FDD5CC-6B9E-498D-AFAF-7780144EFA8B}"/>
              </a:ext>
            </a:extLst>
          </p:cNvPr>
          <p:cNvGrpSpPr/>
          <p:nvPr/>
        </p:nvGrpSpPr>
        <p:grpSpPr>
          <a:xfrm>
            <a:off x="1463040" y="176241"/>
            <a:ext cx="9265920" cy="584776"/>
            <a:chOff x="3140798" y="440401"/>
            <a:chExt cx="5818792" cy="584776"/>
          </a:xfrm>
        </p:grpSpPr>
        <p:sp>
          <p:nvSpPr>
            <p:cNvPr id="21" name="Google Shape;1244;p45">
              <a:extLst>
                <a:ext uri="{FF2B5EF4-FFF2-40B4-BE49-F238E27FC236}">
                  <a16:creationId xmlns:a16="http://schemas.microsoft.com/office/drawing/2014/main" id="{E27FB9DB-86BC-4F65-BFB8-F98D980779B6}"/>
                </a:ext>
              </a:extLst>
            </p:cNvPr>
            <p:cNvSpPr/>
            <p:nvPr/>
          </p:nvSpPr>
          <p:spPr>
            <a:xfrm>
              <a:off x="3326044" y="440401"/>
              <a:ext cx="5437491" cy="58477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>
                <a:alpha val="53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7C43973-F550-4B95-B801-6780D9F47087}"/>
                </a:ext>
              </a:extLst>
            </p:cNvPr>
            <p:cNvSpPr txBox="1"/>
            <p:nvPr/>
          </p:nvSpPr>
          <p:spPr>
            <a:xfrm>
              <a:off x="3140798" y="440402"/>
              <a:ext cx="58187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uan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Google Shape;1045;p15">
            <a:extLst>
              <a:ext uri="{FF2B5EF4-FFF2-40B4-BE49-F238E27FC236}">
                <a16:creationId xmlns:a16="http://schemas.microsoft.com/office/drawing/2014/main" id="{64C415C5-DF2A-431A-899B-4B120CA8CB3C}"/>
              </a:ext>
            </a:extLst>
          </p:cNvPr>
          <p:cNvSpPr/>
          <p:nvPr/>
        </p:nvSpPr>
        <p:spPr>
          <a:xfrm>
            <a:off x="6087393" y="2323486"/>
            <a:ext cx="5012603" cy="1198060"/>
          </a:xfrm>
          <a:prstGeom prst="wedgeRoundRectCallout">
            <a:avLst>
              <a:gd name="adj1" fmla="val -32436"/>
              <a:gd name="adj2" fmla="val 88554"/>
              <a:gd name="adj3" fmla="val 16667"/>
            </a:avLst>
          </a:prstGeom>
          <a:ln w="57150"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13" tIns="45694" rIns="91413" bIns="45694" anchor="ctr" anchorCtr="0">
            <a:noAutofit/>
          </a:bodyPr>
          <a:lstStyle/>
          <a:p>
            <a:pPr lvl="0" algn="just" defTabSz="914309">
              <a:buClr>
                <a:srgbClr val="000000"/>
              </a:buClr>
              <a:defRPr/>
            </a:pPr>
            <a:r>
              <a:rPr lang="en-US" sz="28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Khi </a:t>
            </a:r>
            <a:r>
              <a:rPr lang="en-US" sz="2800" kern="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chuẩn</a:t>
            </a:r>
            <a:r>
              <a:rPr lang="en-US" sz="28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bị</a:t>
            </a:r>
            <a:r>
              <a:rPr lang="en-US" sz="28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chào</a:t>
            </a:r>
            <a:r>
              <a:rPr lang="en-US" sz="28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cờ</a:t>
            </a:r>
            <a:r>
              <a:rPr lang="en-US" sz="28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8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cần</a:t>
            </a:r>
            <a:r>
              <a:rPr lang="en-US" sz="28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phải</a:t>
            </a:r>
            <a:r>
              <a:rPr lang="en-US" sz="28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lang="en-US" sz="28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gì</a:t>
            </a:r>
            <a:r>
              <a:rPr lang="en-US" sz="28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BA7319-73EF-4B32-9D77-8F410FC81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1" y="909493"/>
            <a:ext cx="3874684" cy="2976462"/>
          </a:xfrm>
          <a:prstGeom prst="rect">
            <a:avLst/>
          </a:prstGeom>
        </p:spPr>
      </p:pic>
      <p:sp>
        <p:nvSpPr>
          <p:cNvPr id="25" name="Google Shape;1045;p15">
            <a:extLst>
              <a:ext uri="{FF2B5EF4-FFF2-40B4-BE49-F238E27FC236}">
                <a16:creationId xmlns:a16="http://schemas.microsoft.com/office/drawing/2014/main" id="{387E86B4-8EFE-41D8-9EDC-3B43466B3ED9}"/>
              </a:ext>
            </a:extLst>
          </p:cNvPr>
          <p:cNvSpPr/>
          <p:nvPr/>
        </p:nvSpPr>
        <p:spPr>
          <a:xfrm>
            <a:off x="7778837" y="3885955"/>
            <a:ext cx="3874683" cy="1198060"/>
          </a:xfrm>
          <a:prstGeom prst="wedgeRoundRectCallout">
            <a:avLst>
              <a:gd name="adj1" fmla="val -49833"/>
              <a:gd name="adj2" fmla="val 69897"/>
              <a:gd name="adj3" fmla="val 16667"/>
            </a:avLst>
          </a:prstGeom>
          <a:ln w="57150"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13" tIns="45694" rIns="91413" bIns="45694" anchor="ctr" anchorCtr="0">
            <a:noAutofit/>
          </a:bodyPr>
          <a:lstStyle/>
          <a:p>
            <a:pPr lvl="0" algn="just" defTabSz="914309">
              <a:buClr>
                <a:srgbClr val="000000"/>
              </a:buClr>
              <a:defRPr/>
            </a:pPr>
            <a:r>
              <a:rPr lang="vi-VN" sz="2800" ker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Khi chào cờ, em cần giữ tư thế như thế nào?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045;p15">
            <a:extLst>
              <a:ext uri="{FF2B5EF4-FFF2-40B4-BE49-F238E27FC236}">
                <a16:creationId xmlns:a16="http://schemas.microsoft.com/office/drawing/2014/main" id="{3B176A9E-2111-47C9-960D-8B26711B3314}"/>
              </a:ext>
            </a:extLst>
          </p:cNvPr>
          <p:cNvSpPr/>
          <p:nvPr/>
        </p:nvSpPr>
        <p:spPr>
          <a:xfrm>
            <a:off x="7961717" y="5448424"/>
            <a:ext cx="4230283" cy="1198060"/>
          </a:xfrm>
          <a:prstGeom prst="wedgeRoundRectCallout">
            <a:avLst>
              <a:gd name="adj1" fmla="val -73957"/>
              <a:gd name="adj2" fmla="val -19995"/>
              <a:gd name="adj3" fmla="val 16667"/>
            </a:avLst>
          </a:prstGeom>
          <a:ln w="57150"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13" tIns="45694" rIns="91413" bIns="45694" anchor="ctr" anchorCtr="0">
            <a:noAutofit/>
          </a:bodyPr>
          <a:lstStyle/>
          <a:p>
            <a:pPr lvl="0" algn="just" defTabSz="914309">
              <a:buClr>
                <a:srgbClr val="000000"/>
              </a:buClr>
              <a:defRPr/>
            </a:pPr>
            <a:r>
              <a:rPr lang="vi-VN" sz="28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Khi chào cờ, em cần hát quốc ca như thế nào?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F2729D6-634A-4AE2-BFC0-79A9A1AFC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94" y="3885955"/>
            <a:ext cx="3611245" cy="300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4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ef6b7c9486052b6069210c143670dcb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82"/>
          <a:stretch>
            <a:fillRect/>
          </a:stretch>
        </p:blipFill>
        <p:spPr>
          <a:xfrm>
            <a:off x="8217535" y="62221"/>
            <a:ext cx="1684020" cy="182694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97530" y="815964"/>
            <a:ext cx="10237466" cy="4071692"/>
            <a:chOff x="1334770" y="1715770"/>
            <a:chExt cx="9629140" cy="2694305"/>
          </a:xfrm>
        </p:grpSpPr>
        <p:sp>
          <p:nvSpPr>
            <p:cNvPr id="104" name="矩形: 圆角 8"/>
            <p:cNvSpPr/>
            <p:nvPr/>
          </p:nvSpPr>
          <p:spPr>
            <a:xfrm>
              <a:off x="1503045" y="1843711"/>
              <a:ext cx="9460865" cy="2334895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7" name="矩形: 圆角 7"/>
            <p:cNvSpPr/>
            <p:nvPr/>
          </p:nvSpPr>
          <p:spPr>
            <a:xfrm>
              <a:off x="1334770" y="1715770"/>
              <a:ext cx="9629140" cy="2694305"/>
            </a:xfrm>
            <a:prstGeom prst="roundRect">
              <a:avLst/>
            </a:prstGeom>
            <a:noFill/>
            <a:ln w="38100">
              <a:solidFill>
                <a:srgbClr val="11AF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2BFA389-7D9D-4F79-BE35-C4E81080B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943" y="1488154"/>
            <a:ext cx="7773074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8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2e2443d50be4edde0f92218bf07fa4e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221615"/>
            <a:ext cx="1263015" cy="11912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393" y="3075253"/>
            <a:ext cx="4631532" cy="4024163"/>
          </a:xfrm>
          <a:prstGeom prst="rect">
            <a:avLst/>
          </a:prstGeom>
        </p:spPr>
      </p:pic>
      <p:pic>
        <p:nvPicPr>
          <p:cNvPr id="4" name="图片 3" descr="4ef6b7c9486052b6069210c143670dcb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82"/>
          <a:stretch>
            <a:fillRect/>
          </a:stretch>
        </p:blipFill>
        <p:spPr>
          <a:xfrm>
            <a:off x="9655711" y="473710"/>
            <a:ext cx="1684020" cy="18783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0770" y="764669"/>
            <a:ext cx="6346486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9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图片 13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9" r="5579"/>
          <a:stretch>
            <a:fillRect/>
          </a:stretch>
        </p:blipFill>
        <p:spPr>
          <a:xfrm>
            <a:off x="1270" y="-932"/>
            <a:ext cx="12192000" cy="6858594"/>
          </a:xfrm>
          <a:prstGeom prst="rect">
            <a:avLst/>
          </a:prstGeom>
        </p:spPr>
      </p:pic>
      <p:pic>
        <p:nvPicPr>
          <p:cNvPr id="9" name="图片 8" descr="1559c224c4d5100e6cd23e0b878086d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09595"/>
            <a:ext cx="3741420" cy="3741420"/>
          </a:xfrm>
          <a:prstGeom prst="rect">
            <a:avLst/>
          </a:prstGeom>
        </p:spPr>
      </p:pic>
      <p:sp>
        <p:nvSpPr>
          <p:cNvPr id="104" name="矩形: 圆角 8"/>
          <p:cNvSpPr/>
          <p:nvPr/>
        </p:nvSpPr>
        <p:spPr>
          <a:xfrm>
            <a:off x="1418590" y="1895475"/>
            <a:ext cx="9460865" cy="233489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07" name="矩形: 圆角 7"/>
          <p:cNvSpPr/>
          <p:nvPr/>
        </p:nvSpPr>
        <p:spPr>
          <a:xfrm>
            <a:off x="1334770" y="1715770"/>
            <a:ext cx="9629140" cy="2694305"/>
          </a:xfrm>
          <a:prstGeom prst="roundRect">
            <a:avLst/>
          </a:prstGeom>
          <a:noFill/>
          <a:ln w="38100">
            <a:solidFill>
              <a:srgbClr val="11AFB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5102" y="2304710"/>
            <a:ext cx="6084335" cy="19691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CC1F10-4FD4-F3C5-50C2-D009B89F47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988" y="65743"/>
            <a:ext cx="1431403" cy="134902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4201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图片 13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9" r="5579"/>
          <a:stretch>
            <a:fillRect/>
          </a:stretch>
        </p:blipFill>
        <p:spPr>
          <a:xfrm>
            <a:off x="1270" y="-932"/>
            <a:ext cx="12192000" cy="6858594"/>
          </a:xfrm>
          <a:prstGeom prst="rect">
            <a:avLst/>
          </a:prstGeom>
        </p:spPr>
      </p:pic>
      <p:pic>
        <p:nvPicPr>
          <p:cNvPr id="9" name="图片 8" descr="1559c224c4d5100e6cd23e0b878086d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09595"/>
            <a:ext cx="3741420" cy="3741420"/>
          </a:xfrm>
          <a:prstGeom prst="rect">
            <a:avLst/>
          </a:prstGeom>
        </p:spPr>
      </p:pic>
      <p:pic>
        <p:nvPicPr>
          <p:cNvPr id="2" name="图片 1" descr="4ef6b7c9486052b6069210c143670dcb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82"/>
          <a:stretch>
            <a:fillRect/>
          </a:stretch>
        </p:blipFill>
        <p:spPr>
          <a:xfrm>
            <a:off x="8217535" y="62221"/>
            <a:ext cx="1684020" cy="182694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58631" y="1813474"/>
            <a:ext cx="10093472" cy="3187944"/>
            <a:chOff x="1334770" y="1715770"/>
            <a:chExt cx="9629140" cy="2694305"/>
          </a:xfrm>
        </p:grpSpPr>
        <p:sp>
          <p:nvSpPr>
            <p:cNvPr id="104" name="矩形: 圆角 8"/>
            <p:cNvSpPr/>
            <p:nvPr/>
          </p:nvSpPr>
          <p:spPr>
            <a:xfrm>
              <a:off x="1503045" y="1843711"/>
              <a:ext cx="9460865" cy="2334895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7" name="矩形: 圆角 7"/>
            <p:cNvSpPr/>
            <p:nvPr/>
          </p:nvSpPr>
          <p:spPr>
            <a:xfrm>
              <a:off x="1334770" y="1715770"/>
              <a:ext cx="9629140" cy="2694305"/>
            </a:xfrm>
            <a:prstGeom prst="roundRect">
              <a:avLst/>
            </a:prstGeom>
            <a:noFill/>
            <a:ln w="38100">
              <a:solidFill>
                <a:srgbClr val="11AF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3" name="图片 12" descr="2e2443d50be4edde0f92218bf07fa4e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634" y="1095348"/>
            <a:ext cx="1263015" cy="1191260"/>
          </a:xfrm>
          <a:prstGeom prst="rect">
            <a:avLst/>
          </a:prstGeom>
        </p:spPr>
      </p:pic>
      <p:pic>
        <p:nvPicPr>
          <p:cNvPr id="8" name="图片 7" descr="cf6a03843171e56c4b8f06e4c8cde87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555" y="231775"/>
            <a:ext cx="1769745" cy="1663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B918E3-9326-4E5A-85C4-939B42C30B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4594" y="2286608"/>
            <a:ext cx="7882811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2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46735" y="299007"/>
            <a:ext cx="9119611" cy="6558993"/>
            <a:chOff x="4772562" y="-279542"/>
            <a:chExt cx="6558993" cy="6558993"/>
          </a:xfrm>
        </p:grpSpPr>
        <p:pic>
          <p:nvPicPr>
            <p:cNvPr id="26" name="图片 8">
              <a:extLst>
                <a:ext uri="{FF2B5EF4-FFF2-40B4-BE49-F238E27FC236}">
                  <a16:creationId xmlns:a16="http://schemas.microsoft.com/office/drawing/2014/main" id="{67E0C8CD-99FF-4A31-A9FE-DAE36E182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2562" y="-279542"/>
              <a:ext cx="6558993" cy="655899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915213" y="1883804"/>
              <a:ext cx="505449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1. Tìm hiểu Quốc hiệu, Quốc kì, Quốc ca Việt Nam.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487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15478B-71CC-493D-88DE-CF436D171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39" y="2087880"/>
            <a:ext cx="3031922" cy="3873743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C6B9BEC-41F3-4BBF-9936-03CA2845F570}"/>
              </a:ext>
            </a:extLst>
          </p:cNvPr>
          <p:cNvSpPr/>
          <p:nvPr/>
        </p:nvSpPr>
        <p:spPr>
          <a:xfrm flipH="1">
            <a:off x="4053840" y="244123"/>
            <a:ext cx="6670300" cy="1410364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B050"/>
                </a:solidFill>
                <a:latin typeface="Arial" panose="020B0604020202020204" pitchFamily="34" charset="0"/>
              </a:rPr>
              <a:t>Quốc hiệu của nước ta là gì?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84C2716-8BF7-4298-B8B4-CE703E267A3A}"/>
              </a:ext>
            </a:extLst>
          </p:cNvPr>
          <p:cNvSpPr/>
          <p:nvPr/>
        </p:nvSpPr>
        <p:spPr>
          <a:xfrm flipH="1">
            <a:off x="4053840" y="2047234"/>
            <a:ext cx="6670300" cy="106600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</a:rPr>
              <a:t>mô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</a:rPr>
              <a:t>tả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</a:rPr>
              <a:t>Quốc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</a:rPr>
              <a:t>kì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</a:rPr>
              <a:t>Việt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</a:rPr>
              <a:t> Nam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EA6C0BDF-5ED3-496B-BCDD-9320256FC87B}"/>
              </a:ext>
            </a:extLst>
          </p:cNvPr>
          <p:cNvSpPr/>
          <p:nvPr/>
        </p:nvSpPr>
        <p:spPr>
          <a:xfrm flipH="1">
            <a:off x="4140200" y="3472301"/>
            <a:ext cx="6583940" cy="106600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</a:rPr>
              <a:t>Nêu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</a:rPr>
              <a:t>tên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</a:rPr>
              <a:t>hát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</a:rPr>
              <a:t>tác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</a:rPr>
              <a:t>giả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</a:rPr>
              <a:t>Quốc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</a:rPr>
              <a:t> ca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</a:rPr>
              <a:t>Việt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</a:rPr>
              <a:t> Nam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FF34C29-5D76-4C36-86B6-2EA0835E01DB}"/>
              </a:ext>
            </a:extLst>
          </p:cNvPr>
          <p:cNvSpPr/>
          <p:nvPr/>
        </p:nvSpPr>
        <p:spPr>
          <a:xfrm flipH="1">
            <a:off x="4358640" y="5101388"/>
            <a:ext cx="6670300" cy="106600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</a:rPr>
              <a:t>Vì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</a:rPr>
              <a:t>sao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</a:rPr>
              <a:t>phải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</a:rPr>
              <a:t>nghiêm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</a:rPr>
              <a:t>trang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</a:rPr>
              <a:t>khi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</a:rPr>
              <a:t>chào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</a:rPr>
              <a:t>cờ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</a:rPr>
              <a:t>hát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</a:rPr>
              <a:t>Quốc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</a:rPr>
              <a:t> ca</a:t>
            </a:r>
          </a:p>
        </p:txBody>
      </p:sp>
    </p:spTree>
    <p:extLst>
      <p:ext uri="{BB962C8B-B14F-4D97-AF65-F5344CB8AC3E}">
        <p14:creationId xmlns:p14="http://schemas.microsoft.com/office/powerpoint/2010/main" val="61519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97">
            <a:extLst>
              <a:ext uri="{FF2B5EF4-FFF2-40B4-BE49-F238E27FC236}">
                <a16:creationId xmlns:a16="http://schemas.microsoft.com/office/drawing/2014/main" id="{A98EF20B-05B9-4476-B7A3-F0ABBD6B6C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15" name="图片 96">
            <a:extLst>
              <a:ext uri="{FF2B5EF4-FFF2-40B4-BE49-F238E27FC236}">
                <a16:creationId xmlns:a16="http://schemas.microsoft.com/office/drawing/2014/main" id="{C6A4750F-D12F-4BC0-AA0F-E3ABBE442D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332" y="5910548"/>
            <a:ext cx="3585157" cy="9474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ACFBFB-F6A0-4522-9C78-10373F343A21}"/>
              </a:ext>
            </a:extLst>
          </p:cNvPr>
          <p:cNvSpPr txBox="1"/>
          <p:nvPr/>
        </p:nvSpPr>
        <p:spPr>
          <a:xfrm>
            <a:off x="4886828" y="819478"/>
            <a:ext cx="3951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CHIA SẺ</a:t>
            </a:r>
          </a:p>
        </p:txBody>
      </p:sp>
      <p:pic>
        <p:nvPicPr>
          <p:cNvPr id="17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B0EA5A67-997E-4ABE-9CAC-8BB4844DDE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9527" r="72387" b="54833"/>
          <a:stretch/>
        </p:blipFill>
        <p:spPr bwMode="auto">
          <a:xfrm>
            <a:off x="4409446" y="2092612"/>
            <a:ext cx="143701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EAF1069B-805F-425D-AB47-03A5C3F31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5" t="9130" r="11472" b="54406"/>
          <a:stretch/>
        </p:blipFill>
        <p:spPr bwMode="auto">
          <a:xfrm>
            <a:off x="6519409" y="2092612"/>
            <a:ext cx="131801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A2BF507-CA41-4A54-A4CD-07AD81013AF8}"/>
              </a:ext>
            </a:extLst>
          </p:cNvPr>
          <p:cNvGrpSpPr/>
          <p:nvPr/>
        </p:nvGrpSpPr>
        <p:grpSpPr>
          <a:xfrm>
            <a:off x="7698394" y="819478"/>
            <a:ext cx="2369415" cy="2011680"/>
            <a:chOff x="7686151" y="1417318"/>
            <a:chExt cx="2369415" cy="2011680"/>
          </a:xfrm>
        </p:grpSpPr>
        <p:pic>
          <p:nvPicPr>
            <p:cNvPr id="20" name="Picture 19" descr="Shape&#10;&#10;Description automatically generated">
              <a:extLst>
                <a:ext uri="{FF2B5EF4-FFF2-40B4-BE49-F238E27FC236}">
                  <a16:creationId xmlns:a16="http://schemas.microsoft.com/office/drawing/2014/main" id="{A9BABECB-55DB-4545-98F5-AA48D18A11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4" t="6666" r="3092" b="69663"/>
            <a:stretch/>
          </p:blipFill>
          <p:spPr>
            <a:xfrm>
              <a:off x="7686151" y="1417318"/>
              <a:ext cx="2369415" cy="201168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48279C-E27A-4160-BF2E-A8E9B0D198AE}"/>
                </a:ext>
              </a:extLst>
            </p:cNvPr>
            <p:cNvSpPr txBox="1"/>
            <p:nvPr/>
          </p:nvSpPr>
          <p:spPr>
            <a:xfrm>
              <a:off x="7918392" y="1999355"/>
              <a:ext cx="19049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xét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927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1801D04-50FD-4D37-AFFC-6EBE5FB30F3B}"/>
              </a:ext>
            </a:extLst>
          </p:cNvPr>
          <p:cNvGrpSpPr/>
          <p:nvPr/>
        </p:nvGrpSpPr>
        <p:grpSpPr>
          <a:xfrm>
            <a:off x="2038587" y="697560"/>
            <a:ext cx="2616000" cy="1828800"/>
            <a:chOff x="1936266" y="1295400"/>
            <a:chExt cx="2616000" cy="1828800"/>
          </a:xfrm>
        </p:grpSpPr>
        <p:pic>
          <p:nvPicPr>
            <p:cNvPr id="23" name="Picture 22" descr="Shape&#10;&#10;Description automatically generated">
              <a:extLst>
                <a:ext uri="{FF2B5EF4-FFF2-40B4-BE49-F238E27FC236}">
                  <a16:creationId xmlns:a16="http://schemas.microsoft.com/office/drawing/2014/main" id="{A6BF8C92-7649-40A1-A66E-E26B3D1B07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85786A0-C5AA-4A12-B52E-8624661E20B3}"/>
                </a:ext>
              </a:extLst>
            </p:cNvPr>
            <p:cNvSpPr txBox="1"/>
            <p:nvPr/>
          </p:nvSpPr>
          <p:spPr>
            <a:xfrm>
              <a:off x="2059804" y="1836005"/>
              <a:ext cx="19756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bày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23AE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1949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altLang="zh-CN" sz="1799">
                <a:solidFill>
                  <a:prstClr val="white"/>
                </a:solidFill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lang="zh-CN" altLang="en-US" sz="1799" dirty="0">
              <a:solidFill>
                <a:prstClr val="white"/>
              </a:solidFill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7" name="组合 561"/>
          <p:cNvGrpSpPr/>
          <p:nvPr/>
        </p:nvGrpSpPr>
        <p:grpSpPr>
          <a:xfrm>
            <a:off x="264871" y="117496"/>
            <a:ext cx="13102044" cy="1367795"/>
            <a:chOff x="1849115" y="3861048"/>
            <a:chExt cx="3213910" cy="1440160"/>
          </a:xfrm>
        </p:grpSpPr>
        <p:sp>
          <p:nvSpPr>
            <p:cNvPr id="8" name="五边形 1"/>
            <p:cNvSpPr/>
            <p:nvPr/>
          </p:nvSpPr>
          <p:spPr>
            <a:xfrm>
              <a:off x="1849115" y="3861048"/>
              <a:ext cx="3213910" cy="1440160"/>
            </a:xfrm>
            <a:custGeom>
              <a:avLst/>
              <a:gdLst>
                <a:gd name="connsiteX0" fmla="*/ 0 w 3096344"/>
                <a:gd name="connsiteY0" fmla="*/ 0 h 1440160"/>
                <a:gd name="connsiteX1" fmla="*/ 2702835 w 3096344"/>
                <a:gd name="connsiteY1" fmla="*/ 0 h 1440160"/>
                <a:gd name="connsiteX2" fmla="*/ 3096344 w 3096344"/>
                <a:gd name="connsiteY2" fmla="*/ 720080 h 1440160"/>
                <a:gd name="connsiteX3" fmla="*/ 2702835 w 3096344"/>
                <a:gd name="connsiteY3" fmla="*/ 1440160 h 1440160"/>
                <a:gd name="connsiteX4" fmla="*/ 0 w 3096344"/>
                <a:gd name="connsiteY4" fmla="*/ 1440160 h 1440160"/>
                <a:gd name="connsiteX5" fmla="*/ 0 w 3096344"/>
                <a:gd name="connsiteY5" fmla="*/ 0 h 1440160"/>
                <a:gd name="connsiteX0-1" fmla="*/ 0 w 3213910"/>
                <a:gd name="connsiteY0-2" fmla="*/ 0 h 1440160"/>
                <a:gd name="connsiteX1-3" fmla="*/ 2702835 w 3213910"/>
                <a:gd name="connsiteY1-4" fmla="*/ 0 h 1440160"/>
                <a:gd name="connsiteX2-5" fmla="*/ 3213910 w 3213910"/>
                <a:gd name="connsiteY2-6" fmla="*/ 707017 h 1440160"/>
                <a:gd name="connsiteX3-7" fmla="*/ 2702835 w 3213910"/>
                <a:gd name="connsiteY3-8" fmla="*/ 1440160 h 1440160"/>
                <a:gd name="connsiteX4-9" fmla="*/ 0 w 3213910"/>
                <a:gd name="connsiteY4-10" fmla="*/ 1440160 h 1440160"/>
                <a:gd name="connsiteX5-11" fmla="*/ 0 w 3213910"/>
                <a:gd name="connsiteY5-12" fmla="*/ 0 h 1440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213910" h="1440160">
                  <a:moveTo>
                    <a:pt x="0" y="0"/>
                  </a:moveTo>
                  <a:lnTo>
                    <a:pt x="2702835" y="0"/>
                  </a:lnTo>
                  <a:lnTo>
                    <a:pt x="3213910" y="707017"/>
                  </a:lnTo>
                  <a:lnTo>
                    <a:pt x="2702835" y="1440160"/>
                  </a:lnTo>
                  <a:lnTo>
                    <a:pt x="0" y="14401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8E53B"/>
                </a:gs>
                <a:gs pos="70000">
                  <a:srgbClr val="A1B90F"/>
                </a:gs>
                <a:gs pos="97000">
                  <a:srgbClr val="6FA808"/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矩形 572"/>
            <p:cNvSpPr/>
            <p:nvPr/>
          </p:nvSpPr>
          <p:spPr>
            <a:xfrm>
              <a:off x="1953942" y="3936126"/>
              <a:ext cx="2485543" cy="1290003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58691" y="1657204"/>
            <a:ext cx="6335054" cy="4147441"/>
            <a:chOff x="7675497" y="1612359"/>
            <a:chExt cx="6336704" cy="4148521"/>
          </a:xfrm>
        </p:grpSpPr>
        <p:sp>
          <p:nvSpPr>
            <p:cNvPr id="18" name="Rectangle 17"/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 indent="-457200" defTabSz="914126">
                <a:buFont typeface="Arial" panose="020B0604020202020204" pitchFamily="34" charset="0"/>
                <a:buChar char="•"/>
              </a:pPr>
              <a:endPara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defTabSz="914126">
                <a:buFont typeface="Arial" panose="020B0604020202020204" pitchFamily="34" charset="0"/>
                <a:buChar char="•"/>
              </a:pPr>
              <a:r>
                <a:rPr lang="vi-VN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Quốc hiệu là tên một nước.</a:t>
              </a:r>
              <a:endPara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defTabSz="914126">
                <a:buFont typeface="Arial" panose="020B0604020202020204" pitchFamily="34" charset="0"/>
                <a:buChar char="•"/>
              </a:pPr>
              <a:r>
                <a:rPr lang="vi-VN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Quốc hiệu của nước ta là nước Cộng hoà xã hội chủ nghĩa Việt Nam</a:t>
              </a:r>
              <a:endPara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defTabSz="914126">
                <a:buFont typeface="Arial" panose="020B0604020202020204" pitchFamily="34" charset="0"/>
                <a:buChar char="•"/>
              </a:pPr>
              <a:endPara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2" descr="Cartoon Star. Download a Free Preview or High Quality Adobe Illustrator Ai,  EPS, PDF and High Resolution JPEG ver… | Rainbow cartoon, Printable vintage  art, Carto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76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062193" y="-1683129"/>
            <a:ext cx="609441" cy="609441"/>
          </a:xfrm>
          <a:prstGeom prst="rect">
            <a:avLst/>
          </a:prstGeom>
        </p:spPr>
      </p:pic>
      <p:sp>
        <p:nvSpPr>
          <p:cNvPr id="4" name="Left Arrow 3">
            <a:hlinkClick r:id="rId8" action="ppaction://hlinksldjump"/>
          </p:cNvPr>
          <p:cNvSpPr/>
          <p:nvPr/>
        </p:nvSpPr>
        <p:spPr>
          <a:xfrm>
            <a:off x="480838" y="5762561"/>
            <a:ext cx="2015699" cy="1094547"/>
          </a:xfrm>
          <a:prstGeom prst="leftArrow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399" dirty="0">
                <a:solidFill>
                  <a:prstClr val="white"/>
                </a:solidFill>
                <a:latin typeface="Arial" panose="020B0604020202020204" pitchFamily="34" charset="0"/>
              </a:rPr>
              <a:t>Quay </a:t>
            </a:r>
            <a:r>
              <a:rPr lang="en-US" sz="2399" dirty="0" err="1">
                <a:solidFill>
                  <a:prstClr val="white"/>
                </a:solidFill>
                <a:latin typeface="Arial" panose="020B0604020202020204" pitchFamily="34" charset="0"/>
              </a:rPr>
              <a:t>về</a:t>
            </a:r>
            <a:endParaRPr lang="en-US" sz="2399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5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666208" y="417086"/>
            <a:ext cx="10158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4400" b="1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 </a:t>
            </a:r>
            <a:r>
              <a:rPr lang="vi-VN" altLang="zh-CN" sz="4400" b="1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Quốc hiệu của nước ta là gì?</a:t>
            </a:r>
          </a:p>
        </p:txBody>
      </p:sp>
      <p:pic>
        <p:nvPicPr>
          <p:cNvPr id="1026" name="Picture 2" descr="Quốc hiệu Việt Nam qua các thời kỳ lịch sử">
            <a:extLst>
              <a:ext uri="{FF2B5EF4-FFF2-40B4-BE49-F238E27FC236}">
                <a16:creationId xmlns:a16="http://schemas.microsoft.com/office/drawing/2014/main" id="{83B8C5BE-86CC-4F2C-9B7B-F86304515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692" y="1815493"/>
            <a:ext cx="3200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81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altLang="zh-CN" sz="1799">
                <a:solidFill>
                  <a:prstClr val="white"/>
                </a:solidFill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lang="zh-CN" altLang="en-US" sz="1799" dirty="0">
              <a:solidFill>
                <a:prstClr val="white"/>
              </a:solidFill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7" name="组合 561"/>
          <p:cNvGrpSpPr/>
          <p:nvPr/>
        </p:nvGrpSpPr>
        <p:grpSpPr>
          <a:xfrm>
            <a:off x="264871" y="117496"/>
            <a:ext cx="13102044" cy="1367795"/>
            <a:chOff x="1849115" y="3861048"/>
            <a:chExt cx="3213910" cy="1440160"/>
          </a:xfrm>
        </p:grpSpPr>
        <p:sp>
          <p:nvSpPr>
            <p:cNvPr id="8" name="五边形 1"/>
            <p:cNvSpPr/>
            <p:nvPr/>
          </p:nvSpPr>
          <p:spPr>
            <a:xfrm>
              <a:off x="1849115" y="3861048"/>
              <a:ext cx="3213910" cy="1440160"/>
            </a:xfrm>
            <a:custGeom>
              <a:avLst/>
              <a:gdLst>
                <a:gd name="connsiteX0" fmla="*/ 0 w 3096344"/>
                <a:gd name="connsiteY0" fmla="*/ 0 h 1440160"/>
                <a:gd name="connsiteX1" fmla="*/ 2702835 w 3096344"/>
                <a:gd name="connsiteY1" fmla="*/ 0 h 1440160"/>
                <a:gd name="connsiteX2" fmla="*/ 3096344 w 3096344"/>
                <a:gd name="connsiteY2" fmla="*/ 720080 h 1440160"/>
                <a:gd name="connsiteX3" fmla="*/ 2702835 w 3096344"/>
                <a:gd name="connsiteY3" fmla="*/ 1440160 h 1440160"/>
                <a:gd name="connsiteX4" fmla="*/ 0 w 3096344"/>
                <a:gd name="connsiteY4" fmla="*/ 1440160 h 1440160"/>
                <a:gd name="connsiteX5" fmla="*/ 0 w 3096344"/>
                <a:gd name="connsiteY5" fmla="*/ 0 h 1440160"/>
                <a:gd name="connsiteX0-1" fmla="*/ 0 w 3213910"/>
                <a:gd name="connsiteY0-2" fmla="*/ 0 h 1440160"/>
                <a:gd name="connsiteX1-3" fmla="*/ 2702835 w 3213910"/>
                <a:gd name="connsiteY1-4" fmla="*/ 0 h 1440160"/>
                <a:gd name="connsiteX2-5" fmla="*/ 3213910 w 3213910"/>
                <a:gd name="connsiteY2-6" fmla="*/ 707017 h 1440160"/>
                <a:gd name="connsiteX3-7" fmla="*/ 2702835 w 3213910"/>
                <a:gd name="connsiteY3-8" fmla="*/ 1440160 h 1440160"/>
                <a:gd name="connsiteX4-9" fmla="*/ 0 w 3213910"/>
                <a:gd name="connsiteY4-10" fmla="*/ 1440160 h 1440160"/>
                <a:gd name="connsiteX5-11" fmla="*/ 0 w 3213910"/>
                <a:gd name="connsiteY5-12" fmla="*/ 0 h 1440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213910" h="1440160">
                  <a:moveTo>
                    <a:pt x="0" y="0"/>
                  </a:moveTo>
                  <a:lnTo>
                    <a:pt x="2702835" y="0"/>
                  </a:lnTo>
                  <a:lnTo>
                    <a:pt x="3213910" y="707017"/>
                  </a:lnTo>
                  <a:lnTo>
                    <a:pt x="2702835" y="1440160"/>
                  </a:lnTo>
                  <a:lnTo>
                    <a:pt x="0" y="14401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8E53B"/>
                </a:gs>
                <a:gs pos="70000">
                  <a:srgbClr val="A1B90F"/>
                </a:gs>
                <a:gs pos="97000">
                  <a:srgbClr val="6FA808"/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矩形 572"/>
            <p:cNvSpPr/>
            <p:nvPr/>
          </p:nvSpPr>
          <p:spPr>
            <a:xfrm>
              <a:off x="1953942" y="3936126"/>
              <a:ext cx="2485543" cy="1290003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58691" y="1657204"/>
            <a:ext cx="6335054" cy="4147441"/>
            <a:chOff x="7675497" y="1612359"/>
            <a:chExt cx="6336704" cy="4148521"/>
          </a:xfrm>
        </p:grpSpPr>
        <p:sp>
          <p:nvSpPr>
            <p:cNvPr id="18" name="Rectangle 17"/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126"/>
              <a:r>
                <a:rPr lang="en-US" sz="4800" dirty="0" err="1">
                  <a:solidFill>
                    <a:srgbClr val="C00000"/>
                  </a:solidFill>
                  <a:latin typeface="Arial" panose="020B0604020202020204" pitchFamily="34" charset="0"/>
                </a:rPr>
                <a:t>Quốc</a:t>
              </a:r>
              <a:r>
                <a:rPr lang="en-US" sz="4800" dirty="0">
                  <a:solidFill>
                    <a:srgbClr val="C0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C00000"/>
                  </a:solidFill>
                  <a:latin typeface="Arial" panose="020B0604020202020204" pitchFamily="34" charset="0"/>
                </a:rPr>
                <a:t>kì</a:t>
              </a:r>
              <a:r>
                <a:rPr lang="en-US" sz="4800" dirty="0">
                  <a:solidFill>
                    <a:srgbClr val="C0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C00000"/>
                  </a:solidFill>
                  <a:latin typeface="Arial" panose="020B0604020202020204" pitchFamily="34" charset="0"/>
                </a:rPr>
                <a:t>Việt</a:t>
              </a:r>
              <a:r>
                <a:rPr lang="en-US" sz="4800" dirty="0">
                  <a:solidFill>
                    <a:srgbClr val="C00000"/>
                  </a:solidFill>
                  <a:latin typeface="Arial" panose="020B0604020202020204" pitchFamily="34" charset="0"/>
                </a:rPr>
                <a:t> Nam </a:t>
              </a:r>
              <a:r>
                <a:rPr lang="en-US" sz="4800" dirty="0" err="1">
                  <a:solidFill>
                    <a:srgbClr val="C00000"/>
                  </a:solidFill>
                  <a:latin typeface="Arial" panose="020B0604020202020204" pitchFamily="34" charset="0"/>
                </a:rPr>
                <a:t>là</a:t>
              </a:r>
              <a:r>
                <a:rPr lang="en-US" sz="4800" dirty="0">
                  <a:solidFill>
                    <a:srgbClr val="C0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C00000"/>
                  </a:solidFill>
                  <a:latin typeface="Arial" panose="020B0604020202020204" pitchFamily="34" charset="0"/>
                </a:rPr>
                <a:t>lá</a:t>
              </a:r>
              <a:r>
                <a:rPr lang="en-US" sz="4800" dirty="0">
                  <a:solidFill>
                    <a:srgbClr val="C0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C00000"/>
                  </a:solidFill>
                  <a:latin typeface="Arial" panose="020B0604020202020204" pitchFamily="34" charset="0"/>
                </a:rPr>
                <a:t>cờ</a:t>
              </a:r>
              <a:r>
                <a:rPr lang="en-US" sz="4800" dirty="0">
                  <a:solidFill>
                    <a:srgbClr val="C0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C00000"/>
                  </a:solidFill>
                  <a:latin typeface="Arial" panose="020B0604020202020204" pitchFamily="34" charset="0"/>
                </a:rPr>
                <a:t>đỏ</a:t>
              </a:r>
              <a:r>
                <a:rPr lang="en-US" sz="4800" dirty="0">
                  <a:solidFill>
                    <a:srgbClr val="C0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C00000"/>
                  </a:solidFill>
                  <a:latin typeface="Arial" panose="020B0604020202020204" pitchFamily="34" charset="0"/>
                </a:rPr>
                <a:t>sao</a:t>
              </a:r>
              <a:r>
                <a:rPr lang="en-US" sz="4800" dirty="0">
                  <a:solidFill>
                    <a:srgbClr val="C0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C00000"/>
                  </a:solidFill>
                  <a:latin typeface="Arial" panose="020B0604020202020204" pitchFamily="34" charset="0"/>
                </a:rPr>
                <a:t>vàng</a:t>
              </a:r>
              <a:r>
                <a:rPr lang="en-US" sz="4800" dirty="0">
                  <a:solidFill>
                    <a:srgbClr val="C00000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pic>
          <p:nvPicPr>
            <p:cNvPr id="20" name="Picture 2" descr="Cartoon Star. Download a Free Preview or High Quality Adobe Illustrator Ai,  EPS, PDF and High Resolution JPEG ver… | Rainbow cartoon, Printable vintage  art, Carto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76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062193" y="-1683129"/>
            <a:ext cx="609441" cy="609441"/>
          </a:xfrm>
          <a:prstGeom prst="rect">
            <a:avLst/>
          </a:prstGeom>
        </p:spPr>
      </p:pic>
      <p:sp>
        <p:nvSpPr>
          <p:cNvPr id="17" name="Left Arrow 16">
            <a:hlinkClick r:id="rId8" action="ppaction://hlinksldjump"/>
          </p:cNvPr>
          <p:cNvSpPr/>
          <p:nvPr/>
        </p:nvSpPr>
        <p:spPr>
          <a:xfrm>
            <a:off x="480838" y="5762561"/>
            <a:ext cx="2015699" cy="1094547"/>
          </a:xfrm>
          <a:prstGeom prst="leftArrow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399" dirty="0">
                <a:solidFill>
                  <a:prstClr val="white"/>
                </a:solidFill>
                <a:latin typeface="Arial" panose="020B0604020202020204" pitchFamily="34" charset="0"/>
              </a:rPr>
              <a:t>Quay </a:t>
            </a:r>
            <a:r>
              <a:rPr lang="en-US" sz="2399" dirty="0" err="1">
                <a:solidFill>
                  <a:prstClr val="white"/>
                </a:solidFill>
                <a:latin typeface="Arial" panose="020B0604020202020204" pitchFamily="34" charset="0"/>
              </a:rPr>
              <a:t>về</a:t>
            </a:r>
            <a:endParaRPr lang="en-US" sz="2399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975297" y="352455"/>
            <a:ext cx="1015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4800" b="1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 </a:t>
            </a:r>
            <a:r>
              <a:rPr lang="en-US" altLang="zh-CN" sz="4800" b="1" dirty="0" err="1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Hãy</a:t>
            </a:r>
            <a:r>
              <a:rPr lang="en-US" altLang="zh-CN" sz="4800" b="1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mô</a:t>
            </a:r>
            <a:r>
              <a:rPr lang="en-US" altLang="zh-CN" sz="4800" b="1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tả</a:t>
            </a:r>
            <a:r>
              <a:rPr lang="en-US" altLang="zh-CN" sz="4800" b="1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Quốc</a:t>
            </a:r>
            <a:r>
              <a:rPr lang="en-US" altLang="zh-CN" sz="4800" b="1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kì</a:t>
            </a:r>
            <a:r>
              <a:rPr lang="en-US" altLang="zh-CN" sz="4800" b="1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Việt</a:t>
            </a:r>
            <a:r>
              <a:rPr lang="en-US" altLang="zh-CN" sz="4800" b="1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Nam.</a:t>
            </a:r>
            <a:endParaRPr lang="zh-CN" altLang="en-US" sz="480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50" name="Picture 2" descr="Ý nghĩa lá cờ đỏ sao vàng - quốc kỳ Việt Nam - Thông Tin - Tin Tức">
            <a:extLst>
              <a:ext uri="{FF2B5EF4-FFF2-40B4-BE49-F238E27FC236}">
                <a16:creationId xmlns:a16="http://schemas.microsoft.com/office/drawing/2014/main" id="{FDE6C869-0806-4D77-8067-AE9E2C8DB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6" y="2676475"/>
            <a:ext cx="4318000" cy="240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87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altLang="zh-CN" sz="1799">
                <a:solidFill>
                  <a:prstClr val="white"/>
                </a:solidFill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lang="zh-CN" altLang="en-US" sz="1799" dirty="0">
              <a:solidFill>
                <a:prstClr val="white"/>
              </a:solidFill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7" name="组合 561"/>
          <p:cNvGrpSpPr/>
          <p:nvPr/>
        </p:nvGrpSpPr>
        <p:grpSpPr>
          <a:xfrm>
            <a:off x="264871" y="117496"/>
            <a:ext cx="13102044" cy="1367795"/>
            <a:chOff x="1849115" y="3861048"/>
            <a:chExt cx="3213910" cy="1440160"/>
          </a:xfrm>
        </p:grpSpPr>
        <p:sp>
          <p:nvSpPr>
            <p:cNvPr id="8" name="五边形 1"/>
            <p:cNvSpPr/>
            <p:nvPr/>
          </p:nvSpPr>
          <p:spPr>
            <a:xfrm>
              <a:off x="1849115" y="3861048"/>
              <a:ext cx="3213910" cy="1440160"/>
            </a:xfrm>
            <a:custGeom>
              <a:avLst/>
              <a:gdLst>
                <a:gd name="connsiteX0" fmla="*/ 0 w 3096344"/>
                <a:gd name="connsiteY0" fmla="*/ 0 h 1440160"/>
                <a:gd name="connsiteX1" fmla="*/ 2702835 w 3096344"/>
                <a:gd name="connsiteY1" fmla="*/ 0 h 1440160"/>
                <a:gd name="connsiteX2" fmla="*/ 3096344 w 3096344"/>
                <a:gd name="connsiteY2" fmla="*/ 720080 h 1440160"/>
                <a:gd name="connsiteX3" fmla="*/ 2702835 w 3096344"/>
                <a:gd name="connsiteY3" fmla="*/ 1440160 h 1440160"/>
                <a:gd name="connsiteX4" fmla="*/ 0 w 3096344"/>
                <a:gd name="connsiteY4" fmla="*/ 1440160 h 1440160"/>
                <a:gd name="connsiteX5" fmla="*/ 0 w 3096344"/>
                <a:gd name="connsiteY5" fmla="*/ 0 h 1440160"/>
                <a:gd name="connsiteX0-1" fmla="*/ 0 w 3213910"/>
                <a:gd name="connsiteY0-2" fmla="*/ 0 h 1440160"/>
                <a:gd name="connsiteX1-3" fmla="*/ 2702835 w 3213910"/>
                <a:gd name="connsiteY1-4" fmla="*/ 0 h 1440160"/>
                <a:gd name="connsiteX2-5" fmla="*/ 3213910 w 3213910"/>
                <a:gd name="connsiteY2-6" fmla="*/ 707017 h 1440160"/>
                <a:gd name="connsiteX3-7" fmla="*/ 2702835 w 3213910"/>
                <a:gd name="connsiteY3-8" fmla="*/ 1440160 h 1440160"/>
                <a:gd name="connsiteX4-9" fmla="*/ 0 w 3213910"/>
                <a:gd name="connsiteY4-10" fmla="*/ 1440160 h 1440160"/>
                <a:gd name="connsiteX5-11" fmla="*/ 0 w 3213910"/>
                <a:gd name="connsiteY5-12" fmla="*/ 0 h 1440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213910" h="1440160">
                  <a:moveTo>
                    <a:pt x="0" y="0"/>
                  </a:moveTo>
                  <a:lnTo>
                    <a:pt x="2702835" y="0"/>
                  </a:lnTo>
                  <a:lnTo>
                    <a:pt x="3213910" y="707017"/>
                  </a:lnTo>
                  <a:lnTo>
                    <a:pt x="2702835" y="1440160"/>
                  </a:lnTo>
                  <a:lnTo>
                    <a:pt x="0" y="14401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8E53B"/>
                </a:gs>
                <a:gs pos="70000">
                  <a:srgbClr val="A1B90F"/>
                </a:gs>
                <a:gs pos="97000">
                  <a:srgbClr val="6FA808"/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矩形 572"/>
            <p:cNvSpPr/>
            <p:nvPr/>
          </p:nvSpPr>
          <p:spPr>
            <a:xfrm>
              <a:off x="1953942" y="3936126"/>
              <a:ext cx="2485543" cy="1290003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02273" y="1496066"/>
            <a:ext cx="6391473" cy="4308579"/>
            <a:chOff x="7619064" y="1451179"/>
            <a:chExt cx="6393137" cy="4309701"/>
          </a:xfrm>
        </p:grpSpPr>
        <p:sp>
          <p:nvSpPr>
            <p:cNvPr id="18" name="Rectangle 17"/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126"/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Quốc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</a:rPr>
                <a:t> ca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Việt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</a:rPr>
                <a:t> Nam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là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bái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hát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</a:rPr>
                <a:t> “</a:t>
              </a:r>
              <a:r>
                <a:rPr lang="en-US" sz="4400" b="1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Tiến</a:t>
              </a:r>
              <a:r>
                <a:rPr lang="en-US" sz="4400" b="1" dirty="0">
                  <a:solidFill>
                    <a:prstClr val="black"/>
                  </a:solidFill>
                  <a:latin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quân</a:t>
              </a:r>
              <a:r>
                <a:rPr lang="en-US" sz="4400" b="1" dirty="0">
                  <a:solidFill>
                    <a:prstClr val="black"/>
                  </a:solidFill>
                  <a:latin typeface="Arial" panose="020B0604020202020204" pitchFamily="34" charset="0"/>
                </a:rPr>
                <a:t> ca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</a:rPr>
                <a:t>” do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cố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nhạc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sĩ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Văn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</a:rPr>
                <a:t> Cao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sáng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tác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pic>
          <p:nvPicPr>
            <p:cNvPr id="20" name="Picture 2" descr="Cartoon Star. Download a Free Preview or High Quality Adobe Illustrator Ai,  EPS, PDF and High Resolution JPEG ver… | Rainbow cartoon, Printable vintage  art, Carto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064" y="145117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76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062193" y="-1683129"/>
            <a:ext cx="609441" cy="609441"/>
          </a:xfrm>
          <a:prstGeom prst="rect">
            <a:avLst/>
          </a:prstGeom>
        </p:spPr>
      </p:pic>
      <p:sp>
        <p:nvSpPr>
          <p:cNvPr id="17" name="Left Arrow 16">
            <a:hlinkClick r:id="rId8" action="ppaction://hlinksldjump"/>
          </p:cNvPr>
          <p:cNvSpPr/>
          <p:nvPr/>
        </p:nvSpPr>
        <p:spPr>
          <a:xfrm>
            <a:off x="480838" y="5762561"/>
            <a:ext cx="2015699" cy="1094547"/>
          </a:xfrm>
          <a:prstGeom prst="leftArrow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399" dirty="0">
                <a:solidFill>
                  <a:prstClr val="white"/>
                </a:solidFill>
                <a:latin typeface="Arial" panose="020B0604020202020204" pitchFamily="34" charset="0"/>
              </a:rPr>
              <a:t>Quay </a:t>
            </a:r>
            <a:r>
              <a:rPr lang="en-US" sz="2399" dirty="0" err="1">
                <a:solidFill>
                  <a:prstClr val="white"/>
                </a:solidFill>
                <a:latin typeface="Arial" panose="020B0604020202020204" pitchFamily="34" charset="0"/>
              </a:rPr>
              <a:t>về</a:t>
            </a:r>
            <a:endParaRPr lang="en-US" sz="2399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5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692216" y="83110"/>
            <a:ext cx="101587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4400" b="1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 </a:t>
            </a:r>
            <a:r>
              <a:rPr lang="en-US" altLang="zh-CN" sz="4400" b="1" dirty="0" err="1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Nêu</a:t>
            </a:r>
            <a:r>
              <a:rPr lang="en-US" altLang="zh-CN" sz="4400" b="1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4400" b="1" dirty="0" err="1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tên</a:t>
            </a:r>
            <a:r>
              <a:rPr lang="en-US" altLang="zh-CN" sz="4400" b="1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4400" b="1" dirty="0" err="1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bài</a:t>
            </a:r>
            <a:r>
              <a:rPr lang="en-US" altLang="zh-CN" sz="4400" b="1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4400" b="1" dirty="0" err="1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hát</a:t>
            </a:r>
            <a:r>
              <a:rPr lang="en-US" altLang="zh-CN" sz="4400" b="1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4400" b="1" dirty="0" err="1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và</a:t>
            </a:r>
            <a:r>
              <a:rPr lang="en-US" altLang="zh-CN" sz="4400" b="1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4400" b="1" dirty="0" err="1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tác</a:t>
            </a:r>
            <a:r>
              <a:rPr lang="en-US" altLang="zh-CN" sz="4400" b="1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4400" b="1" dirty="0" err="1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giả</a:t>
            </a:r>
            <a:r>
              <a:rPr lang="en-US" altLang="zh-CN" sz="4400" b="1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4400" b="1" dirty="0" err="1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Quốc</a:t>
            </a:r>
            <a:r>
              <a:rPr lang="en-US" altLang="zh-CN" sz="4400" b="1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ca </a:t>
            </a:r>
          </a:p>
          <a:p>
            <a:pPr algn="ctr" defTabSz="914126"/>
            <a:r>
              <a:rPr lang="en-US" altLang="zh-CN" sz="4400" b="1" dirty="0" err="1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Việt</a:t>
            </a:r>
            <a:r>
              <a:rPr lang="en-US" altLang="zh-CN" sz="4400" b="1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Nam</a:t>
            </a:r>
            <a:endParaRPr lang="zh-CN" altLang="en-US" sz="440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074" name="Picture 2" descr="Đừng “nghịch dại” với Quốc ca! | Văn hóa xã hội">
            <a:extLst>
              <a:ext uri="{FF2B5EF4-FFF2-40B4-BE49-F238E27FC236}">
                <a16:creationId xmlns:a16="http://schemas.microsoft.com/office/drawing/2014/main" id="{86D55996-8923-4F48-ABB4-C5B1DEF5C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187" y="1890465"/>
            <a:ext cx="2645410" cy="35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08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jeppt.com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353</Words>
  <Application>Microsoft Office PowerPoint</Application>
  <PresentationFormat>Widescreen</PresentationFormat>
  <Paragraphs>43</Paragraphs>
  <Slides>14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微软雅黑</vt:lpstr>
      <vt:lpstr>宋体</vt:lpstr>
      <vt:lpstr>Arial</vt:lpstr>
      <vt:lpstr>Times New Roman</vt:lpstr>
      <vt:lpstr>VNI-Avo</vt:lpstr>
      <vt:lpstr>1_Office Theme</vt:lpstr>
      <vt:lpstr>Office 主题​​</vt:lpstr>
      <vt:lpstr>jeppt.com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11332</cp:lastModifiedBy>
  <cp:revision>32</cp:revision>
  <dcterms:created xsi:type="dcterms:W3CDTF">2022-07-08T01:07:08Z</dcterms:created>
  <dcterms:modified xsi:type="dcterms:W3CDTF">2025-09-21T15:45:50Z</dcterms:modified>
</cp:coreProperties>
</file>