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4"/>
  </p:notesMasterIdLst>
  <p:sldIdLst>
    <p:sldId id="257" r:id="rId5"/>
    <p:sldId id="293" r:id="rId6"/>
    <p:sldId id="303" r:id="rId7"/>
    <p:sldId id="285" r:id="rId8"/>
    <p:sldId id="304" r:id="rId9"/>
    <p:sldId id="306" r:id="rId10"/>
    <p:sldId id="270" r:id="rId11"/>
    <p:sldId id="310" r:id="rId12"/>
    <p:sldId id="311" r:id="rId13"/>
    <p:sldId id="312" r:id="rId14"/>
    <p:sldId id="313" r:id="rId15"/>
    <p:sldId id="301" r:id="rId16"/>
    <p:sldId id="317" r:id="rId17"/>
    <p:sldId id="323" r:id="rId18"/>
    <p:sldId id="324" r:id="rId19"/>
    <p:sldId id="299" r:id="rId20"/>
    <p:sldId id="261" r:id="rId21"/>
    <p:sldId id="302" r:id="rId22"/>
    <p:sldId id="282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26BB9-D147-4528-8C7F-FA8CA6950E4B}" type="datetimeFigureOut">
              <a:rPr lang="vi-VN" smtClean="0"/>
              <a:t>18/09/2025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01F3-70AE-41E4-B54A-C160DA5A1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12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6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61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06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15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024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93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631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2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0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36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3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227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61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745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50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7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00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36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110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5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15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252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5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73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74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0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29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712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570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5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995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553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34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8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225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837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002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265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07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834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1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7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5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93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3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7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5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3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73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9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omb/>
      </p:transition>
    </mc:Choice>
    <mc:Fallback xmlns="">
      <p:transition spd="slow" advClick="0" advTm="3000">
        <p:comb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9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0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6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9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9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2025/9/18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7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04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5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:comb/>
      </p:transition>
    </mc:Choice>
    <mc:Fallback xmlns="">
      <p:transition spd="slow" advClick="0" advTm="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audio" Target="../media/audio1.wa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emf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emf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65" y="-45629"/>
            <a:ext cx="12215465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57" y="32429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6A9F196-B47E-4232-BA2F-2EFE3D8C8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715" y="-35857"/>
            <a:ext cx="4228356" cy="4228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7E660-7005-429A-9874-5E2B1205FE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5590" y="2674325"/>
            <a:ext cx="7559695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54B71B-E089-4D80-8945-803E31F31C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6796" y="1755516"/>
            <a:ext cx="3194581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8EE72-3B3F-4AC6-9D80-ED68F58FB6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4296" y="3467356"/>
            <a:ext cx="9108213" cy="196917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C391A1F-0280-587A-D76F-B3F790F673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5" y="226323"/>
            <a:ext cx="1431403" cy="1349024"/>
          </a:xfrm>
          <a:prstGeom prst="ellipse">
            <a:avLst/>
          </a:prstGeom>
        </p:spPr>
      </p:pic>
      <p:sp>
        <p:nvSpPr>
          <p:cNvPr id="6" name="TextBox 88">
            <a:extLst>
              <a:ext uri="{FF2B5EF4-FFF2-40B4-BE49-F238E27FC236}">
                <a16:creationId xmlns:a16="http://schemas.microsoft.com/office/drawing/2014/main" id="{E3141DAA-612A-293E-50E8-40F2742BED66}"/>
              </a:ext>
            </a:extLst>
          </p:cNvPr>
          <p:cNvSpPr txBox="1"/>
          <p:nvPr/>
        </p:nvSpPr>
        <p:spPr>
          <a:xfrm>
            <a:off x="3176682" y="323012"/>
            <a:ext cx="6605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 BỒ ĐỀ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TRƯỜNG TIỂU HỌC ÁI MỘ B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11E23F-31A1-43FB-8A9C-9A2F34BA0E61}"/>
              </a:ext>
            </a:extLst>
          </p:cNvPr>
          <p:cNvGrpSpPr/>
          <p:nvPr/>
        </p:nvGrpSpPr>
        <p:grpSpPr>
          <a:xfrm>
            <a:off x="2466020" y="1179713"/>
            <a:ext cx="8233001" cy="3429000"/>
            <a:chOff x="6016476" y="1848470"/>
            <a:chExt cx="4599478" cy="23735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3683BC-FBA3-4B7C-84FD-2CDF4ED0C027}"/>
                </a:ext>
              </a:extLst>
            </p:cNvPr>
            <p:cNvGrpSpPr/>
            <p:nvPr/>
          </p:nvGrpSpPr>
          <p:grpSpPr>
            <a:xfrm>
              <a:off x="6016476" y="1848470"/>
              <a:ext cx="4599478" cy="2373588"/>
              <a:chOff x="681131" y="1893289"/>
              <a:chExt cx="2355533" cy="1828800"/>
            </a:xfrm>
          </p:grpSpPr>
          <p:pic>
            <p:nvPicPr>
              <p:cNvPr id="21" name="图片 7">
                <a:extLst>
                  <a:ext uri="{FF2B5EF4-FFF2-40B4-BE49-F238E27FC236}">
                    <a16:creationId xmlns:a16="http://schemas.microsoft.com/office/drawing/2014/main" id="{01A8E148-98F3-42F0-ACA2-2E99D63A3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1131" y="1893289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E4F044-40E1-44C3-9225-36C3C7FF5E55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EAA99A-1375-4C82-B7A4-EFAC71323949}"/>
                </a:ext>
              </a:extLst>
            </p:cNvPr>
            <p:cNvSpPr/>
            <p:nvPr/>
          </p:nvSpPr>
          <p:spPr>
            <a:xfrm>
              <a:off x="6581840" y="2616098"/>
              <a:ext cx="2673739" cy="1214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 ta luôn yêu mến và tự hào khi là người Việt Nam.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3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2070658" y="2404374"/>
            <a:ext cx="8311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 phá sự phát triển của quê hương, đất nước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53027" y="-389851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A288B68-C36C-47D6-90E2-59F8A8C33309}"/>
              </a:ext>
            </a:extLst>
          </p:cNvPr>
          <p:cNvSpPr txBox="1"/>
          <p:nvPr/>
        </p:nvSpPr>
        <p:spPr>
          <a:xfrm>
            <a:off x="4854579" y="963874"/>
            <a:ext cx="5758307" cy="1569660"/>
          </a:xfrm>
          <a:custGeom>
            <a:avLst/>
            <a:gdLst>
              <a:gd name="connsiteX0" fmla="*/ 0 w 5758307"/>
              <a:gd name="connsiteY0" fmla="*/ 0 h 1569660"/>
              <a:gd name="connsiteX1" fmla="*/ 5758307 w 5758307"/>
              <a:gd name="connsiteY1" fmla="*/ 0 h 1569660"/>
              <a:gd name="connsiteX2" fmla="*/ 5758307 w 5758307"/>
              <a:gd name="connsiteY2" fmla="*/ 1569660 h 1569660"/>
              <a:gd name="connsiteX3" fmla="*/ 0 w 5758307"/>
              <a:gd name="connsiteY3" fmla="*/ 1569660 h 1569660"/>
              <a:gd name="connsiteX4" fmla="*/ 0 w 575830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569660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55868" y="257633"/>
                  <a:pt x="5709916" y="890565"/>
                  <a:pt x="5758307" y="1569660"/>
                </a:cubicBezTo>
                <a:cubicBezTo>
                  <a:pt x="4989765" y="1404899"/>
                  <a:pt x="2853182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758307" h="1569660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19" y="662121"/>
                  <a:pt x="5827719" y="1402874"/>
                  <a:pt x="5758307" y="1569660"/>
                </a:cubicBezTo>
                <a:cubicBezTo>
                  <a:pt x="4381272" y="1423800"/>
                  <a:pt x="2079021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khi đổi mới đất nước ta đã phát triển mạnh mẽ: điện thắp sáng thay đèn dầu, 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61F464-39BE-4A4F-ACEA-CA648266C13C}"/>
              </a:ext>
            </a:extLst>
          </p:cNvPr>
          <p:cNvSpPr txBox="1"/>
          <p:nvPr/>
        </p:nvSpPr>
        <p:spPr>
          <a:xfrm>
            <a:off x="4754892" y="3540306"/>
            <a:ext cx="6070032" cy="2062103"/>
          </a:xfrm>
          <a:custGeom>
            <a:avLst/>
            <a:gdLst>
              <a:gd name="connsiteX0" fmla="*/ 0 w 6070032"/>
              <a:gd name="connsiteY0" fmla="*/ 0 h 2062103"/>
              <a:gd name="connsiteX1" fmla="*/ 6070032 w 6070032"/>
              <a:gd name="connsiteY1" fmla="*/ 0 h 2062103"/>
              <a:gd name="connsiteX2" fmla="*/ 6070032 w 6070032"/>
              <a:gd name="connsiteY2" fmla="*/ 2062103 h 2062103"/>
              <a:gd name="connsiteX3" fmla="*/ 0 w 6070032"/>
              <a:gd name="connsiteY3" fmla="*/ 2062103 h 2062103"/>
              <a:gd name="connsiteX4" fmla="*/ 0 w 6070032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0032" h="2062103" fill="none" extrusionOk="0">
                <a:moveTo>
                  <a:pt x="0" y="0"/>
                </a:moveTo>
                <a:cubicBezTo>
                  <a:pt x="1934728" y="5222"/>
                  <a:pt x="4276254" y="24918"/>
                  <a:pt x="6070032" y="0"/>
                </a:cubicBezTo>
                <a:cubicBezTo>
                  <a:pt x="5908787" y="602541"/>
                  <a:pt x="6026272" y="1321515"/>
                  <a:pt x="6070032" y="2062103"/>
                </a:cubicBezTo>
                <a:cubicBezTo>
                  <a:pt x="4742414" y="1897342"/>
                  <a:pt x="2859056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70032" h="2062103" stroke="0" extrusionOk="0">
                <a:moveTo>
                  <a:pt x="0" y="0"/>
                </a:moveTo>
                <a:cubicBezTo>
                  <a:pt x="1286553" y="11849"/>
                  <a:pt x="4860028" y="-161459"/>
                  <a:pt x="6070032" y="0"/>
                </a:cubicBezTo>
                <a:cubicBezTo>
                  <a:pt x="6073162" y="760657"/>
                  <a:pt x="5968856" y="1587749"/>
                  <a:pt x="6070032" y="2062103"/>
                </a:cubicBezTo>
                <a:cubicBezTo>
                  <a:pt x="5322725" y="1916243"/>
                  <a:pt x="2164446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Đời sống vật chất của người dân ngày càng no đủ, đời sống tinh thần ngày càng phong phú …...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11F1BC3B-612D-4848-9CA2-CEE2ABD33AA8}"/>
              </a:ext>
            </a:extLst>
          </p:cNvPr>
          <p:cNvSpPr/>
          <p:nvPr/>
        </p:nvSpPr>
        <p:spPr>
          <a:xfrm>
            <a:off x="4743237" y="257439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09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1360714" y="2404374"/>
            <a:ext cx="90215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Tìm hiểu những việc cần làm để thể hiện tình yêu Tổ quốc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4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02D0CD1F-5FA6-4ADD-A097-0A5B553CC79D}"/>
              </a:ext>
            </a:extLst>
          </p:cNvPr>
          <p:cNvSpPr/>
          <p:nvPr/>
        </p:nvSpPr>
        <p:spPr>
          <a:xfrm>
            <a:off x="2889897" y="760358"/>
            <a:ext cx="6711302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AFB400DB-B416-4923-BB14-2E5068BD6ABB}"/>
              </a:ext>
            </a:extLst>
          </p:cNvPr>
          <p:cNvSpPr/>
          <p:nvPr/>
        </p:nvSpPr>
        <p:spPr>
          <a:xfrm>
            <a:off x="740229" y="3149676"/>
            <a:ext cx="10531927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8149F347-BABB-4FDE-8C0C-F736B7A7EE94}"/>
              </a:ext>
            </a:extLst>
          </p:cNvPr>
          <p:cNvSpPr/>
          <p:nvPr/>
        </p:nvSpPr>
        <p:spPr>
          <a:xfrm>
            <a:off x="740229" y="4149269"/>
            <a:ext cx="10531926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80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A288B68-C36C-47D6-90E2-59F8A8C33309}"/>
              </a:ext>
            </a:extLst>
          </p:cNvPr>
          <p:cNvSpPr txBox="1"/>
          <p:nvPr/>
        </p:nvSpPr>
        <p:spPr>
          <a:xfrm>
            <a:off x="4854579" y="963874"/>
            <a:ext cx="5758307" cy="1569660"/>
          </a:xfrm>
          <a:custGeom>
            <a:avLst/>
            <a:gdLst>
              <a:gd name="connsiteX0" fmla="*/ 0 w 5758307"/>
              <a:gd name="connsiteY0" fmla="*/ 0 h 1569660"/>
              <a:gd name="connsiteX1" fmla="*/ 5758307 w 5758307"/>
              <a:gd name="connsiteY1" fmla="*/ 0 h 1569660"/>
              <a:gd name="connsiteX2" fmla="*/ 5758307 w 5758307"/>
              <a:gd name="connsiteY2" fmla="*/ 1569660 h 1569660"/>
              <a:gd name="connsiteX3" fmla="*/ 0 w 5758307"/>
              <a:gd name="connsiteY3" fmla="*/ 1569660 h 1569660"/>
              <a:gd name="connsiteX4" fmla="*/ 0 w 575830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569660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55868" y="257633"/>
                  <a:pt x="5709916" y="890565"/>
                  <a:pt x="5758307" y="1569660"/>
                </a:cubicBezTo>
                <a:cubicBezTo>
                  <a:pt x="4989765" y="1404899"/>
                  <a:pt x="2853182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758307" h="1569660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19" y="662121"/>
                  <a:pt x="5827719" y="1402874"/>
                  <a:pt x="5758307" y="1569660"/>
                </a:cubicBezTo>
                <a:cubicBezTo>
                  <a:pt x="4381272" y="1423800"/>
                  <a:pt x="2079021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chúng ta cần thể hiện tình yêu Tổ quốc bằng những hành động thiết thực, phù 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61F464-39BE-4A4F-ACEA-CA648266C13C}"/>
              </a:ext>
            </a:extLst>
          </p:cNvPr>
          <p:cNvSpPr txBox="1"/>
          <p:nvPr/>
        </p:nvSpPr>
        <p:spPr>
          <a:xfrm>
            <a:off x="4754892" y="3540306"/>
            <a:ext cx="6070032" cy="1569660"/>
          </a:xfrm>
          <a:custGeom>
            <a:avLst/>
            <a:gdLst>
              <a:gd name="connsiteX0" fmla="*/ 0 w 6070032"/>
              <a:gd name="connsiteY0" fmla="*/ 0 h 1569660"/>
              <a:gd name="connsiteX1" fmla="*/ 6070032 w 6070032"/>
              <a:gd name="connsiteY1" fmla="*/ 0 h 1569660"/>
              <a:gd name="connsiteX2" fmla="*/ 6070032 w 6070032"/>
              <a:gd name="connsiteY2" fmla="*/ 1569660 h 1569660"/>
              <a:gd name="connsiteX3" fmla="*/ 0 w 6070032"/>
              <a:gd name="connsiteY3" fmla="*/ 1569660 h 1569660"/>
              <a:gd name="connsiteX4" fmla="*/ 0 w 6070032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0032" h="1569660" fill="none" extrusionOk="0">
                <a:moveTo>
                  <a:pt x="0" y="0"/>
                </a:moveTo>
                <a:cubicBezTo>
                  <a:pt x="1934728" y="5222"/>
                  <a:pt x="4276254" y="24918"/>
                  <a:pt x="6070032" y="0"/>
                </a:cubicBezTo>
                <a:cubicBezTo>
                  <a:pt x="6167593" y="257633"/>
                  <a:pt x="6021641" y="890565"/>
                  <a:pt x="6070032" y="1569660"/>
                </a:cubicBezTo>
                <a:cubicBezTo>
                  <a:pt x="4742414" y="1404899"/>
                  <a:pt x="285905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70032" h="1569660" stroke="0" extrusionOk="0">
                <a:moveTo>
                  <a:pt x="0" y="0"/>
                </a:moveTo>
                <a:cubicBezTo>
                  <a:pt x="1286553" y="11849"/>
                  <a:pt x="4860028" y="-161459"/>
                  <a:pt x="6070032" y="0"/>
                </a:cubicBezTo>
                <a:cubicBezTo>
                  <a:pt x="6044144" y="662121"/>
                  <a:pt x="6139444" y="1402874"/>
                  <a:pt x="6070032" y="1569660"/>
                </a:cubicBezTo>
                <a:cubicBezTo>
                  <a:pt x="5322725" y="1423800"/>
                  <a:pt x="2164446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êu quý, bảo vệ thiên nhiên, trân trọng và tự hào về truyền thống lịch sử, văn hóa của đất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11F1BC3B-612D-4848-9CA2-CEE2ABD33AA8}"/>
              </a:ext>
            </a:extLst>
          </p:cNvPr>
          <p:cNvSpPr/>
          <p:nvPr/>
        </p:nvSpPr>
        <p:spPr>
          <a:xfrm>
            <a:off x="4743237" y="257439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64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5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0" name="文本框 12">
            <a:extLst>
              <a:ext uri="{FF2B5EF4-FFF2-40B4-BE49-F238E27FC236}">
                <a16:creationId xmlns:a16="http://schemas.microsoft.com/office/drawing/2014/main" id="{8021D7C7-9E83-4B49-9560-C697BD96E13D}"/>
              </a:ext>
            </a:extLst>
          </p:cNvPr>
          <p:cNvSpPr txBox="1"/>
          <p:nvPr/>
        </p:nvSpPr>
        <p:spPr>
          <a:xfrm>
            <a:off x="1286019" y="2776732"/>
            <a:ext cx="6558668" cy="10480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3. </a:t>
            </a:r>
            <a:r>
              <a:rPr kumimoji="0" lang="en-US" altLang="zh-CN" sz="6000" b="0" i="0" u="none" strike="noStrike" kern="1200" cap="none" spc="0" normalizeH="0" baseline="0" noProof="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Vận</a:t>
            </a:r>
            <a:r>
              <a:rPr kumimoji="0" lang="en-US" altLang="zh-CN" sz="6000" b="0" i="0" u="none" strike="noStrike" kern="1200" cap="none" spc="0" normalizeH="0" baseline="0" noProof="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dụng</a:t>
            </a:r>
            <a:endParaRPr kumimoji="0" lang="zh-CN" altLang="en-US" sz="6000" b="0" i="0" u="none" strike="noStrike" kern="1200" cap="none" spc="0" normalizeH="0" baseline="0" noProof="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effectLst/>
              <a:uLnTx/>
              <a:uFillTx/>
              <a:latin typeface="SVN-Cookies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52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 tmFilter="0,0; .5, 1; 1, 1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1612090" y="999687"/>
            <a:ext cx="8962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EE7F9A-937C-4F22-A165-850C8CFD8A67}"/>
              </a:ext>
            </a:extLst>
          </p:cNvPr>
          <p:cNvGraphicFramePr>
            <a:graphicFrameLocks noGrp="1"/>
          </p:cNvGraphicFramePr>
          <p:nvPr/>
        </p:nvGraphicFramePr>
        <p:xfrm>
          <a:off x="2111830" y="2427952"/>
          <a:ext cx="8341435" cy="269748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46853">
                  <a:extLst>
                    <a:ext uri="{9D8B030D-6E8A-4147-A177-3AD203B41FA5}">
                      <a16:colId xmlns:a16="http://schemas.microsoft.com/office/drawing/2014/main" val="1376610281"/>
                    </a:ext>
                  </a:extLst>
                </a:gridCol>
                <a:gridCol w="3518040">
                  <a:extLst>
                    <a:ext uri="{9D8B030D-6E8A-4147-A177-3AD203B41FA5}">
                      <a16:colId xmlns:a16="http://schemas.microsoft.com/office/drawing/2014/main" val="1926493849"/>
                    </a:ext>
                  </a:extLst>
                </a:gridCol>
                <a:gridCol w="3476542">
                  <a:extLst>
                    <a:ext uri="{9D8B030D-6E8A-4147-A177-3AD203B41FA5}">
                      <a16:colId xmlns:a16="http://schemas.microsoft.com/office/drawing/2014/main" val="4152813024"/>
                    </a:ext>
                  </a:extLst>
                </a:gridCol>
              </a:tblGrid>
              <a:tr h="8894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em đã làm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em sẽ làm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5782888"/>
                  </a:ext>
                </a:extLst>
              </a:tr>
              <a:tr h="18080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Bảo vệ môi trường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Học thật giỏi để sau này cống hiến cho đất nước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177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04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49321" y="-628429"/>
            <a:ext cx="13983128" cy="7486429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1606596"/>
              <a:chOff x="9835" y="-455139"/>
              <a:chExt cx="12341727" cy="1606596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" y="189638"/>
              <a:ext cx="10782776" cy="576649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B6B543-3F48-4EF7-A074-761DA006F2DB}"/>
              </a:ext>
            </a:extLst>
          </p:cNvPr>
          <p:cNvGrpSpPr/>
          <p:nvPr/>
        </p:nvGrpSpPr>
        <p:grpSpPr>
          <a:xfrm>
            <a:off x="4015690" y="969231"/>
            <a:ext cx="3578181" cy="1144074"/>
            <a:chOff x="3451538" y="450761"/>
            <a:chExt cx="5394102" cy="1144074"/>
          </a:xfrm>
        </p:grpSpPr>
        <p:sp>
          <p:nvSpPr>
            <p:cNvPr id="11" name="Round Diagonal Corner Rectangle 4">
              <a:extLst>
                <a:ext uri="{FF2B5EF4-FFF2-40B4-BE49-F238E27FC236}">
                  <a16:creationId xmlns:a16="http://schemas.microsoft.com/office/drawing/2014/main" id="{32695CBF-3B3C-4AA1-BB14-48C8D9EB0F19}"/>
                </a:ext>
              </a:extLst>
            </p:cNvPr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ound Diagonal Corner Rectangle 7">
              <a:extLst>
                <a:ext uri="{FF2B5EF4-FFF2-40B4-BE49-F238E27FC236}">
                  <a16:creationId xmlns:a16="http://schemas.microsoft.com/office/drawing/2014/main" id="{1BBD01F2-3DA9-4696-9FBD-ABE042190ECE}"/>
                </a:ext>
              </a:extLst>
            </p:cNvPr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83A6FE5-5BDE-457D-A94A-1A95F4D37324}"/>
              </a:ext>
            </a:extLst>
          </p:cNvPr>
          <p:cNvSpPr txBox="1"/>
          <p:nvPr/>
        </p:nvSpPr>
        <p:spPr>
          <a:xfrm>
            <a:off x="1628739" y="3006517"/>
            <a:ext cx="7326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tìm các câu ca dao, tục ngữ nói về tình yêu quê hương, đất nước.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64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9"/>
            <a:ext cx="12215465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948028" y="3755853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C9F46-3B57-47EE-A489-AEED48834D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0165" y="1100133"/>
            <a:ext cx="554784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7384" y="-305190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A5521F3-FF21-44D5-8FE7-0703F8E1D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008" y="785785"/>
            <a:ext cx="679153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412A73-E170-4D18-935F-296520B2ECFB}"/>
              </a:ext>
            </a:extLst>
          </p:cNvPr>
          <p:cNvSpPr txBox="1"/>
          <p:nvPr/>
        </p:nvSpPr>
        <p:spPr>
          <a:xfrm>
            <a:off x="3722914" y="1077686"/>
            <a:ext cx="622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E05C7-7B8A-4507-9A5F-66DCCC3BD4C0}"/>
              </a:ext>
            </a:extLst>
          </p:cNvPr>
          <p:cNvSpPr txBox="1"/>
          <p:nvPr/>
        </p:nvSpPr>
        <p:spPr>
          <a:xfrm>
            <a:off x="3722913" y="2387745"/>
            <a:ext cx="6226629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cảm xúc của em khi nghe bài hát đó?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0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74489"/>
            <a:ext cx="11169181" cy="5910828"/>
            <a:chOff x="9835" y="45306"/>
            <a:chExt cx="11169181" cy="5910828"/>
          </a:xfrm>
        </p:grpSpPr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" y="45306"/>
              <a:ext cx="2552369" cy="1106151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sp>
        <p:nvSpPr>
          <p:cNvPr id="30" name="文本框 12">
            <a:extLst>
              <a:ext uri="{FF2B5EF4-FFF2-40B4-BE49-F238E27FC236}">
                <a16:creationId xmlns:a16="http://schemas.microsoft.com/office/drawing/2014/main" id="{8021D7C7-9E83-4B49-9560-C697BD96E13D}"/>
              </a:ext>
            </a:extLst>
          </p:cNvPr>
          <p:cNvSpPr txBox="1"/>
          <p:nvPr/>
        </p:nvSpPr>
        <p:spPr>
          <a:xfrm>
            <a:off x="1208595" y="2203826"/>
            <a:ext cx="8838650" cy="1493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1. </a:t>
            </a:r>
            <a:r>
              <a:rPr kumimoji="0" lang="en-US" altLang="zh-CN" sz="8800" b="0" i="0" u="none" strike="noStrike" kern="1200" cap="none" spc="0" normalizeH="0" baseline="0" noProof="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Khám</a:t>
            </a:r>
            <a:r>
              <a:rPr kumimoji="0" lang="en-US" altLang="zh-CN" sz="8800" b="0" i="0" u="none" strike="noStrike" kern="1200" cap="none" spc="0" normalizeH="0" baseline="0" noProof="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effectLst/>
                <a:uLnTx/>
                <a:uFillTx/>
                <a:latin typeface="SVN-Cookies" panose="02040603050506020204" pitchFamily="18" charset="0"/>
                <a:ea typeface="字魂105号-简雅黑" panose="00000500000000000000" pitchFamily="2" charset="-122"/>
                <a:cs typeface="+mn-cs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effectLst/>
              <a:uLnTx/>
              <a:uFillTx/>
              <a:latin typeface="SVN-Cookies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2291082" y="2220866"/>
            <a:ext cx="79918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TÌM HIỂU VẺ ĐẸP ĐẤT NƯỚC, CON NGƯỜI VIỆT NAM</a:t>
            </a:r>
          </a:p>
        </p:txBody>
      </p:sp>
    </p:spTree>
    <p:extLst>
      <p:ext uri="{BB962C8B-B14F-4D97-AF65-F5344CB8AC3E}">
        <p14:creationId xmlns:p14="http://schemas.microsoft.com/office/powerpoint/2010/main" val="347783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595" y="213477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8A05D52-31A6-449B-B0B1-2E1CDE08ACC0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1954" y="531457"/>
            <a:ext cx="7460867" cy="555045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hình ảnh trên thể hiện vẻ đẹp của thiên nhiên và truyền thống vă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hóa của Việt Nam.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vẻ đẹp đó khiến chúng ta thêm yêu mến, tự hào về quê hương, đất nư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 Việt Nam.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19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595" y="2134776"/>
            <a:ext cx="4945599" cy="66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13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98A05D52-31A6-449B-B0B1-2E1CDE08ACC0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1263" y="407078"/>
            <a:ext cx="7460867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Calibri" panose="020F0502020204030204" pitchFamily="34" charset="0"/>
              </a:rPr>
              <a:t>Những hình ảnh trên nói về vẻ đẹp mà con người Việt Nam: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CA1FE6-7EFD-4CBB-8C78-107C81B70596}"/>
              </a:ext>
            </a:extLst>
          </p:cNvPr>
          <p:cNvGrpSpPr/>
          <p:nvPr/>
        </p:nvGrpSpPr>
        <p:grpSpPr>
          <a:xfrm>
            <a:off x="2170191" y="1735101"/>
            <a:ext cx="7426725" cy="977724"/>
            <a:chOff x="7254516" y="2284781"/>
            <a:chExt cx="4720743" cy="809046"/>
          </a:xfrm>
        </p:grpSpPr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id="{7BC2C37B-3DF9-47B6-B342-1B8815926CC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978B25C7-E4ED-4F7F-B46E-FDCF61137807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Tinh thần yêu nước chống giặc ngoại xâm (tranh 1);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007693-379F-4DF0-AE46-1E00BE734AD6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58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8E9D5D-9024-4228-8FA8-5E4D9D09E5CE}"/>
              </a:ext>
            </a:extLst>
          </p:cNvPr>
          <p:cNvGrpSpPr/>
          <p:nvPr/>
        </p:nvGrpSpPr>
        <p:grpSpPr>
          <a:xfrm>
            <a:off x="2335800" y="2901633"/>
            <a:ext cx="7195458" cy="1054734"/>
            <a:chOff x="7095999" y="3429000"/>
            <a:chExt cx="6906460" cy="1199629"/>
          </a:xfrm>
        </p:grpSpPr>
        <p:sp>
          <p:nvSpPr>
            <p:cNvPr id="21" name="Freeform: Shape 19">
              <a:extLst>
                <a:ext uri="{FF2B5EF4-FFF2-40B4-BE49-F238E27FC236}">
                  <a16:creationId xmlns:a16="http://schemas.microsoft.com/office/drawing/2014/main" id="{43AA3018-1F0D-421D-AE81-610CE12E869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4DFF8F3-2F51-4D58-B593-2C0B2F5412C2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07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 thống lao động, cần cù, sáng tạo (tranh 2);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8B9EDE37-59A9-4B58-B93B-3D5050E3B5F2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1C263E-C2EF-43A1-8623-13A232B4F0AF}"/>
              </a:ext>
            </a:extLst>
          </p:cNvPr>
          <p:cNvGrpSpPr/>
          <p:nvPr/>
        </p:nvGrpSpPr>
        <p:grpSpPr>
          <a:xfrm>
            <a:off x="2335800" y="4210604"/>
            <a:ext cx="7145979" cy="801384"/>
            <a:chOff x="7226284" y="5088735"/>
            <a:chExt cx="4656692" cy="1097580"/>
          </a:xfrm>
        </p:grpSpPr>
        <p:sp>
          <p:nvSpPr>
            <p:cNvPr id="25" name="Freeform: Shape 21">
              <a:extLst>
                <a:ext uri="{FF2B5EF4-FFF2-40B4-BE49-F238E27FC236}">
                  <a16:creationId xmlns:a16="http://schemas.microsoft.com/office/drawing/2014/main" id="{C63ED2B6-EDDE-4754-8CE1-BB2B21894FED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9C9C79-9FE7-4E3B-B8CD-8CC5008DB190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632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 nhân ái (tranh 3);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48">
              <a:extLst>
                <a:ext uri="{FF2B5EF4-FFF2-40B4-BE49-F238E27FC236}">
                  <a16:creationId xmlns:a16="http://schemas.microsoft.com/office/drawing/2014/main" id="{923F6841-55E6-4E43-8895-F41E3ED9215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BA91E4-8CD1-458A-8D81-BCB0735A757C}"/>
              </a:ext>
            </a:extLst>
          </p:cNvPr>
          <p:cNvGrpSpPr/>
          <p:nvPr/>
        </p:nvGrpSpPr>
        <p:grpSpPr>
          <a:xfrm>
            <a:off x="2385279" y="5183000"/>
            <a:ext cx="7145979" cy="1248870"/>
            <a:chOff x="7226284" y="5088735"/>
            <a:chExt cx="4656692" cy="1313786"/>
          </a:xfrm>
        </p:grpSpPr>
        <p:sp>
          <p:nvSpPr>
            <p:cNvPr id="30" name="Freeform: Shape 21">
              <a:extLst>
                <a:ext uri="{FF2B5EF4-FFF2-40B4-BE49-F238E27FC236}">
                  <a16:creationId xmlns:a16="http://schemas.microsoft.com/office/drawing/2014/main" id="{6D179471-163C-4F1B-83CB-042EB86D91CE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687533-3488-4203-9A90-2BF436F486C2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113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 thống hiếu học, tôn sư trọng đạo (tranh 4).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48">
              <a:extLst>
                <a:ext uri="{FF2B5EF4-FFF2-40B4-BE49-F238E27FC236}">
                  <a16:creationId xmlns:a16="http://schemas.microsoft.com/office/drawing/2014/main" id="{8BF3E769-7370-417C-872F-975AB7ADBF5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Widescreen</PresentationFormat>
  <Paragraphs>50</Paragraphs>
  <Slides>19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宋体</vt:lpstr>
      <vt:lpstr>Aptos</vt:lpstr>
      <vt:lpstr>Arial</vt:lpstr>
      <vt:lpstr>Calibri</vt:lpstr>
      <vt:lpstr>Calibri Light</vt:lpstr>
      <vt:lpstr>Coiny</vt:lpstr>
      <vt:lpstr>Georgia</vt:lpstr>
      <vt:lpstr>Microsoft YaHei</vt:lpstr>
      <vt:lpstr>Pattaya</vt:lpstr>
      <vt:lpstr>SVN-Cookies</vt:lpstr>
      <vt:lpstr>Times New Roman</vt:lpstr>
      <vt:lpstr>1_Office Theme</vt:lpstr>
      <vt:lpstr>1_Office 主题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11332</dc:creator>
  <cp:lastModifiedBy>11332</cp:lastModifiedBy>
  <cp:revision>2</cp:revision>
  <dcterms:created xsi:type="dcterms:W3CDTF">2025-09-18T00:23:31Z</dcterms:created>
  <dcterms:modified xsi:type="dcterms:W3CDTF">2025-09-18T00:24:28Z</dcterms:modified>
</cp:coreProperties>
</file>