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3" r:id="rId2"/>
  </p:sldMasterIdLst>
  <p:notesMasterIdLst>
    <p:notesMasterId r:id="rId22"/>
  </p:notesMasterIdLst>
  <p:sldIdLst>
    <p:sldId id="530" r:id="rId3"/>
    <p:sldId id="471" r:id="rId4"/>
    <p:sldId id="531" r:id="rId5"/>
    <p:sldId id="516" r:id="rId6"/>
    <p:sldId id="502" r:id="rId7"/>
    <p:sldId id="495" r:id="rId8"/>
    <p:sldId id="513" r:id="rId9"/>
    <p:sldId id="496" r:id="rId10"/>
    <p:sldId id="497" r:id="rId11"/>
    <p:sldId id="518" r:id="rId12"/>
    <p:sldId id="520" r:id="rId13"/>
    <p:sldId id="521" r:id="rId14"/>
    <p:sldId id="514" r:id="rId15"/>
    <p:sldId id="315" r:id="rId16"/>
    <p:sldId id="522" r:id="rId17"/>
    <p:sldId id="510" r:id="rId18"/>
    <p:sldId id="523" r:id="rId19"/>
    <p:sldId id="524" r:id="rId20"/>
    <p:sldId id="4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3006C-BEF8-4794-A08E-71107059DCA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AAB82-C354-4BA2-960D-25EA44A3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625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7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73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02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73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33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97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67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1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3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5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7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2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,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nhiền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6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44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1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9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5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56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6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3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20" r:id="rId2"/>
    <p:sldLayoutId id="2147483673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1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em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4938B2D3-2345-4907-83EC-7D2000C3A785}"/>
              </a:ext>
            </a:extLst>
          </p:cNvPr>
          <p:cNvSpPr txBox="1"/>
          <p:nvPr/>
        </p:nvSpPr>
        <p:spPr>
          <a:xfrm>
            <a:off x="1062181" y="193171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Công</a:t>
            </a:r>
            <a:r>
              <a:rPr kumimoji="0" lang="en-US" altLang="zh-CN" sz="3600" b="1" i="0" u="sng" strike="noStrike" kern="1200" cap="none" spc="0" normalizeH="0" noProof="0" dirty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 </a:t>
            </a:r>
            <a:r>
              <a:rPr kumimoji="0" lang="en-US" altLang="zh-CN" sz="3600" b="1" i="0" u="sng" strike="noStrike" kern="1200" cap="none" spc="0" normalizeH="0" noProof="0" dirty="0" err="1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nghệ</a:t>
            </a:r>
            <a:endParaRPr kumimoji="0" lang="en-US" altLang="zh-CN" sz="3600" b="1" i="0" u="sng" strike="noStrike" kern="1200" cap="none" spc="0" normalizeH="0" baseline="0" noProof="0" dirty="0">
              <a:ln>
                <a:noFill/>
              </a:ln>
              <a:solidFill>
                <a:srgbClr val="FFBF53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华文新魏" panose="02010800040101010101" pitchFamily="2" charset="-122"/>
              <a:cs typeface="Baloo" panose="03080902040302020200" pitchFamily="66" charset="0"/>
            </a:endParaRPr>
          </a:p>
        </p:txBody>
      </p:sp>
      <p:pic>
        <p:nvPicPr>
          <p:cNvPr id="15" name="图片 79">
            <a:extLst>
              <a:ext uri="{FF2B5EF4-FFF2-40B4-BE49-F238E27FC236}">
                <a16:creationId xmlns:a16="http://schemas.microsoft.com/office/drawing/2014/main" id="{7CCEC971-5286-403B-8B13-CF7442323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67" y="3128149"/>
            <a:ext cx="1704658" cy="3729851"/>
          </a:xfrm>
          <a:prstGeom prst="rect">
            <a:avLst/>
          </a:prstGeom>
        </p:spPr>
      </p:pic>
      <p:pic>
        <p:nvPicPr>
          <p:cNvPr id="11" name="Picture 10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E64AEDCB-F27B-4B79-8E29-8AC8F706E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38" y="2941320"/>
            <a:ext cx="3429000" cy="3429000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43937C4-607F-64AB-6B7A-9C510C854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4" y="412750"/>
            <a:ext cx="1224915" cy="1155700"/>
          </a:xfrm>
          <a:prstGeom prst="ellipse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0C6FB0F-780A-84E6-B40A-05CEF51C4E22}"/>
              </a:ext>
            </a:extLst>
          </p:cNvPr>
          <p:cNvSpPr txBox="1"/>
          <p:nvPr/>
        </p:nvSpPr>
        <p:spPr>
          <a:xfrm>
            <a:off x="1674639" y="487680"/>
            <a:ext cx="7506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0A453-2491-5F9F-193D-31DE6012CCF2}"/>
              </a:ext>
            </a:extLst>
          </p:cNvPr>
          <p:cNvSpPr txBox="1"/>
          <p:nvPr/>
        </p:nvSpPr>
        <p:spPr>
          <a:xfrm>
            <a:off x="1062181" y="2618153"/>
            <a:ext cx="8458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1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Sử dụng đèn học (tiết 1)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Tác dụng của đèn học. Một số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bộ phận chính của đèn học</a:t>
            </a:r>
            <a:endParaRPr kumimoji="0" lang="en-US" altLang="zh-CN" sz="4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763B9ED5-2DB9-717B-4FCE-8299DEF9A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881" y="254683"/>
            <a:ext cx="1224915" cy="1155700"/>
          </a:xfrm>
          <a:prstGeom prst="ellipse">
            <a:avLst/>
          </a:prstGeom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B02574E8-FD51-0129-6852-1ECE1719AFC2}"/>
              </a:ext>
            </a:extLst>
          </p:cNvPr>
          <p:cNvSpPr txBox="1"/>
          <p:nvPr/>
        </p:nvSpPr>
        <p:spPr>
          <a:xfrm>
            <a:off x="683492" y="-193965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  <a:p>
            <a:pPr algn="ctr">
              <a:defRPr/>
            </a:pP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PHƯỜNG BỒ ĐỀ </a:t>
            </a:r>
          </a:p>
          <a:p>
            <a:pPr algn="ctr">
              <a:defRPr/>
            </a:pP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lang="zh-CN" altLang="en-US" sz="2400" b="1" dirty="0">
              <a:solidFill>
                <a:srgbClr val="7030A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 build="allAtOnce"/>
      <p:bldP spid="5" grpId="0"/>
      <p:bldP spid="5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2133600" y="1442719"/>
            <a:ext cx="8747758" cy="1790175"/>
          </a:xfrm>
          <a:prstGeom prst="wedgeRoundRectCallout">
            <a:avLst>
              <a:gd name="adj1" fmla="val 6030"/>
              <a:gd name="adj2" fmla="val 8950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41093AFD-EC95-4AE4-B2F5-E84580DF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36" y="3161350"/>
            <a:ext cx="3429000" cy="3429000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2F7776F-9746-4792-8638-61C9D0E06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27" y="287019"/>
            <a:ext cx="1224915" cy="1155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348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">
            <a:extLst>
              <a:ext uri="{FF2B5EF4-FFF2-40B4-BE49-F238E27FC236}">
                <a16:creationId xmlns:a16="http://schemas.microsoft.com/office/drawing/2014/main" id="{4038AD65-8A7F-4B88-BD28-C71323E6EF5E}"/>
              </a:ext>
            </a:extLst>
          </p:cNvPr>
          <p:cNvSpPr/>
          <p:nvPr/>
        </p:nvSpPr>
        <p:spPr>
          <a:xfrm>
            <a:off x="0" y="0"/>
            <a:ext cx="12190413" cy="1041400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1708007" y="89813"/>
            <a:ext cx="1038239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50" normalizeH="0" baseline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Em hãy quan sát Hình 3 và gọi tên các bộ phận tương ứng của đèn học theo các thẻ tên dưới đây.</a:t>
            </a:r>
            <a:endParaRPr kumimoji="0" lang="zh-CN" altLang="en-US" sz="3200" b="1" i="0" u="none" strike="noStrike" kern="1200" cap="none" spc="-150" normalizeH="0" baseline="0" noProof="1">
              <a:ln>
                <a:noFill/>
              </a:ln>
              <a:solidFill>
                <a:srgbClr val="EF4546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CAEAA-0506-4756-AC8C-2A1BB8395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282" y="1622425"/>
            <a:ext cx="8779822" cy="5235575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D4187165-4B20-43A7-B79D-EB920E1CB14B}"/>
              </a:ext>
            </a:extLst>
          </p:cNvPr>
          <p:cNvSpPr/>
          <p:nvPr/>
        </p:nvSpPr>
        <p:spPr>
          <a:xfrm>
            <a:off x="3881120" y="1991360"/>
            <a:ext cx="843280" cy="2286000"/>
          </a:xfrm>
          <a:prstGeom prst="arc">
            <a:avLst>
              <a:gd name="adj1" fmla="val 1620000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1E737DB-943B-4392-BFAF-C061DA7D87BE}"/>
              </a:ext>
            </a:extLst>
          </p:cNvPr>
          <p:cNvSpPr/>
          <p:nvPr/>
        </p:nvSpPr>
        <p:spPr>
          <a:xfrm>
            <a:off x="6477562" y="1954211"/>
            <a:ext cx="2178757" cy="5235575"/>
          </a:xfrm>
          <a:prstGeom prst="arc">
            <a:avLst>
              <a:gd name="adj1" fmla="val 1620000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B510251-1C29-453F-A18E-DA7A0819A66C}"/>
              </a:ext>
            </a:extLst>
          </p:cNvPr>
          <p:cNvSpPr/>
          <p:nvPr/>
        </p:nvSpPr>
        <p:spPr>
          <a:xfrm flipH="1">
            <a:off x="4612639" y="2108198"/>
            <a:ext cx="8209279" cy="5001895"/>
          </a:xfrm>
          <a:prstGeom prst="arc">
            <a:avLst>
              <a:gd name="adj1" fmla="val 1593674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6B950CF-43A4-4553-8E41-D3AA2AB3DECF}"/>
              </a:ext>
            </a:extLst>
          </p:cNvPr>
          <p:cNvSpPr/>
          <p:nvPr/>
        </p:nvSpPr>
        <p:spPr>
          <a:xfrm flipH="1">
            <a:off x="2204718" y="2536502"/>
            <a:ext cx="6045201" cy="2401257"/>
          </a:xfrm>
          <a:prstGeom prst="arc">
            <a:avLst>
              <a:gd name="adj1" fmla="val 15936740"/>
              <a:gd name="adj2" fmla="val 57669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92DC0787-1610-424C-A3C4-36AFBC7DC850}"/>
              </a:ext>
            </a:extLst>
          </p:cNvPr>
          <p:cNvSpPr/>
          <p:nvPr/>
        </p:nvSpPr>
        <p:spPr>
          <a:xfrm>
            <a:off x="8169200" y="2709543"/>
            <a:ext cx="1665113" cy="1953897"/>
          </a:xfrm>
          <a:prstGeom prst="arc">
            <a:avLst>
              <a:gd name="adj1" fmla="val 1620000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2F7776F-9746-4792-8638-61C9D0E06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461" y="207118"/>
            <a:ext cx="1224915" cy="1155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062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2032000" y="213359"/>
            <a:ext cx="8747758" cy="1790175"/>
          </a:xfrm>
          <a:prstGeom prst="wedgeRoundRectCallout">
            <a:avLst>
              <a:gd name="adj1" fmla="val -40776"/>
              <a:gd name="adj2" fmla="val 74177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7D6421EF-F1D4-42C2-A83F-E910ADF1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07" y="14692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C58A0-7A18-4CA5-879C-B4D55ABD4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845" y="2582544"/>
            <a:ext cx="7143750" cy="3736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2F7776F-9746-4792-8638-61C9D0E061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212" y="239736"/>
            <a:ext cx="1224915" cy="1155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23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AEA1DB4-62E2-4A40-9721-0225BAA7DEE1}"/>
              </a:ext>
            </a:extLst>
          </p:cNvPr>
          <p:cNvSpPr/>
          <p:nvPr/>
        </p:nvSpPr>
        <p:spPr>
          <a:xfrm>
            <a:off x="980643" y="1722547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2’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7D17B-B399-426D-AB5F-B469C647B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165" y="162803"/>
            <a:ext cx="10053835" cy="17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able 3">
            <a:extLst>
              <a:ext uri="{FF2B5EF4-FFF2-40B4-BE49-F238E27FC236}">
                <a16:creationId xmlns:a16="http://schemas.microsoft.com/office/drawing/2014/main" id="{7E550012-B41E-42F8-B743-E42AD4E3F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27422"/>
              </p:ext>
            </p:extLst>
          </p:nvPr>
        </p:nvGraphicFramePr>
        <p:xfrm>
          <a:off x="792480" y="341998"/>
          <a:ext cx="10861040" cy="44388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30520">
                  <a:extLst>
                    <a:ext uri="{9D8B030D-6E8A-4147-A177-3AD203B41FA5}">
                      <a16:colId xmlns:a16="http://schemas.microsoft.com/office/drawing/2014/main" val="234222153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1498536607"/>
                    </a:ext>
                  </a:extLst>
                </a:gridCol>
              </a:tblGrid>
              <a:tr h="6841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46696"/>
                  </a:ext>
                </a:extLst>
              </a:tr>
              <a:tr h="18773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chống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0541170"/>
                  </a:ext>
                </a:extLst>
              </a:tr>
              <a:tr h="1877361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329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able 3">
            <a:extLst>
              <a:ext uri="{FF2B5EF4-FFF2-40B4-BE49-F238E27FC236}">
                <a16:creationId xmlns:a16="http://schemas.microsoft.com/office/drawing/2014/main" id="{7E550012-B41E-42F8-B743-E42AD4E3F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73206"/>
              </p:ext>
            </p:extLst>
          </p:nvPr>
        </p:nvGraphicFramePr>
        <p:xfrm>
          <a:off x="762000" y="341998"/>
          <a:ext cx="11297920" cy="5394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04640">
                  <a:extLst>
                    <a:ext uri="{9D8B030D-6E8A-4147-A177-3AD203B41FA5}">
                      <a16:colId xmlns:a16="http://schemas.microsoft.com/office/drawing/2014/main" val="234222153"/>
                    </a:ext>
                  </a:extLst>
                </a:gridCol>
                <a:gridCol w="7193280">
                  <a:extLst>
                    <a:ext uri="{9D8B030D-6E8A-4147-A177-3AD203B41FA5}">
                      <a16:colId xmlns:a16="http://schemas.microsoft.com/office/drawing/2014/main" val="1498536607"/>
                    </a:ext>
                  </a:extLst>
                </a:gridCol>
              </a:tblGrid>
              <a:tr h="6950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46696"/>
                  </a:ext>
                </a:extLst>
              </a:tr>
              <a:tr h="12803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chống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0541170"/>
                  </a:ext>
                </a:extLst>
              </a:tr>
              <a:tr h="110226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329204"/>
                  </a:ext>
                </a:extLst>
              </a:tr>
              <a:tr h="3475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146438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668652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859992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24422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93560B-D835-49C8-B3F9-85D1CB763E06}"/>
              </a:ext>
            </a:extLst>
          </p:cNvPr>
          <p:cNvSpPr txBox="1"/>
          <p:nvPr/>
        </p:nvSpPr>
        <p:spPr>
          <a:xfrm>
            <a:off x="1833881" y="2473165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5AEA9-27DB-45FE-A140-CD4331E5F226}"/>
              </a:ext>
            </a:extLst>
          </p:cNvPr>
          <p:cNvSpPr txBox="1"/>
          <p:nvPr/>
        </p:nvSpPr>
        <p:spPr>
          <a:xfrm>
            <a:off x="4902201" y="2514368"/>
            <a:ext cx="522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32865-96E2-41B0-9545-DAC347FEEEA0}"/>
              </a:ext>
            </a:extLst>
          </p:cNvPr>
          <p:cNvSpPr txBox="1"/>
          <p:nvPr/>
        </p:nvSpPr>
        <p:spPr>
          <a:xfrm>
            <a:off x="1564640" y="3400587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CDCD9-CBF0-4CD9-AA2D-030A6A7B8FCF}"/>
              </a:ext>
            </a:extLst>
          </p:cNvPr>
          <p:cNvSpPr txBox="1"/>
          <p:nvPr/>
        </p:nvSpPr>
        <p:spPr>
          <a:xfrm>
            <a:off x="4937760" y="3462143"/>
            <a:ext cx="586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C292F-67E4-45D1-84A7-3E61578322BA}"/>
              </a:ext>
            </a:extLst>
          </p:cNvPr>
          <p:cNvSpPr txBox="1"/>
          <p:nvPr/>
        </p:nvSpPr>
        <p:spPr>
          <a:xfrm>
            <a:off x="1617980" y="3926022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E10B0-11DA-405E-A0BB-1A8CD75A4FAC}"/>
              </a:ext>
            </a:extLst>
          </p:cNvPr>
          <p:cNvSpPr txBox="1"/>
          <p:nvPr/>
        </p:nvSpPr>
        <p:spPr>
          <a:xfrm>
            <a:off x="4912360" y="4005653"/>
            <a:ext cx="586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EBF59-2A9D-4033-9298-F6C100BF7C00}"/>
              </a:ext>
            </a:extLst>
          </p:cNvPr>
          <p:cNvSpPr txBox="1"/>
          <p:nvPr/>
        </p:nvSpPr>
        <p:spPr>
          <a:xfrm>
            <a:off x="1617980" y="4610179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D0C18C-5387-41EE-AD55-4F85DB741557}"/>
              </a:ext>
            </a:extLst>
          </p:cNvPr>
          <p:cNvSpPr txBox="1"/>
          <p:nvPr/>
        </p:nvSpPr>
        <p:spPr>
          <a:xfrm>
            <a:off x="4886960" y="4574426"/>
            <a:ext cx="730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Điều chỉnh hướng chiếu sáng của đèn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604FC-BCA5-43CD-BAD5-110A0714258D}"/>
              </a:ext>
            </a:extLst>
          </p:cNvPr>
          <p:cNvSpPr txBox="1"/>
          <p:nvPr/>
        </p:nvSpPr>
        <p:spPr>
          <a:xfrm>
            <a:off x="762000" y="5169425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6E260B-F55D-4484-ACFB-A7183773EE91}"/>
              </a:ext>
            </a:extLst>
          </p:cNvPr>
          <p:cNvSpPr txBox="1"/>
          <p:nvPr/>
        </p:nvSpPr>
        <p:spPr>
          <a:xfrm>
            <a:off x="4820920" y="5216210"/>
            <a:ext cx="730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Giữ cho đèn đứng vững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ục này có hình ảnh của: ">
            <a:extLst>
              <a:ext uri="{FF2B5EF4-FFF2-40B4-BE49-F238E27FC236}">
                <a16:creationId xmlns:a16="http://schemas.microsoft.com/office/drawing/2014/main" id="{C5F2CFC6-E9EA-4881-8363-48191BEC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9" b="89691" l="8051" r="92373">
                        <a14:foregroundMark x1="8051" y1="15464" x2="77966" y2="19588"/>
                        <a14:foregroundMark x1="77966" y1="19588" x2="89407" y2="22938"/>
                        <a14:foregroundMark x1="14407" y1="18557" x2="25847" y2="34021"/>
                        <a14:foregroundMark x1="65678" y1="9021" x2="61441" y2="35309"/>
                        <a14:foregroundMark x1="61441" y1="7216" x2="69915" y2="19845"/>
                        <a14:foregroundMark x1="69915" y1="19845" x2="75847" y2="14691"/>
                        <a14:foregroundMark x1="89407" y1="35052" x2="92373" y2="43299"/>
                        <a14:foregroundMark x1="47458" y1="89433" x2="60593" y2="8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89">
            <a:off x="6764140" y="862168"/>
            <a:ext cx="1565430" cy="25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5">
            <a:extLst>
              <a:ext uri="{FF2B5EF4-FFF2-40B4-BE49-F238E27FC236}">
                <a16:creationId xmlns:a16="http://schemas.microsoft.com/office/drawing/2014/main" id="{FDF3ABCC-A2BF-4AA6-A8DD-F05A954E4FEE}"/>
              </a:ext>
            </a:extLst>
          </p:cNvPr>
          <p:cNvGrpSpPr/>
          <p:nvPr/>
        </p:nvGrpSpPr>
        <p:grpSpPr>
          <a:xfrm>
            <a:off x="3139441" y="1874754"/>
            <a:ext cx="4796538" cy="2807936"/>
            <a:chOff x="7065141" y="1881946"/>
            <a:chExt cx="3768009" cy="2592533"/>
          </a:xfrm>
        </p:grpSpPr>
        <p:sp>
          <p:nvSpPr>
            <p:cNvPr id="9" name="椭圆 56">
              <a:extLst>
                <a:ext uri="{FF2B5EF4-FFF2-40B4-BE49-F238E27FC236}">
                  <a16:creationId xmlns:a16="http://schemas.microsoft.com/office/drawing/2014/main" id="{8E88BA24-B8F3-40E8-B7B0-3565696BAF1E}"/>
                </a:ext>
              </a:extLst>
            </p:cNvPr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57">
              <a:extLst>
                <a:ext uri="{FF2B5EF4-FFF2-40B4-BE49-F238E27FC236}">
                  <a16:creationId xmlns:a16="http://schemas.microsoft.com/office/drawing/2014/main" id="{DA738F0B-A72E-4D54-AF53-C8E334386A3D}"/>
                </a:ext>
              </a:extLst>
            </p:cNvPr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77BEC4-14C7-4B00-A89B-BC4B269C3E71}"/>
              </a:ext>
            </a:extLst>
          </p:cNvPr>
          <p:cNvSpPr txBox="1"/>
          <p:nvPr/>
        </p:nvSpPr>
        <p:spPr>
          <a:xfrm>
            <a:off x="3565588" y="2785520"/>
            <a:ext cx="4098580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9" b="0" i="0" u="none" strike="noStrike" kern="1200" cap="none" spc="0" normalizeH="0" baseline="0" noProof="0" dirty="0" err="1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5999" b="0" i="0" u="none" strike="noStrike" kern="1200" cap="none" spc="0" normalizeH="0" noProof="0" dirty="0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999" b="0" i="0" u="none" strike="noStrike" kern="1200" cap="none" spc="0" normalizeH="0" noProof="0" dirty="0" err="1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tập</a:t>
            </a:r>
            <a:endParaRPr kumimoji="0" lang="en-US" sz="5999" b="0" i="0" u="none" strike="noStrike" kern="1200" cap="none" spc="0" normalizeH="0" baseline="0" noProof="0" dirty="0">
              <a:ln>
                <a:noFill/>
              </a:ln>
              <a:solidFill>
                <a:srgbClr val="FFBF53">
                  <a:lumMod val="20000"/>
                  <a:lumOff val="8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AD5E3C-C120-4D9F-AB22-0BB89AA9B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881" y="2709840"/>
            <a:ext cx="2836832" cy="3772079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2F7776F-9746-4792-8638-61C9D0E061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758" y="248627"/>
            <a:ext cx="1224915" cy="1155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84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2133600" y="1442719"/>
            <a:ext cx="8747758" cy="1790175"/>
          </a:xfrm>
          <a:prstGeom prst="wedgeRoundRectCallout">
            <a:avLst>
              <a:gd name="adj1" fmla="val 6030"/>
              <a:gd name="adj2" fmla="val 8950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41093AFD-EC95-4AE4-B2F5-E84580DF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36" y="31613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2">
            <a:extLst>
              <a:ext uri="{FF2B5EF4-FFF2-40B4-BE49-F238E27FC236}">
                <a16:creationId xmlns:a16="http://schemas.microsoft.com/office/drawing/2014/main" id="{C3965769-79D1-436C-A57B-CC8D35371852}"/>
              </a:ext>
            </a:extLst>
          </p:cNvPr>
          <p:cNvSpPr txBox="1"/>
          <p:nvPr/>
        </p:nvSpPr>
        <p:spPr>
          <a:xfrm>
            <a:off x="697931" y="399504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</a:t>
            </a:r>
            <a:r>
              <a:rPr kumimoji="0" lang="en-US" altLang="zh-CN" sz="4400" b="0" i="0" u="none" strike="noStrike" kern="1200" cap="none" spc="0" normalizeH="0" baseline="0" noProof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LUẬN NHÓM 4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2A5E78-6256-4433-8F14-131AB643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4" y="139409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4BF289AA-1C76-48A7-97E8-61CB7A78F663}"/>
              </a:ext>
            </a:extLst>
          </p:cNvPr>
          <p:cNvSpPr/>
          <p:nvPr/>
        </p:nvSpPr>
        <p:spPr>
          <a:xfrm>
            <a:off x="3688081" y="579340"/>
            <a:ext cx="8219440" cy="1361220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Đèn bàn chống cận hãng nào tốt nhất hiện nay? Mua ở đâu giá tốt?">
            <a:extLst>
              <a:ext uri="{FF2B5EF4-FFF2-40B4-BE49-F238E27FC236}">
                <a16:creationId xmlns:a16="http://schemas.microsoft.com/office/drawing/2014/main" id="{6D4E7385-471C-48D6-A0AB-46EF29D2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61" y="2946400"/>
            <a:ext cx="2261379" cy="226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ên mua đèn bàn học chống cận loại nào tốt nhất hiện nay 2020">
            <a:extLst>
              <a:ext uri="{FF2B5EF4-FFF2-40B4-BE49-F238E27FC236}">
                <a16:creationId xmlns:a16="http://schemas.microsoft.com/office/drawing/2014/main" id="{A352000D-DD2B-425C-BFF3-BE3EF4376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09" y="2907888"/>
            <a:ext cx="2428672" cy="22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ĐÈN ĐỂ BÀN PIXAR ( KO BÓNG ) , ĐUÔI E27 - Vi Tính Phát Đạt">
            <a:extLst>
              <a:ext uri="{FF2B5EF4-FFF2-40B4-BE49-F238E27FC236}">
                <a16:creationId xmlns:a16="http://schemas.microsoft.com/office/drawing/2014/main" id="{FD42CFF1-A925-4F52-9848-7C37F6D9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246" y="2907888"/>
            <a:ext cx="2261380" cy="23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0">
            <a:extLst>
              <a:ext uri="{FF2B5EF4-FFF2-40B4-BE49-F238E27FC236}">
                <a16:creationId xmlns:a16="http://schemas.microsoft.com/office/drawing/2014/main" id="{AAEC2A54-EE21-45D0-9D39-E668C532A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-149037"/>
            <a:ext cx="12187592" cy="6855520"/>
          </a:xfrm>
          <a:prstGeom prst="rect">
            <a:avLst/>
          </a:prstGeom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21C8C987-A94A-4C8F-8B65-80FEB2A20C94}"/>
              </a:ext>
            </a:extLst>
          </p:cNvPr>
          <p:cNvSpPr txBox="1"/>
          <p:nvPr/>
        </p:nvSpPr>
        <p:spPr>
          <a:xfrm>
            <a:off x="1558289" y="1642340"/>
            <a:ext cx="8161864" cy="3077054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ts val="119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8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9998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998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endParaRPr kumimoji="0" lang="en-US" sz="9998" b="1" i="0" u="none" strike="noStrike" kern="1200" cap="none" spc="0" normalizeH="0" baseline="0" noProof="0" dirty="0">
              <a:ln/>
              <a:solidFill>
                <a:srgbClr val="FF0000"/>
              </a:solidFill>
              <a:effectLst>
                <a:glow rad="228600">
                  <a:srgbClr val="FFBF53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914217" rtl="0" eaLnBrk="1" fontAlgn="auto" latinLnBrk="0" hangingPunct="1">
              <a:lnSpc>
                <a:spcPts val="119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8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9998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998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9998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998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r>
              <a:rPr kumimoji="0" lang="en-US" sz="9998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45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29D5272-1C73-4CF3-A056-BA82E99AA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195873"/>
            <a:ext cx="12187592" cy="6855520"/>
          </a:xfrm>
          <a:prstGeom prst="rect">
            <a:avLst/>
          </a:prstGeom>
        </p:spPr>
      </p:pic>
      <p:grpSp>
        <p:nvGrpSpPr>
          <p:cNvPr id="8" name="组合 55">
            <a:extLst>
              <a:ext uri="{FF2B5EF4-FFF2-40B4-BE49-F238E27FC236}">
                <a16:creationId xmlns:a16="http://schemas.microsoft.com/office/drawing/2014/main" id="{FDF3ABCC-A2BF-4AA6-A8DD-F05A954E4FEE}"/>
              </a:ext>
            </a:extLst>
          </p:cNvPr>
          <p:cNvGrpSpPr/>
          <p:nvPr/>
        </p:nvGrpSpPr>
        <p:grpSpPr>
          <a:xfrm>
            <a:off x="3732834" y="1837611"/>
            <a:ext cx="4164423" cy="2807936"/>
            <a:chOff x="7065141" y="1881946"/>
            <a:chExt cx="3768009" cy="2592533"/>
          </a:xfrm>
        </p:grpSpPr>
        <p:sp>
          <p:nvSpPr>
            <p:cNvPr id="9" name="椭圆 56">
              <a:extLst>
                <a:ext uri="{FF2B5EF4-FFF2-40B4-BE49-F238E27FC236}">
                  <a16:creationId xmlns:a16="http://schemas.microsoft.com/office/drawing/2014/main" id="{8E88BA24-B8F3-40E8-B7B0-3565696BAF1E}"/>
                </a:ext>
              </a:extLst>
            </p:cNvPr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57">
              <a:extLst>
                <a:ext uri="{FF2B5EF4-FFF2-40B4-BE49-F238E27FC236}">
                  <a16:creationId xmlns:a16="http://schemas.microsoft.com/office/drawing/2014/main" id="{DA738F0B-A72E-4D54-AF53-C8E334386A3D}"/>
                </a:ext>
              </a:extLst>
            </p:cNvPr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77BEC4-14C7-4B00-A89B-BC4B269C3E71}"/>
              </a:ext>
            </a:extLst>
          </p:cNvPr>
          <p:cNvSpPr txBox="1"/>
          <p:nvPr/>
        </p:nvSpPr>
        <p:spPr>
          <a:xfrm>
            <a:off x="3955346" y="2936739"/>
            <a:ext cx="3758155" cy="7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2F7776F-9746-4792-8638-61C9D0E06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173" y="195873"/>
            <a:ext cx="1224915" cy="1155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4938B2D3-2345-4907-83EC-7D2000C3A785}"/>
              </a:ext>
            </a:extLst>
          </p:cNvPr>
          <p:cNvSpPr txBox="1"/>
          <p:nvPr/>
        </p:nvSpPr>
        <p:spPr>
          <a:xfrm>
            <a:off x="1062181" y="193171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Công</a:t>
            </a:r>
            <a:r>
              <a:rPr kumimoji="0" lang="en-US" altLang="zh-CN" sz="3600" b="1" i="0" u="sng" strike="noStrike" kern="1200" cap="none" spc="0" normalizeH="0" noProof="0" dirty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 </a:t>
            </a:r>
            <a:r>
              <a:rPr kumimoji="0" lang="en-US" altLang="zh-CN" sz="3600" b="1" i="0" u="sng" strike="noStrike" kern="1200" cap="none" spc="0" normalizeH="0" noProof="0" dirty="0" err="1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nghệ</a:t>
            </a:r>
            <a:endParaRPr kumimoji="0" lang="en-US" altLang="zh-CN" sz="3600" b="1" i="0" u="sng" strike="noStrike" kern="1200" cap="none" spc="0" normalizeH="0" baseline="0" noProof="0" dirty="0">
              <a:ln>
                <a:noFill/>
              </a:ln>
              <a:solidFill>
                <a:srgbClr val="FFBF53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华文新魏" panose="02010800040101010101" pitchFamily="2" charset="-122"/>
              <a:cs typeface="Baloo" panose="03080902040302020200" pitchFamily="66" charset="0"/>
            </a:endParaRPr>
          </a:p>
        </p:txBody>
      </p:sp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43937C4-607F-64AB-6B7A-9C510C854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4" y="412750"/>
            <a:ext cx="1224915" cy="1155700"/>
          </a:xfrm>
          <a:prstGeom prst="ellipse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0C6FB0F-780A-84E6-B40A-05CEF51C4E22}"/>
              </a:ext>
            </a:extLst>
          </p:cNvPr>
          <p:cNvSpPr txBox="1"/>
          <p:nvPr/>
        </p:nvSpPr>
        <p:spPr>
          <a:xfrm>
            <a:off x="1773104" y="509368"/>
            <a:ext cx="7506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0A453-2491-5F9F-193D-31DE6012CCF2}"/>
              </a:ext>
            </a:extLst>
          </p:cNvPr>
          <p:cNvSpPr txBox="1"/>
          <p:nvPr/>
        </p:nvSpPr>
        <p:spPr>
          <a:xfrm>
            <a:off x="1062181" y="2618153"/>
            <a:ext cx="8458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1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Sử dụng đèn học (tiết 1)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Tác dụng của đèn học. Một số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bộ phận chính của đèn học</a:t>
            </a:r>
            <a:endParaRPr kumimoji="0" lang="en-US" altLang="zh-CN" sz="4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 build="allAtOnce"/>
      <p:bldP spid="5" grpId="0"/>
      <p:bldP spid="5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ục này có hình ảnh của: ">
            <a:extLst>
              <a:ext uri="{FF2B5EF4-FFF2-40B4-BE49-F238E27FC236}">
                <a16:creationId xmlns:a16="http://schemas.microsoft.com/office/drawing/2014/main" id="{C5F2CFC6-E9EA-4881-8363-48191BEC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9" b="89691" l="8051" r="92373">
                        <a14:foregroundMark x1="8051" y1="15464" x2="77966" y2="19588"/>
                        <a14:foregroundMark x1="77966" y1="19588" x2="89407" y2="22938"/>
                        <a14:foregroundMark x1="14407" y1="18557" x2="25847" y2="34021"/>
                        <a14:foregroundMark x1="65678" y1="9021" x2="61441" y2="35309"/>
                        <a14:foregroundMark x1="61441" y1="7216" x2="69915" y2="19845"/>
                        <a14:foregroundMark x1="69915" y1="19845" x2="75847" y2="14691"/>
                        <a14:foregroundMark x1="89407" y1="35052" x2="92373" y2="43299"/>
                        <a14:foregroundMark x1="47458" y1="89433" x2="60593" y2="8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89">
            <a:off x="6764140" y="862168"/>
            <a:ext cx="1565430" cy="25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5">
            <a:extLst>
              <a:ext uri="{FF2B5EF4-FFF2-40B4-BE49-F238E27FC236}">
                <a16:creationId xmlns:a16="http://schemas.microsoft.com/office/drawing/2014/main" id="{FDF3ABCC-A2BF-4AA6-A8DD-F05A954E4FEE}"/>
              </a:ext>
            </a:extLst>
          </p:cNvPr>
          <p:cNvGrpSpPr/>
          <p:nvPr/>
        </p:nvGrpSpPr>
        <p:grpSpPr>
          <a:xfrm>
            <a:off x="3732834" y="1837611"/>
            <a:ext cx="4164423" cy="2807936"/>
            <a:chOff x="7065141" y="1881946"/>
            <a:chExt cx="3768009" cy="2592533"/>
          </a:xfrm>
        </p:grpSpPr>
        <p:sp>
          <p:nvSpPr>
            <p:cNvPr id="9" name="椭圆 56">
              <a:extLst>
                <a:ext uri="{FF2B5EF4-FFF2-40B4-BE49-F238E27FC236}">
                  <a16:creationId xmlns:a16="http://schemas.microsoft.com/office/drawing/2014/main" id="{8E88BA24-B8F3-40E8-B7B0-3565696BAF1E}"/>
                </a:ext>
              </a:extLst>
            </p:cNvPr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57">
              <a:extLst>
                <a:ext uri="{FF2B5EF4-FFF2-40B4-BE49-F238E27FC236}">
                  <a16:creationId xmlns:a16="http://schemas.microsoft.com/office/drawing/2014/main" id="{DA738F0B-A72E-4D54-AF53-C8E334386A3D}"/>
                </a:ext>
              </a:extLst>
            </p:cNvPr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77BEC4-14C7-4B00-A89B-BC4B269C3E71}"/>
              </a:ext>
            </a:extLst>
          </p:cNvPr>
          <p:cNvSpPr txBox="1"/>
          <p:nvPr/>
        </p:nvSpPr>
        <p:spPr>
          <a:xfrm>
            <a:off x="3955346" y="2936739"/>
            <a:ext cx="3758155" cy="7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 err="1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Khám</a:t>
            </a:r>
            <a:r>
              <a:rPr kumimoji="0" lang="en-US" sz="4399" b="0" i="0" u="none" strike="noStrike" kern="1200" cap="none" spc="0" normalizeH="0" noProof="0" dirty="0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399" b="0" i="0" u="none" strike="noStrike" kern="1200" cap="none" spc="0" normalizeH="0" noProof="0" dirty="0" err="1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phá</a:t>
            </a:r>
            <a:endParaRPr kumimoji="0" lang="en-US" sz="4399" b="0" i="0" u="none" strike="noStrike" kern="1200" cap="none" spc="0" normalizeH="0" baseline="0" noProof="0" dirty="0">
              <a:ln>
                <a:noFill/>
              </a:ln>
              <a:solidFill>
                <a:srgbClr val="FFBF53">
                  <a:lumMod val="20000"/>
                  <a:lumOff val="8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AD5E3C-C120-4D9F-AB22-0BB89AA9B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881" y="2709840"/>
            <a:ext cx="2836832" cy="3772079"/>
          </a:xfrm>
          <a:prstGeom prst="rect">
            <a:avLst/>
          </a:prstGeom>
        </p:spPr>
      </p:pic>
      <p:pic>
        <p:nvPicPr>
          <p:cNvPr id="11" name="Picture 10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038413BD-37B4-4F0B-A69B-9F9906371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6" y="160687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>
            <a:extLst>
              <a:ext uri="{FF2B5EF4-FFF2-40B4-BE49-F238E27FC236}">
                <a16:creationId xmlns:a16="http://schemas.microsoft.com/office/drawing/2014/main" id="{D73F57AF-E7CF-4517-8F33-33E2356F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89" b="88166" l="23669" r="89645">
                        <a14:foregroundMark x1="63018" y1="56805" x2="77219" y2="46746"/>
                        <a14:foregroundMark x1="77219" y1="46746" x2="77515" y2="42308"/>
                        <a14:foregroundMark x1="89645" y1="38462" x2="89645" y2="38462"/>
                        <a14:foregroundMark x1="39645" y1="76627" x2="42308" y2="88166"/>
                        <a14:foregroundMark x1="29290" y1="21302" x2="57692" y2="15089"/>
                        <a14:foregroundMark x1="23669" y1="19822" x2="24852" y2="29290"/>
                        <a14:foregroundMark x1="35799" y1="64793" x2="51183" y2="58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4" t="12186" r="23096" b="13105"/>
          <a:stretch/>
        </p:blipFill>
        <p:spPr bwMode="auto">
          <a:xfrm>
            <a:off x="6431280" y="3469641"/>
            <a:ext cx="2631440" cy="35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2133600" y="1442719"/>
            <a:ext cx="8747758" cy="1790175"/>
          </a:xfrm>
          <a:prstGeom prst="wedgeRoundRectCallout">
            <a:avLst>
              <a:gd name="adj1" fmla="val 6030"/>
              <a:gd name="adj2" fmla="val 8950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">
            <a:extLst>
              <a:ext uri="{FF2B5EF4-FFF2-40B4-BE49-F238E27FC236}">
                <a16:creationId xmlns:a16="http://schemas.microsoft.com/office/drawing/2014/main" id="{4038AD65-8A7F-4B88-BD28-C71323E6EF5E}"/>
              </a:ext>
            </a:extLst>
          </p:cNvPr>
          <p:cNvSpPr/>
          <p:nvPr/>
        </p:nvSpPr>
        <p:spPr>
          <a:xfrm>
            <a:off x="0" y="0"/>
            <a:ext cx="12190413" cy="1041400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3522384" y="212923"/>
            <a:ext cx="1049397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-150" normalizeH="0" baseline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1. Quan sát</a:t>
            </a:r>
            <a:r>
              <a:rPr kumimoji="0" lang="en-US" altLang="zh-CN" sz="4000" b="1" i="0" u="none" strike="noStrike" kern="1200" cap="none" spc="-150" normalizeH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 tranh và trả lời câu hỏi</a:t>
            </a:r>
            <a:endParaRPr kumimoji="0" lang="zh-CN" altLang="en-US" sz="4000" b="1" i="0" u="none" strike="noStrike" kern="1200" cap="none" spc="-150" normalizeH="0" baseline="0" noProof="1">
              <a:ln>
                <a:noFill/>
              </a:ln>
              <a:solidFill>
                <a:srgbClr val="EF4546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40218-3FCD-4236-B3B0-66CB5DB11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5048208" cy="4020537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38659703-4E46-4DEB-8C6E-0ED47EED281A}"/>
              </a:ext>
            </a:extLst>
          </p:cNvPr>
          <p:cNvSpPr/>
          <p:nvPr/>
        </p:nvSpPr>
        <p:spPr>
          <a:xfrm flipH="1">
            <a:off x="5262880" y="2895600"/>
            <a:ext cx="6278880" cy="1505695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và Cho biết bạn nhỏ dùng đèn học để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7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0A5356-AD86-4946-B3EE-96C735FDD68D}"/>
              </a:ext>
            </a:extLst>
          </p:cNvPr>
          <p:cNvSpPr/>
          <p:nvPr/>
        </p:nvSpPr>
        <p:spPr>
          <a:xfrm>
            <a:off x="8477157" y="575529"/>
            <a:ext cx="3747593" cy="851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A91A74-770C-4953-8C14-F778182AE781}"/>
              </a:ext>
            </a:extLst>
          </p:cNvPr>
          <p:cNvSpPr/>
          <p:nvPr/>
        </p:nvSpPr>
        <p:spPr>
          <a:xfrm>
            <a:off x="0" y="614595"/>
            <a:ext cx="4080734" cy="851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8528155B-0B98-4132-8C08-40899299985D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等腰三角形 2">
            <a:extLst>
              <a:ext uri="{FF2B5EF4-FFF2-40B4-BE49-F238E27FC236}">
                <a16:creationId xmlns:a16="http://schemas.microsoft.com/office/drawing/2014/main" id="{FEE9068E-00D3-4A96-AFEB-1A944C5B98F9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CB268EE-631E-44B4-B0F3-3801BEAD7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7" name="等腰三角形 2">
            <a:extLst>
              <a:ext uri="{FF2B5EF4-FFF2-40B4-BE49-F238E27FC236}">
                <a16:creationId xmlns:a16="http://schemas.microsoft.com/office/drawing/2014/main" id="{BAA0626B-FF85-4C4C-A67D-39B023DD5742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7DC7EF8-A538-4CBF-BC56-0F4CA7FA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Lắng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nghe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字魂59号-创粗黑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0A4916EC-9033-4924-9D07-377FA9706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字魂59号-创粗黑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972715C-850E-441E-8BD8-871A06B1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字魂59号-创粗黑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C2987652-6088-480E-89CD-34BB1B6F3E5F}"/>
              </a:ext>
            </a:extLst>
          </p:cNvPr>
          <p:cNvSpPr/>
          <p:nvPr/>
        </p:nvSpPr>
        <p:spPr>
          <a:xfrm>
            <a:off x="104901" y="2095412"/>
            <a:ext cx="4123661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sẻ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F03F781B-3A3D-45B1-88A3-C79D1DB20540}"/>
              </a:ext>
            </a:extLst>
          </p:cNvPr>
          <p:cNvSpPr/>
          <p:nvPr/>
        </p:nvSpPr>
        <p:spPr>
          <a:xfrm>
            <a:off x="4306331" y="5344892"/>
            <a:ext cx="3959915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1C8A2696-3610-4F91-9B70-E216176D1F36}"/>
              </a:ext>
            </a:extLst>
          </p:cNvPr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DA248E6-ACB4-40A1-B2D9-54157D8BD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1" y="94539"/>
            <a:ext cx="6052457" cy="814751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2F7776F-9746-4792-8638-61C9D0E06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294" y="235410"/>
            <a:ext cx="1224915" cy="1155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612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bldLvl="0" animBg="1"/>
      <p:bldP spid="15" grpId="0" bldLvl="0" animBg="1"/>
      <p:bldP spid="16" grpId="0" autoUpdateAnimBg="0"/>
      <p:bldP spid="17" grpId="0" bldLvl="0" animBg="1"/>
      <p:bldP spid="18" grpId="0" autoUpdateAnimBg="0"/>
      <p:bldP spid="19" grpId="0" autoUpdateAnimBg="0"/>
      <p:bldP spid="20" grpId="0" autoUpdateAnimBg="0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41B3A74B-ED4A-434B-B3E5-98C7CBB286D0}"/>
              </a:ext>
            </a:extLst>
          </p:cNvPr>
          <p:cNvSpPr/>
          <p:nvPr/>
        </p:nvSpPr>
        <p:spPr>
          <a:xfrm flipH="1">
            <a:off x="4653280" y="889602"/>
            <a:ext cx="7051040" cy="1891358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nêu và miêu tả 1 chiếc đèn học khác mà em biết về màu sắc và kiểu dáng của đèn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711F5B-BCCD-4C01-8228-21864170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521" y="2780960"/>
            <a:ext cx="2836832" cy="3772079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2F7776F-9746-4792-8638-61C9D0E06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720" y="213458"/>
            <a:ext cx="1224915" cy="1155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1546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673546-C4E0-403F-ACCA-6B6F99B3BF10}"/>
              </a:ext>
            </a:extLst>
          </p:cNvPr>
          <p:cNvGrpSpPr/>
          <p:nvPr/>
        </p:nvGrpSpPr>
        <p:grpSpPr>
          <a:xfrm>
            <a:off x="148790" y="654631"/>
            <a:ext cx="9767370" cy="2377440"/>
            <a:chOff x="4144021" y="1484380"/>
            <a:chExt cx="7574794" cy="4840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F178C7-3234-4EB5-8C89-B04F278910D2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E397A2A6-15D4-4D9F-A682-3CD6F4E1EC0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>
                <a:extLst>
                  <a:ext uri="{FF2B5EF4-FFF2-40B4-BE49-F238E27FC236}">
                    <a16:creationId xmlns:a16="http://schemas.microsoft.com/office/drawing/2014/main" id="{85925ED4-0DA5-4F8C-883E-5CA834BC7E5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C22660-911E-488B-B865-5E65BD2019CD}"/>
                </a:ext>
              </a:extLst>
            </p:cNvPr>
            <p:cNvSpPr txBox="1"/>
            <p:nvPr/>
          </p:nvSpPr>
          <p:spPr>
            <a:xfrm>
              <a:off x="4284186" y="1678155"/>
              <a:ext cx="6815563" cy="2690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Đèn học cung cấp ánh sáng hỗ trợ việc học tập, giúp bảo vệ mắt.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Đèn học có nhiều kiểu dáng, màu sắc đa dạng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Đèn bàn chống cận hãng nào tốt nhất hiện nay? Mua ở đâu giá tốt?">
            <a:extLst>
              <a:ext uri="{FF2B5EF4-FFF2-40B4-BE49-F238E27FC236}">
                <a16:creationId xmlns:a16="http://schemas.microsoft.com/office/drawing/2014/main" id="{E57F8937-7B77-487B-8942-1B066ED2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640"/>
            <a:ext cx="288036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ên mua đèn bàn học chống cận loại nào tốt nhất hiện nay 2020">
            <a:extLst>
              <a:ext uri="{FF2B5EF4-FFF2-40B4-BE49-F238E27FC236}">
                <a16:creationId xmlns:a16="http://schemas.microsoft.com/office/drawing/2014/main" id="{F0A4F635-8984-4D95-A8F6-7771EE4E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3991764"/>
            <a:ext cx="3262630" cy="28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ÈN ĐỂ BÀN PIXAR ( KO BÓNG ) , ĐUÔI E27 - Vi Tính Phát Đạt">
            <a:extLst>
              <a:ext uri="{FF2B5EF4-FFF2-40B4-BE49-F238E27FC236}">
                <a16:creationId xmlns:a16="http://schemas.microsoft.com/office/drawing/2014/main" id="{2892E169-F163-4927-BCA1-5D9718A3B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89" y="3991764"/>
            <a:ext cx="2804303" cy="28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+ Mẫu đèn học/ đèn làm việc để bàn CAO CẤP | BEYOURs">
            <a:extLst>
              <a:ext uri="{FF2B5EF4-FFF2-40B4-BE49-F238E27FC236}">
                <a16:creationId xmlns:a16="http://schemas.microsoft.com/office/drawing/2014/main" id="{30490E86-6B5D-4D6A-8E48-1991BF36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293" y="3984702"/>
            <a:ext cx="3244707" cy="28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427</Words>
  <Application>Microsoft Office PowerPoint</Application>
  <PresentationFormat>Widescreen</PresentationFormat>
  <Paragraphs>77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微软雅黑</vt:lpstr>
      <vt:lpstr>Arial</vt:lpstr>
      <vt:lpstr>Baloo</vt:lpstr>
      <vt:lpstr>Calibri</vt:lpstr>
      <vt:lpstr>Calibri Light</vt:lpstr>
      <vt:lpstr>Coiny</vt:lpstr>
      <vt:lpstr>SVN-SAF</vt:lpstr>
      <vt:lpstr>Times New Roman</vt:lpstr>
      <vt:lpstr>字魂59号-创粗黑</vt:lpstr>
      <vt:lpstr>方正清刻本悦宋简体</vt:lpstr>
      <vt:lpstr>1_jeppt.com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48</cp:revision>
  <dcterms:created xsi:type="dcterms:W3CDTF">2022-07-16T00:24:04Z</dcterms:created>
  <dcterms:modified xsi:type="dcterms:W3CDTF">2025-09-18T00:11:40Z</dcterms:modified>
</cp:coreProperties>
</file>