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90" r:id="rId3"/>
    <p:sldId id="391" r:id="rId4"/>
    <p:sldId id="366" r:id="rId5"/>
    <p:sldId id="397" r:id="rId6"/>
    <p:sldId id="398" r:id="rId7"/>
    <p:sldId id="399" r:id="rId8"/>
    <p:sldId id="400" r:id="rId9"/>
    <p:sldId id="392" r:id="rId10"/>
    <p:sldId id="403" r:id="rId11"/>
    <p:sldId id="407" r:id="rId12"/>
    <p:sldId id="408" r:id="rId13"/>
    <p:sldId id="404" r:id="rId14"/>
    <p:sldId id="393" r:id="rId15"/>
    <p:sldId id="3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86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7104-C52E-DE88-EC27-3067FD3CD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40617-6454-CB72-C8CA-71993E6B1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79713-EB63-3816-4011-9C4B850D7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0A4E-893F-4F17-A598-D085EAD1F537}" type="datetimeFigureOut">
              <a:rPr lang="en-ID" smtClean="0"/>
              <a:t>28/04/2025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640FD-0D86-80B2-A710-5DA77B5C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CBBE2-4636-C31B-3EE6-2EEF4A08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F23-02EF-4D02-8E27-22D494A963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077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CD163-AB17-F91D-E7B6-2C460F1C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9FB5A-5CB3-7F49-6353-43B59CBE8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582A5-DAF7-67A5-D241-1342F63B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0A4E-893F-4F17-A598-D085EAD1F537}" type="datetimeFigureOut">
              <a:rPr lang="en-ID" smtClean="0"/>
              <a:t>28/04/2025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3864D-1394-C936-BC05-AB223751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10D38-A000-1519-19A9-FF2EE7BF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F23-02EF-4D02-8E27-22D494A963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037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DCD24D-73F5-FE37-620D-8FF241F70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727CC7-D053-68F8-633F-EBD72791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A47D9-BA89-84C8-0749-F2F4233E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0A4E-893F-4F17-A598-D085EAD1F537}" type="datetimeFigureOut">
              <a:rPr lang="en-ID" smtClean="0"/>
              <a:t>28/04/2025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255D8-4469-1682-3929-0C108B07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61303-E1DF-6439-9588-80495599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F23-02EF-4D02-8E27-22D494A963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8665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4558-6D2D-735F-793E-8ABA074A3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7E5BE-D14E-B434-38F9-2C32130E4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4BBA4-0335-91E4-275F-4ADAEB02F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0A4E-893F-4F17-A598-D085EAD1F537}" type="datetimeFigureOut">
              <a:rPr lang="en-ID" smtClean="0"/>
              <a:t>28/04/2025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62566-A717-BB19-6F91-B8D3E1EF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42F21-42D1-8062-A990-AF7D158A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F23-02EF-4D02-8E27-22D494A963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994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E7FA-FFEA-06DD-D8AC-1C7DEE7BE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4D5E1-A4FA-B25C-3E61-533A81528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1D87E-10EF-B465-9B74-604691FE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0A4E-893F-4F17-A598-D085EAD1F537}" type="datetimeFigureOut">
              <a:rPr lang="en-ID" smtClean="0"/>
              <a:t>28/04/2025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A8AFA-80A7-862E-A5F0-8B1B5EA4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67701-BEA4-AC05-FC8A-B4AB909A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F23-02EF-4D02-8E27-22D494A963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1575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AD46-A07C-F0FB-072F-12C03979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7C2C2-990C-E3A1-A40D-A95BB76BF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3FDC6-A65D-9219-9372-523C757D3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99C0C-5F77-AA7A-CBC4-9DA3385F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0A4E-893F-4F17-A598-D085EAD1F537}" type="datetimeFigureOut">
              <a:rPr lang="en-ID" smtClean="0"/>
              <a:t>28/04/2025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045E9-DC14-E1A1-B57C-2842D4A6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6C21D-6BEE-7214-082D-D5B70961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F23-02EF-4D02-8E27-22D494A963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336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3B21-C973-A981-6E0A-6309C959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98D58-500A-BC0C-94FB-B71A198D3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821B6-7741-2571-ED66-A70D30F41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530BD-2E51-A500-3989-A01E1EDD3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38160-D03B-8000-4273-32C4F5A1D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5918A-C472-85BC-E950-75D10F8A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0A4E-893F-4F17-A598-D085EAD1F537}" type="datetimeFigureOut">
              <a:rPr lang="en-ID" smtClean="0"/>
              <a:t>28/04/2025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3EF46-FCB7-36AD-5304-55A62980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3834E2-459C-C49E-85EA-A4D2D2FC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F23-02EF-4D02-8E27-22D494A963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711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CA25-EFC8-9245-B51E-8112E373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E4437E-C2F1-228D-C978-2496BD22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0A4E-893F-4F17-A598-D085EAD1F537}" type="datetimeFigureOut">
              <a:rPr lang="en-ID" smtClean="0"/>
              <a:t>28/04/2025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F127B-3786-F041-DC62-C0E9B93F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20CD1-030B-CAD7-1CF1-C44E87A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F23-02EF-4D02-8E27-22D494A963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345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8DF2F6-5F1C-D6DB-6BEE-D7BCAC1A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0A4E-893F-4F17-A598-D085EAD1F537}" type="datetimeFigureOut">
              <a:rPr lang="en-ID" smtClean="0"/>
              <a:t>28/04/2025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E41102-C890-126E-3664-C521F7C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8B990-EE8C-3267-49C5-CCCBCFC7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F23-02EF-4D02-8E27-22D494A963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353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1B85-BF7E-6F03-9B0E-E6EEEB04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EFE7B-E2B5-B2AD-17DE-DE8E7B011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5CCF0-DE54-E95B-F4CB-8653C9459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FAA01-436A-41A1-332E-93A369BB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0A4E-893F-4F17-A598-D085EAD1F537}" type="datetimeFigureOut">
              <a:rPr lang="en-ID" smtClean="0"/>
              <a:t>28/04/2025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32DD4-28E5-717D-F1B7-8839F4FF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598F6-028E-B46B-B346-81328FB2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F23-02EF-4D02-8E27-22D494A963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948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60770-0285-9E43-9CF5-38ADFA5C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342FB7-D894-2D75-9041-5A1011C8F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49ED1-5FF0-32CA-D8DE-B0F7A16E6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D8003-800F-9EA8-29E4-F7C1423C6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0A4E-893F-4F17-A598-D085EAD1F537}" type="datetimeFigureOut">
              <a:rPr lang="en-ID" smtClean="0"/>
              <a:t>28/04/2025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EC35B-1CEB-8CD2-186D-7A48BF8C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B7A48-473C-C3DC-56A5-001A220A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EF23-02EF-4D02-8E27-22D494A963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483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E68F4-617D-A810-6148-A561F5A6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B2BB6-E1CF-97E8-A2B2-D571A8612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997B7-F551-D84D-6601-3B41A847E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F70A4E-893F-4F17-A598-D085EAD1F537}" type="datetimeFigureOut">
              <a:rPr lang="en-ID" smtClean="0"/>
              <a:t>28/04/2025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C2817-F782-C7E1-CDB1-4000C5535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E7E6B-3A71-8A71-CEDA-C8DF6F91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BDEF23-02EF-4D02-8E27-22D494A963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736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56EB57BD-4F1C-D1EB-7917-5C28AF340C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063A291-6FB2-17DA-534E-6B2C36A6B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1"/>
          <a:stretch/>
        </p:blipFill>
        <p:spPr>
          <a:xfrm>
            <a:off x="0" y="4914900"/>
            <a:ext cx="12192000" cy="194310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405DABF-2A0C-392F-8909-C1D11406E242}"/>
              </a:ext>
            </a:extLst>
          </p:cNvPr>
          <p:cNvGrpSpPr/>
          <p:nvPr/>
        </p:nvGrpSpPr>
        <p:grpSpPr>
          <a:xfrm>
            <a:off x="3935799" y="2024445"/>
            <a:ext cx="4767441" cy="628745"/>
            <a:chOff x="3749567" y="3565980"/>
            <a:chExt cx="3621919" cy="47767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A3B1E6B-E4ED-EF72-D361-F07DE7DF1DE5}"/>
                </a:ext>
              </a:extLst>
            </p:cNvPr>
            <p:cNvSpPr/>
            <p:nvPr/>
          </p:nvSpPr>
          <p:spPr>
            <a:xfrm>
              <a:off x="3749567" y="3565980"/>
              <a:ext cx="467480" cy="467480"/>
            </a:xfrm>
            <a:prstGeom prst="ellipse">
              <a:avLst/>
            </a:prstGeom>
            <a:gradFill flip="none" rotWithShape="1">
              <a:gsLst>
                <a:gs pos="0">
                  <a:srgbClr val="C6E0A6"/>
                </a:gs>
                <a:gs pos="93000">
                  <a:srgbClr val="31764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20A2937-54F8-BB4F-1219-D5DDE6A2B9A8}"/>
                </a:ext>
              </a:extLst>
            </p:cNvPr>
            <p:cNvSpPr/>
            <p:nvPr/>
          </p:nvSpPr>
          <p:spPr>
            <a:xfrm>
              <a:off x="4297083" y="3565980"/>
              <a:ext cx="467480" cy="467480"/>
            </a:xfrm>
            <a:prstGeom prst="ellipse">
              <a:avLst/>
            </a:prstGeom>
            <a:gradFill flip="none" rotWithShape="1">
              <a:gsLst>
                <a:gs pos="0">
                  <a:srgbClr val="C6E0A6"/>
                </a:gs>
                <a:gs pos="93000">
                  <a:srgbClr val="31764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dirty="0">
                  <a:solidFill>
                    <a:prstClr val="white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Ạ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9284442-21F6-E189-DA82-0D71921AF520}"/>
                </a:ext>
              </a:extLst>
            </p:cNvPr>
            <p:cNvSpPr/>
            <p:nvPr/>
          </p:nvSpPr>
          <p:spPr>
            <a:xfrm>
              <a:off x="4849721" y="3565980"/>
              <a:ext cx="467480" cy="467480"/>
            </a:xfrm>
            <a:prstGeom prst="ellipse">
              <a:avLst/>
            </a:prstGeom>
            <a:gradFill flip="none" rotWithShape="1">
              <a:gsLst>
                <a:gs pos="0">
                  <a:srgbClr val="C6E0A6"/>
                </a:gs>
                <a:gs pos="93000">
                  <a:srgbClr val="31764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O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61DD6A5-C18C-A375-339B-585DFACC1C0A}"/>
                </a:ext>
              </a:extLst>
            </p:cNvPr>
            <p:cNvSpPr/>
            <p:nvPr/>
          </p:nvSpPr>
          <p:spPr>
            <a:xfrm>
              <a:off x="5733492" y="3576170"/>
              <a:ext cx="467480" cy="467480"/>
            </a:xfrm>
            <a:prstGeom prst="ellipse">
              <a:avLst/>
            </a:prstGeom>
            <a:gradFill flip="none" rotWithShape="1">
              <a:gsLst>
                <a:gs pos="0">
                  <a:srgbClr val="C6E0A6"/>
                </a:gs>
                <a:gs pos="93000">
                  <a:srgbClr val="31764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dirty="0">
                  <a:solidFill>
                    <a:prstClr val="white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DCEF8651-C302-3CE1-A7C4-358CABC6FC9E}"/>
                </a:ext>
              </a:extLst>
            </p:cNvPr>
            <p:cNvSpPr/>
            <p:nvPr/>
          </p:nvSpPr>
          <p:spPr>
            <a:xfrm>
              <a:off x="6324845" y="3565980"/>
              <a:ext cx="467480" cy="467480"/>
            </a:xfrm>
            <a:prstGeom prst="ellipse">
              <a:avLst/>
            </a:prstGeom>
            <a:gradFill flip="none" rotWithShape="1">
              <a:gsLst>
                <a:gs pos="0">
                  <a:srgbClr val="C6E0A6"/>
                </a:gs>
                <a:gs pos="93000">
                  <a:srgbClr val="31764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Ứ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EE3808C-3225-DF47-3CCB-1A8AD2A687FE}"/>
                </a:ext>
              </a:extLst>
            </p:cNvPr>
            <p:cNvSpPr/>
            <p:nvPr/>
          </p:nvSpPr>
          <p:spPr>
            <a:xfrm>
              <a:off x="6904006" y="3565980"/>
              <a:ext cx="467480" cy="467480"/>
            </a:xfrm>
            <a:prstGeom prst="ellipse">
              <a:avLst/>
            </a:prstGeom>
            <a:gradFill flip="none" rotWithShape="1">
              <a:gsLst>
                <a:gs pos="0">
                  <a:srgbClr val="C6E0A6"/>
                </a:gs>
                <a:gs pos="93000">
                  <a:srgbClr val="31764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881E070-0FBA-F6A0-2AF4-1B93D57101D6}"/>
              </a:ext>
            </a:extLst>
          </p:cNvPr>
          <p:cNvSpPr txBox="1"/>
          <p:nvPr/>
        </p:nvSpPr>
        <p:spPr>
          <a:xfrm>
            <a:off x="5034884" y="5024070"/>
            <a:ext cx="199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57F4B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(</a:t>
            </a:r>
            <a:r>
              <a:rPr lang="en-US" sz="4000" dirty="0" err="1">
                <a:solidFill>
                  <a:srgbClr val="357F4B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lang="en-US" sz="4000" dirty="0">
                <a:solidFill>
                  <a:srgbClr val="357F4B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5217D-C8B7-A1E0-2254-777CF31DA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57" y="2822671"/>
            <a:ext cx="10358002" cy="2219136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5B0E43D2-88EC-DE83-0A2C-F64F4D1863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1" y="242799"/>
            <a:ext cx="1360528" cy="1283650"/>
          </a:xfrm>
          <a:prstGeom prst="ellipse">
            <a:avLst/>
          </a:prstGeom>
        </p:spPr>
      </p:pic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D3B59D98-66ED-888D-F8E7-FA38D01D0498}"/>
              </a:ext>
            </a:extLst>
          </p:cNvPr>
          <p:cNvSpPr txBox="1"/>
          <p:nvPr/>
        </p:nvSpPr>
        <p:spPr>
          <a:xfrm>
            <a:off x="2342846" y="558964"/>
            <a:ext cx="7506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13611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DB67F-FE71-35AD-F5BD-861C034DC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6902" b="6451"/>
          <a:stretch/>
        </p:blipFill>
        <p:spPr>
          <a:xfrm>
            <a:off x="435064" y="800100"/>
            <a:ext cx="11424475" cy="36434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A52C32C-10DD-B69C-4C9A-2C8A4D7733AC}"/>
              </a:ext>
            </a:extLst>
          </p:cNvPr>
          <p:cNvGrpSpPr/>
          <p:nvPr/>
        </p:nvGrpSpPr>
        <p:grpSpPr>
          <a:xfrm>
            <a:off x="435065" y="4555147"/>
            <a:ext cx="11321868" cy="1792947"/>
            <a:chOff x="5568042" y="1228546"/>
            <a:chExt cx="6308997" cy="254699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E09E8EA-170B-F556-3CF3-BD72F5D618F9}"/>
                </a:ext>
              </a:extLst>
            </p:cNvPr>
            <p:cNvSpPr/>
            <p:nvPr/>
          </p:nvSpPr>
          <p:spPr>
            <a:xfrm>
              <a:off x="5568042" y="1228546"/>
              <a:ext cx="6308997" cy="2546994"/>
            </a:xfrm>
            <a:prstGeom prst="roundRect">
              <a:avLst/>
            </a:prstGeom>
            <a:solidFill>
              <a:srgbClr val="E1ECDC"/>
            </a:solidFill>
            <a:ln w="38100">
              <a:solidFill>
                <a:srgbClr val="357F4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2E54B6-1A25-C267-8387-E2268DCE858C}"/>
                </a:ext>
              </a:extLst>
            </p:cNvPr>
            <p:cNvSpPr txBox="1"/>
            <p:nvPr/>
          </p:nvSpPr>
          <p:spPr>
            <a:xfrm>
              <a:off x="5744517" y="1387142"/>
              <a:ext cx="5921326" cy="2229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</a:rPr>
                <a:t>- Những hành vi trong tranh có thể gây ra hậu quả gì?</a:t>
              </a:r>
            </a:p>
            <a:p>
              <a:pPr algn="just"/>
              <a:r>
                <a:rPr lang="vi-VN" sz="3200" b="1" dirty="0">
                  <a:latin typeface="Cambria" panose="02040503050406030204" pitchFamily="18" charset="0"/>
                </a:rPr>
                <a:t>- Theo em, vì sao chúng ta phải tuân thủ các quy tắc an toàn khi tham gia các phương tiện giao thông?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3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D57AD1-C2EF-E993-BBAD-8C4F91C5B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1"/>
          <a:stretch/>
        </p:blipFill>
        <p:spPr>
          <a:xfrm>
            <a:off x="802558" y="590303"/>
            <a:ext cx="10782300" cy="360614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01911DE-5A21-9AA2-5F1B-2570B4455AA8}"/>
              </a:ext>
            </a:extLst>
          </p:cNvPr>
          <p:cNvGrpSpPr/>
          <p:nvPr/>
        </p:nvGrpSpPr>
        <p:grpSpPr>
          <a:xfrm>
            <a:off x="607142" y="4196443"/>
            <a:ext cx="5187880" cy="2112320"/>
            <a:chOff x="5961729" y="911355"/>
            <a:chExt cx="5590947" cy="440275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510DC22-07FC-5BF3-E765-63566C9D0D04}"/>
                </a:ext>
              </a:extLst>
            </p:cNvPr>
            <p:cNvSpPr/>
            <p:nvPr/>
          </p:nvSpPr>
          <p:spPr>
            <a:xfrm>
              <a:off x="5961729" y="911355"/>
              <a:ext cx="5590947" cy="4402759"/>
            </a:xfrm>
            <a:prstGeom prst="roundRect">
              <a:avLst/>
            </a:prstGeom>
            <a:solidFill>
              <a:srgbClr val="E1ECDC"/>
            </a:solidFill>
            <a:ln w="38100">
              <a:solidFill>
                <a:srgbClr val="357F4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108269-0756-79BA-C779-15A22210CC4E}"/>
                </a:ext>
              </a:extLst>
            </p:cNvPr>
            <p:cNvSpPr txBox="1"/>
            <p:nvPr/>
          </p:nvSpPr>
          <p:spPr>
            <a:xfrm>
              <a:off x="6123475" y="1144324"/>
              <a:ext cx="5429200" cy="4169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100" b="1" dirty="0" err="1">
                  <a:latin typeface="Cambria" panose="02040503050406030204" pitchFamily="18" charset="0"/>
                </a:rPr>
                <a:t>Bạn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nhỏ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và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bố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khi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đi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xe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máy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không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đội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mũ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bảo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hiểm</a:t>
              </a:r>
              <a:r>
                <a:rPr lang="en-US" sz="3100" b="1" dirty="0">
                  <a:latin typeface="Cambria" panose="02040503050406030204" pitchFamily="18" charset="0"/>
                </a:rPr>
                <a:t>,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có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thể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bị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chấn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thương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sọ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não</a:t>
              </a:r>
              <a:endParaRPr lang="en-US" sz="31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14836E-15E7-7DA6-B74F-3C7D4BB2FE95}"/>
              </a:ext>
            </a:extLst>
          </p:cNvPr>
          <p:cNvGrpSpPr/>
          <p:nvPr/>
        </p:nvGrpSpPr>
        <p:grpSpPr>
          <a:xfrm>
            <a:off x="6246893" y="4262636"/>
            <a:ext cx="5187880" cy="2112320"/>
            <a:chOff x="5961729" y="911355"/>
            <a:chExt cx="5590947" cy="440275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4029EFB-27DC-B5DA-1AB1-8C55C6B179B5}"/>
                </a:ext>
              </a:extLst>
            </p:cNvPr>
            <p:cNvSpPr/>
            <p:nvPr/>
          </p:nvSpPr>
          <p:spPr>
            <a:xfrm>
              <a:off x="5961729" y="911355"/>
              <a:ext cx="5590947" cy="4402759"/>
            </a:xfrm>
            <a:prstGeom prst="roundRect">
              <a:avLst/>
            </a:prstGeom>
            <a:solidFill>
              <a:srgbClr val="E1ECDC"/>
            </a:solidFill>
            <a:ln w="38100">
              <a:solidFill>
                <a:srgbClr val="357F4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023123-50C3-AA4B-0662-04DE15E84321}"/>
                </a:ext>
              </a:extLst>
            </p:cNvPr>
            <p:cNvSpPr txBox="1"/>
            <p:nvPr/>
          </p:nvSpPr>
          <p:spPr>
            <a:xfrm>
              <a:off x="6123476" y="1387039"/>
              <a:ext cx="5429200" cy="3175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100" b="1" dirty="0" err="1">
                  <a:latin typeface="Cambria" panose="02040503050406030204" pitchFamily="18" charset="0"/>
                </a:rPr>
                <a:t>Bạn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nhỏ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thò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đầu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và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tay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ra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ngoài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cửa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sổ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khi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đi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xe</a:t>
              </a:r>
              <a:r>
                <a:rPr lang="en-US" sz="3100" b="1" dirty="0">
                  <a:latin typeface="Cambria" panose="02040503050406030204" pitchFamily="18" charset="0"/>
                </a:rPr>
                <a:t> ô </a:t>
              </a:r>
              <a:r>
                <a:rPr lang="en-US" sz="3100" b="1" dirty="0" err="1">
                  <a:latin typeface="Cambria" panose="02040503050406030204" pitchFamily="18" charset="0"/>
                </a:rPr>
                <a:t>tô</a:t>
              </a:r>
              <a:r>
                <a:rPr lang="en-US" sz="3100" b="1" dirty="0">
                  <a:latin typeface="Cambria" panose="02040503050406030204" pitchFamily="18" charset="0"/>
                </a:rPr>
                <a:t>,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có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thể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bị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tai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nạn</a:t>
              </a:r>
              <a:endParaRPr lang="en-US" sz="31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358399-49E3-C916-4E73-873B886D93BD}"/>
              </a:ext>
            </a:extLst>
          </p:cNvPr>
          <p:cNvGrpSpPr/>
          <p:nvPr/>
        </p:nvGrpSpPr>
        <p:grpSpPr>
          <a:xfrm>
            <a:off x="607142" y="4196443"/>
            <a:ext cx="5187880" cy="2112320"/>
            <a:chOff x="5961729" y="911355"/>
            <a:chExt cx="5590947" cy="440275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C514BB1-1A92-A0C0-C7A8-611D6E4FEB75}"/>
                </a:ext>
              </a:extLst>
            </p:cNvPr>
            <p:cNvSpPr/>
            <p:nvPr/>
          </p:nvSpPr>
          <p:spPr>
            <a:xfrm>
              <a:off x="5961729" y="911355"/>
              <a:ext cx="5590947" cy="4402759"/>
            </a:xfrm>
            <a:prstGeom prst="roundRect">
              <a:avLst/>
            </a:prstGeom>
            <a:solidFill>
              <a:srgbClr val="E1ECDC"/>
            </a:solidFill>
            <a:ln w="38100">
              <a:solidFill>
                <a:srgbClr val="357F4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1E4E9C-D26C-6942-F5FE-41EB5B44FF93}"/>
                </a:ext>
              </a:extLst>
            </p:cNvPr>
            <p:cNvSpPr txBox="1"/>
            <p:nvPr/>
          </p:nvSpPr>
          <p:spPr>
            <a:xfrm>
              <a:off x="6123475" y="1144324"/>
              <a:ext cx="5429200" cy="4169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100" b="1" dirty="0" err="1">
                  <a:latin typeface="Cambria" panose="02040503050406030204" pitchFamily="18" charset="0"/>
                </a:rPr>
                <a:t>Bạn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nữ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áo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trắng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không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mặc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áo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phao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khi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xuống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thuyền</a:t>
              </a:r>
              <a:r>
                <a:rPr lang="en-US" sz="3100" b="1" dirty="0">
                  <a:latin typeface="Cambria" panose="02040503050406030204" pitchFamily="18" charset="0"/>
                </a:rPr>
                <a:t>,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có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thể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bị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đuối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nước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khi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gặp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nạn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17EC94-E963-0060-7D29-E65C727F2A15}"/>
              </a:ext>
            </a:extLst>
          </p:cNvPr>
          <p:cNvGrpSpPr/>
          <p:nvPr/>
        </p:nvGrpSpPr>
        <p:grpSpPr>
          <a:xfrm>
            <a:off x="6246893" y="4262636"/>
            <a:ext cx="5187880" cy="2112320"/>
            <a:chOff x="5961729" y="911355"/>
            <a:chExt cx="5590947" cy="440275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25805CD-69AA-F1A2-0E93-619EA89B19E2}"/>
                </a:ext>
              </a:extLst>
            </p:cNvPr>
            <p:cNvSpPr/>
            <p:nvPr/>
          </p:nvSpPr>
          <p:spPr>
            <a:xfrm>
              <a:off x="5961729" y="911355"/>
              <a:ext cx="5590947" cy="4402759"/>
            </a:xfrm>
            <a:prstGeom prst="roundRect">
              <a:avLst/>
            </a:prstGeom>
            <a:solidFill>
              <a:srgbClr val="E1ECDC"/>
            </a:solidFill>
            <a:ln w="38100">
              <a:solidFill>
                <a:srgbClr val="357F4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498B73-7E4B-D326-7C4D-AE0FFFACE8C0}"/>
                </a:ext>
              </a:extLst>
            </p:cNvPr>
            <p:cNvSpPr txBox="1"/>
            <p:nvPr/>
          </p:nvSpPr>
          <p:spPr>
            <a:xfrm>
              <a:off x="6123476" y="1387039"/>
              <a:ext cx="5429200" cy="3175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100" b="1" dirty="0" err="1">
                  <a:latin typeface="Cambria" panose="02040503050406030204" pitchFamily="18" charset="0"/>
                </a:rPr>
                <a:t>Các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bạn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dàn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hàng</a:t>
              </a:r>
              <a:r>
                <a:rPr lang="en-US" sz="3100" b="1" dirty="0">
                  <a:latin typeface="Cambria" panose="02040503050406030204" pitchFamily="18" charset="0"/>
                </a:rPr>
                <a:t> 2 </a:t>
              </a:r>
              <a:r>
                <a:rPr lang="en-US" sz="3100" b="1" dirty="0" err="1">
                  <a:latin typeface="Cambria" panose="02040503050406030204" pitchFamily="18" charset="0"/>
                </a:rPr>
                <a:t>khi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đi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xe</a:t>
              </a:r>
              <a:r>
                <a:rPr lang="en-US" sz="3100" b="1" dirty="0"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latin typeface="Cambria" panose="02040503050406030204" pitchFamily="18" charset="0"/>
                </a:rPr>
                <a:t>đạp</a:t>
              </a:r>
              <a:r>
                <a:rPr lang="en-US" sz="3100" b="1" dirty="0">
                  <a:latin typeface="Cambria" panose="02040503050406030204" pitchFamily="18" charset="0"/>
                </a:rPr>
                <a:t>,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không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còn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chỗ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cho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các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xe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khác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dễ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gây</a:t>
              </a:r>
              <a:r>
                <a:rPr lang="en-US" sz="31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tai </a:t>
              </a:r>
              <a:r>
                <a:rPr lang="en-US" sz="31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nạn</a:t>
              </a:r>
              <a:endParaRPr lang="en-US" sz="31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870E401-FF2C-88C2-E264-E6447634F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6902" b="6451"/>
          <a:stretch/>
        </p:blipFill>
        <p:spPr>
          <a:xfrm>
            <a:off x="383762" y="505123"/>
            <a:ext cx="11424475" cy="364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443AB-50C8-B46B-5668-F60E70C49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4604" r="3180" b="7978"/>
          <a:stretch/>
        </p:blipFill>
        <p:spPr>
          <a:xfrm>
            <a:off x="389163" y="1037066"/>
            <a:ext cx="7287725" cy="24331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5494EC-5AF9-B0C7-E9DE-BB55C106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6902" b="6451"/>
          <a:stretch/>
        </p:blipFill>
        <p:spPr>
          <a:xfrm>
            <a:off x="274249" y="3585729"/>
            <a:ext cx="7287724" cy="232414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39F211-8DC4-58C5-9151-9E1BAC914E4A}"/>
              </a:ext>
            </a:extLst>
          </p:cNvPr>
          <p:cNvGrpSpPr/>
          <p:nvPr/>
        </p:nvGrpSpPr>
        <p:grpSpPr>
          <a:xfrm>
            <a:off x="7676888" y="1182331"/>
            <a:ext cx="4180114" cy="4493338"/>
            <a:chOff x="5961728" y="911355"/>
            <a:chExt cx="5915310" cy="384889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EE26D5F-A84D-45B2-16B3-30469352B442}"/>
                </a:ext>
              </a:extLst>
            </p:cNvPr>
            <p:cNvSpPr/>
            <p:nvPr/>
          </p:nvSpPr>
          <p:spPr>
            <a:xfrm>
              <a:off x="5961728" y="911355"/>
              <a:ext cx="5915310" cy="3848890"/>
            </a:xfrm>
            <a:prstGeom prst="roundRect">
              <a:avLst/>
            </a:prstGeom>
            <a:solidFill>
              <a:srgbClr val="E1ECDC"/>
            </a:solidFill>
            <a:ln w="38100">
              <a:solidFill>
                <a:srgbClr val="357F4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27CA11-7C25-F7EA-76CE-32CCCAF7787F}"/>
                </a:ext>
              </a:extLst>
            </p:cNvPr>
            <p:cNvSpPr txBox="1"/>
            <p:nvPr/>
          </p:nvSpPr>
          <p:spPr>
            <a:xfrm>
              <a:off x="6123475" y="1144325"/>
              <a:ext cx="5429200" cy="345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</a:rPr>
                <a:t>Những hành vi trong tranh có thể gây nguy hiểm cho chính bản thân những người đó và cả những người khác khi tham gia giao thông.</a:t>
              </a:r>
              <a:r>
                <a:rPr lang="en-US" sz="3200" b="1" dirty="0">
                  <a:latin typeface="Cambria" panose="02040503050406030204" pitchFamily="18" charset="0"/>
                </a:rPr>
                <a:t>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43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56EB57BD-4F1C-D1EB-7917-5C28AF340C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063A291-6FB2-17DA-534E-6B2C36A6B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1"/>
          <a:stretch/>
        </p:blipFill>
        <p:spPr>
          <a:xfrm>
            <a:off x="0" y="4914900"/>
            <a:ext cx="12192000" cy="19431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D9D1D04-871B-FBAF-4AB0-F02247E42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44363" b="57125"/>
          <a:stretch/>
        </p:blipFill>
        <p:spPr>
          <a:xfrm>
            <a:off x="-1" y="0"/>
            <a:ext cx="7898865" cy="32766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36EB3A3-E211-E8D6-12FE-DF20D65B6EF1}"/>
              </a:ext>
            </a:extLst>
          </p:cNvPr>
          <p:cNvGrpSpPr/>
          <p:nvPr/>
        </p:nvGrpSpPr>
        <p:grpSpPr>
          <a:xfrm>
            <a:off x="1104900" y="755650"/>
            <a:ext cx="9893300" cy="5511800"/>
            <a:chOff x="1104900" y="755650"/>
            <a:chExt cx="9893300" cy="5511800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5DC5A2AB-5B22-040F-C893-900CFDE46137}"/>
                </a:ext>
              </a:extLst>
            </p:cNvPr>
            <p:cNvSpPr/>
            <p:nvPr/>
          </p:nvSpPr>
          <p:spPr>
            <a:xfrm>
              <a:off x="1104900" y="755650"/>
              <a:ext cx="9893300" cy="5511800"/>
            </a:xfrm>
            <a:prstGeom prst="roundRect">
              <a:avLst>
                <a:gd name="adj" fmla="val 11367"/>
              </a:avLst>
            </a:prstGeom>
            <a:gradFill flip="none" rotWithShape="1">
              <a:gsLst>
                <a:gs pos="0">
                  <a:srgbClr val="C6E0A6"/>
                </a:gs>
                <a:gs pos="93000">
                  <a:srgbClr val="31764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7B4C7C8C-9B61-FAA9-77E3-65E1AD39C8D3}"/>
                </a:ext>
              </a:extLst>
            </p:cNvPr>
            <p:cNvSpPr/>
            <p:nvPr/>
          </p:nvSpPr>
          <p:spPr>
            <a:xfrm>
              <a:off x="1345407" y="1026080"/>
              <a:ext cx="9412287" cy="4970940"/>
            </a:xfrm>
            <a:prstGeom prst="roundRect">
              <a:avLst>
                <a:gd name="adj" fmla="val 113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6A11B98-3C89-B6BB-FD07-6727042A1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776" y="1197670"/>
            <a:ext cx="5712447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56EB57BD-4F1C-D1EB-7917-5C28AF340C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063A291-6FB2-17DA-534E-6B2C36A6B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1"/>
          <a:stretch/>
        </p:blipFill>
        <p:spPr>
          <a:xfrm>
            <a:off x="0" y="4914900"/>
            <a:ext cx="12192000" cy="19431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D9D1D04-871B-FBAF-4AB0-F02247E42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44363" b="57125"/>
          <a:stretch/>
        </p:blipFill>
        <p:spPr>
          <a:xfrm>
            <a:off x="7570" y="0"/>
            <a:ext cx="7898865" cy="327660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405DABF-2A0C-392F-8909-C1D11406E242}"/>
              </a:ext>
            </a:extLst>
          </p:cNvPr>
          <p:cNvGrpSpPr/>
          <p:nvPr/>
        </p:nvGrpSpPr>
        <p:grpSpPr>
          <a:xfrm>
            <a:off x="3472608" y="820421"/>
            <a:ext cx="4767441" cy="628745"/>
            <a:chOff x="3749567" y="3565980"/>
            <a:chExt cx="3621919" cy="47767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A3B1E6B-E4ED-EF72-D361-F07DE7DF1DE5}"/>
                </a:ext>
              </a:extLst>
            </p:cNvPr>
            <p:cNvSpPr/>
            <p:nvPr/>
          </p:nvSpPr>
          <p:spPr>
            <a:xfrm>
              <a:off x="3749567" y="3565980"/>
              <a:ext cx="467480" cy="467480"/>
            </a:xfrm>
            <a:prstGeom prst="ellipse">
              <a:avLst/>
            </a:prstGeom>
            <a:gradFill flip="none" rotWithShape="1">
              <a:gsLst>
                <a:gs pos="0">
                  <a:srgbClr val="C6E0A6"/>
                </a:gs>
                <a:gs pos="93000">
                  <a:srgbClr val="31764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20A2937-54F8-BB4F-1219-D5DDE6A2B9A8}"/>
                </a:ext>
              </a:extLst>
            </p:cNvPr>
            <p:cNvSpPr/>
            <p:nvPr/>
          </p:nvSpPr>
          <p:spPr>
            <a:xfrm>
              <a:off x="4297083" y="3565980"/>
              <a:ext cx="467480" cy="467480"/>
            </a:xfrm>
            <a:prstGeom prst="ellipse">
              <a:avLst/>
            </a:prstGeom>
            <a:gradFill flip="none" rotWithShape="1">
              <a:gsLst>
                <a:gs pos="0">
                  <a:srgbClr val="C6E0A6"/>
                </a:gs>
                <a:gs pos="93000">
                  <a:srgbClr val="31764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Ạ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9284442-21F6-E189-DA82-0D71921AF520}"/>
                </a:ext>
              </a:extLst>
            </p:cNvPr>
            <p:cNvSpPr/>
            <p:nvPr/>
          </p:nvSpPr>
          <p:spPr>
            <a:xfrm>
              <a:off x="4849721" y="3565980"/>
              <a:ext cx="467480" cy="467480"/>
            </a:xfrm>
            <a:prstGeom prst="ellipse">
              <a:avLst/>
            </a:prstGeom>
            <a:gradFill flip="none" rotWithShape="1">
              <a:gsLst>
                <a:gs pos="0">
                  <a:srgbClr val="C6E0A6"/>
                </a:gs>
                <a:gs pos="93000">
                  <a:srgbClr val="31764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O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61DD6A5-C18C-A375-339B-585DFACC1C0A}"/>
                </a:ext>
              </a:extLst>
            </p:cNvPr>
            <p:cNvSpPr/>
            <p:nvPr/>
          </p:nvSpPr>
          <p:spPr>
            <a:xfrm>
              <a:off x="5733492" y="3576170"/>
              <a:ext cx="467480" cy="467480"/>
            </a:xfrm>
            <a:prstGeom prst="ellipse">
              <a:avLst/>
            </a:prstGeom>
            <a:gradFill flip="none" rotWithShape="1">
              <a:gsLst>
                <a:gs pos="0">
                  <a:srgbClr val="C6E0A6"/>
                </a:gs>
                <a:gs pos="93000">
                  <a:srgbClr val="31764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DCEF8651-C302-3CE1-A7C4-358CABC6FC9E}"/>
                </a:ext>
              </a:extLst>
            </p:cNvPr>
            <p:cNvSpPr/>
            <p:nvPr/>
          </p:nvSpPr>
          <p:spPr>
            <a:xfrm>
              <a:off x="6324845" y="3565980"/>
              <a:ext cx="467480" cy="467480"/>
            </a:xfrm>
            <a:prstGeom prst="ellipse">
              <a:avLst/>
            </a:prstGeom>
            <a:gradFill flip="none" rotWithShape="1">
              <a:gsLst>
                <a:gs pos="0">
                  <a:srgbClr val="C6E0A6"/>
                </a:gs>
                <a:gs pos="93000">
                  <a:srgbClr val="31764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Ứ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EE3808C-3225-DF47-3CCB-1A8AD2A687FE}"/>
                </a:ext>
              </a:extLst>
            </p:cNvPr>
            <p:cNvSpPr/>
            <p:nvPr/>
          </p:nvSpPr>
          <p:spPr>
            <a:xfrm>
              <a:off x="6904006" y="3565980"/>
              <a:ext cx="467480" cy="467480"/>
            </a:xfrm>
            <a:prstGeom prst="ellipse">
              <a:avLst/>
            </a:prstGeom>
            <a:gradFill flip="none" rotWithShape="1">
              <a:gsLst>
                <a:gs pos="0">
                  <a:srgbClr val="C6E0A6"/>
                </a:gs>
                <a:gs pos="93000">
                  <a:srgbClr val="31764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1AE0B60-BA7C-C7F4-31D8-F503B14B2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33" y="1775107"/>
            <a:ext cx="8193734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56EB57BD-4F1C-D1EB-7917-5C28AF340C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6EB3A3-E211-E8D6-12FE-DF20D65B6EF1}"/>
              </a:ext>
            </a:extLst>
          </p:cNvPr>
          <p:cNvGrpSpPr/>
          <p:nvPr/>
        </p:nvGrpSpPr>
        <p:grpSpPr>
          <a:xfrm>
            <a:off x="1104900" y="755650"/>
            <a:ext cx="9893300" cy="5511800"/>
            <a:chOff x="1104900" y="755650"/>
            <a:chExt cx="9893300" cy="5511800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5DC5A2AB-5B22-040F-C893-900CFDE46137}"/>
                </a:ext>
              </a:extLst>
            </p:cNvPr>
            <p:cNvSpPr/>
            <p:nvPr/>
          </p:nvSpPr>
          <p:spPr>
            <a:xfrm>
              <a:off x="1104900" y="755650"/>
              <a:ext cx="9893300" cy="5511800"/>
            </a:xfrm>
            <a:prstGeom prst="roundRect">
              <a:avLst>
                <a:gd name="adj" fmla="val 11367"/>
              </a:avLst>
            </a:prstGeom>
            <a:gradFill flip="none" rotWithShape="1">
              <a:gsLst>
                <a:gs pos="0">
                  <a:srgbClr val="C6E0A6"/>
                </a:gs>
                <a:gs pos="93000">
                  <a:srgbClr val="31764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7B4C7C8C-9B61-FAA9-77E3-65E1AD39C8D3}"/>
                </a:ext>
              </a:extLst>
            </p:cNvPr>
            <p:cNvSpPr/>
            <p:nvPr/>
          </p:nvSpPr>
          <p:spPr>
            <a:xfrm>
              <a:off x="1345407" y="1026080"/>
              <a:ext cx="9412287" cy="4970940"/>
            </a:xfrm>
            <a:prstGeom prst="roundRect">
              <a:avLst>
                <a:gd name="adj" fmla="val 113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33915A1-46E1-45B6-EA36-062C55195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687" y="1230128"/>
            <a:ext cx="5706351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56EB57BD-4F1C-D1EB-7917-5C28AF340C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063A291-6FB2-17DA-534E-6B2C36A6B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31"/>
          <a:stretch/>
        </p:blipFill>
        <p:spPr>
          <a:xfrm>
            <a:off x="0" y="4914900"/>
            <a:ext cx="12192000" cy="19431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D9D1D04-871B-FBAF-4AB0-F02247E42B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44363" b="57125"/>
          <a:stretch/>
        </p:blipFill>
        <p:spPr>
          <a:xfrm>
            <a:off x="-1" y="0"/>
            <a:ext cx="7898865" cy="32766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36EB3A3-E211-E8D6-12FE-DF20D65B6EF1}"/>
              </a:ext>
            </a:extLst>
          </p:cNvPr>
          <p:cNvGrpSpPr/>
          <p:nvPr/>
        </p:nvGrpSpPr>
        <p:grpSpPr>
          <a:xfrm>
            <a:off x="1104900" y="755650"/>
            <a:ext cx="9893300" cy="5511800"/>
            <a:chOff x="1104900" y="755650"/>
            <a:chExt cx="9893300" cy="5511800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5DC5A2AB-5B22-040F-C893-900CFDE46137}"/>
                </a:ext>
              </a:extLst>
            </p:cNvPr>
            <p:cNvSpPr/>
            <p:nvPr/>
          </p:nvSpPr>
          <p:spPr>
            <a:xfrm>
              <a:off x="1104900" y="755650"/>
              <a:ext cx="9893300" cy="5511800"/>
            </a:xfrm>
            <a:prstGeom prst="roundRect">
              <a:avLst>
                <a:gd name="adj" fmla="val 11367"/>
              </a:avLst>
            </a:prstGeom>
            <a:gradFill flip="none" rotWithShape="1">
              <a:gsLst>
                <a:gs pos="0">
                  <a:srgbClr val="C6E0A6"/>
                </a:gs>
                <a:gs pos="93000">
                  <a:srgbClr val="317645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7B4C7C8C-9B61-FAA9-77E3-65E1AD39C8D3}"/>
                </a:ext>
              </a:extLst>
            </p:cNvPr>
            <p:cNvSpPr/>
            <p:nvPr/>
          </p:nvSpPr>
          <p:spPr>
            <a:xfrm>
              <a:off x="1345407" y="1026080"/>
              <a:ext cx="9412287" cy="4970940"/>
            </a:xfrm>
            <a:prstGeom prst="roundRect">
              <a:avLst>
                <a:gd name="adj" fmla="val 113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06F111C-CE16-0F21-E6DD-E4B649D2E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089" y="1287269"/>
            <a:ext cx="6364776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:a16="http://schemas.microsoft.com/office/drawing/2014/main" id="{EBCF2E03-F189-4EF3-2C22-B59AFAFB2C30}"/>
              </a:ext>
            </a:extLst>
          </p:cNvPr>
          <p:cNvSpPr/>
          <p:nvPr/>
        </p:nvSpPr>
        <p:spPr>
          <a:xfrm>
            <a:off x="1159328" y="493123"/>
            <a:ext cx="10352315" cy="1384663"/>
          </a:xfrm>
          <a:prstGeom prst="roundRect">
            <a:avLst>
              <a:gd name="adj" fmla="val 23259"/>
            </a:avLst>
          </a:prstGeom>
          <a:solidFill>
            <a:srgbClr val="35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1.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Tìm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hiểu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quy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tắc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an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toàn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khi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tham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gia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các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phương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tiện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giao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thông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35D4C-2030-9136-AD20-34F589D1618D}"/>
              </a:ext>
            </a:extLst>
          </p:cNvPr>
          <p:cNvSpPr txBox="1"/>
          <p:nvPr/>
        </p:nvSpPr>
        <p:spPr>
          <a:xfrm>
            <a:off x="179614" y="18777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>
                <a:latin typeface="Cambria" panose="02040503050406030204" pitchFamily="18" charset="0"/>
              </a:rPr>
              <a:t>Quan </a:t>
            </a:r>
            <a:r>
              <a:rPr lang="en-US" sz="4000" b="1" i="1" dirty="0" err="1">
                <a:latin typeface="Cambria" panose="02040503050406030204" pitchFamily="18" charset="0"/>
              </a:rPr>
              <a:t>sát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tranh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và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trả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lời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câu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hỏi</a:t>
            </a:r>
            <a:r>
              <a:rPr lang="en-US" sz="4000" b="1" i="1" dirty="0">
                <a:latin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64ED5-0CEF-7FDA-DBC6-DAE48768A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3861" r="1965" b="6321"/>
          <a:stretch/>
        </p:blipFill>
        <p:spPr>
          <a:xfrm>
            <a:off x="1254578" y="2594541"/>
            <a:ext cx="9682843" cy="36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B90AA-CF7B-EDA9-BF59-804E240FF4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t="1667" r="8644" b="51428"/>
          <a:stretch/>
        </p:blipFill>
        <p:spPr>
          <a:xfrm>
            <a:off x="289921" y="395139"/>
            <a:ext cx="7484552" cy="3033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973C55-96EB-FF84-7C09-0DAA99CB0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48073" r="25783" b="2666"/>
          <a:stretch/>
        </p:blipFill>
        <p:spPr>
          <a:xfrm>
            <a:off x="1202253" y="3429000"/>
            <a:ext cx="4893748" cy="30338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16C1586-0514-A2A7-33BA-27165C67466E}"/>
              </a:ext>
            </a:extLst>
          </p:cNvPr>
          <p:cNvGrpSpPr/>
          <p:nvPr/>
        </p:nvGrpSpPr>
        <p:grpSpPr>
          <a:xfrm>
            <a:off x="7774473" y="944391"/>
            <a:ext cx="4102566" cy="5219300"/>
            <a:chOff x="5568042" y="911354"/>
            <a:chExt cx="6308997" cy="286418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7E7A6B3-6DED-BE24-588F-5125110C0221}"/>
                </a:ext>
              </a:extLst>
            </p:cNvPr>
            <p:cNvSpPr/>
            <p:nvPr/>
          </p:nvSpPr>
          <p:spPr>
            <a:xfrm>
              <a:off x="5568042" y="911354"/>
              <a:ext cx="6308997" cy="2864187"/>
            </a:xfrm>
            <a:prstGeom prst="roundRect">
              <a:avLst/>
            </a:prstGeom>
            <a:solidFill>
              <a:srgbClr val="E1ECDC"/>
            </a:solidFill>
            <a:ln w="38100">
              <a:solidFill>
                <a:srgbClr val="357F4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3D27EB-960F-1408-2BE5-729C798A953F}"/>
                </a:ext>
              </a:extLst>
            </p:cNvPr>
            <p:cNvSpPr txBox="1"/>
            <p:nvPr/>
          </p:nvSpPr>
          <p:spPr>
            <a:xfrm>
              <a:off x="5742355" y="911354"/>
              <a:ext cx="5921326" cy="275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</a:rPr>
                <a:t>- Các bạn đã tuân thủ những quy tắc nào khi tham gia các phương tiện giao thông?</a:t>
              </a:r>
            </a:p>
            <a:p>
              <a:pPr algn="just"/>
              <a:r>
                <a:rPr lang="vi-VN" sz="3200" b="1" dirty="0">
                  <a:latin typeface="Cambria" panose="02040503050406030204" pitchFamily="18" charset="0"/>
                </a:rPr>
                <a:t>- Em còn biết những quy tắc nào khi tham gia phương tiện giao thông?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4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A2A1BF-2605-4EA9-D11C-C3133FAE6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3861" r="1965" b="6321"/>
          <a:stretch/>
        </p:blipFill>
        <p:spPr>
          <a:xfrm>
            <a:off x="1254578" y="586127"/>
            <a:ext cx="10093779" cy="38080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436FCA7-A8B0-1DC8-666B-0E0F3B90CA0F}"/>
              </a:ext>
            </a:extLst>
          </p:cNvPr>
          <p:cNvGrpSpPr/>
          <p:nvPr/>
        </p:nvGrpSpPr>
        <p:grpSpPr>
          <a:xfrm>
            <a:off x="979714" y="4523013"/>
            <a:ext cx="10897325" cy="1640677"/>
            <a:chOff x="5568042" y="911354"/>
            <a:chExt cx="6308997" cy="286418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F53D2E8-BBF8-00CE-CED9-317858A2B420}"/>
                </a:ext>
              </a:extLst>
            </p:cNvPr>
            <p:cNvSpPr/>
            <p:nvPr/>
          </p:nvSpPr>
          <p:spPr>
            <a:xfrm>
              <a:off x="5568042" y="911354"/>
              <a:ext cx="6308997" cy="2864187"/>
            </a:xfrm>
            <a:prstGeom prst="roundRect">
              <a:avLst/>
            </a:prstGeom>
            <a:solidFill>
              <a:srgbClr val="E1ECDC"/>
            </a:solidFill>
            <a:ln w="38100">
              <a:solidFill>
                <a:srgbClr val="357F4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33EBBD-FD26-82BD-FFC4-15C79E3F095A}"/>
                </a:ext>
              </a:extLst>
            </p:cNvPr>
            <p:cNvSpPr txBox="1"/>
            <p:nvPr/>
          </p:nvSpPr>
          <p:spPr>
            <a:xfrm>
              <a:off x="5727174" y="973342"/>
              <a:ext cx="5921326" cy="274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</a:rPr>
                <a:t>Các bạn đã tuân thủ những quy tắc khi tham gia các phương tiện giao thông: thắt dây an toàn; đội mũ bảo hiểm đúng cách, ngồi ngay ngắn khi ngồi sau xe máy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43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A229AB-7DFA-3647-5239-4FC22165F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t="1667" r="8644" b="51428"/>
          <a:stretch/>
        </p:blipFill>
        <p:spPr>
          <a:xfrm>
            <a:off x="1534886" y="506223"/>
            <a:ext cx="9590950" cy="38876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436FCA7-A8B0-1DC8-666B-0E0F3B90CA0F}"/>
              </a:ext>
            </a:extLst>
          </p:cNvPr>
          <p:cNvGrpSpPr/>
          <p:nvPr/>
        </p:nvGrpSpPr>
        <p:grpSpPr>
          <a:xfrm>
            <a:off x="421640" y="4377582"/>
            <a:ext cx="11348719" cy="2186504"/>
            <a:chOff x="5568042" y="911354"/>
            <a:chExt cx="6308997" cy="381705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F53D2E8-BBF8-00CE-CED9-317858A2B420}"/>
                </a:ext>
              </a:extLst>
            </p:cNvPr>
            <p:cNvSpPr/>
            <p:nvPr/>
          </p:nvSpPr>
          <p:spPr>
            <a:xfrm>
              <a:off x="5568042" y="911354"/>
              <a:ext cx="6308997" cy="3817057"/>
            </a:xfrm>
            <a:prstGeom prst="roundRect">
              <a:avLst/>
            </a:prstGeom>
            <a:solidFill>
              <a:srgbClr val="E1ECDC"/>
            </a:solidFill>
            <a:ln w="38100">
              <a:solidFill>
                <a:srgbClr val="357F4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33EBBD-FD26-82BD-FFC4-15C79E3F095A}"/>
                </a:ext>
              </a:extLst>
            </p:cNvPr>
            <p:cNvSpPr txBox="1"/>
            <p:nvPr/>
          </p:nvSpPr>
          <p:spPr>
            <a:xfrm>
              <a:off x="5568042" y="968366"/>
              <a:ext cx="6308997" cy="3599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Cambria" panose="02040503050406030204" pitchFamily="18" charset="0"/>
                </a:rPr>
                <a:t>   </a:t>
              </a:r>
              <a:r>
                <a:rPr lang="vi-VN" sz="3200" b="1" dirty="0">
                  <a:latin typeface="Cambria" panose="02040503050406030204" pitchFamily="18" charset="0"/>
                </a:rPr>
                <a:t>Các bạn đã tuân thủ những quy tắc khi tham gia các phương tiện giao thông: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xếp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hàng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ngay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ngắn</a:t>
              </a:r>
              <a:r>
                <a:rPr lang="en-US" sz="3200" b="1" dirty="0">
                  <a:latin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</a:rPr>
                <a:t>không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chen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lấn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xô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đẩy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khi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chuẩn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bị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lên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tàu</a:t>
              </a:r>
              <a:r>
                <a:rPr lang="en-US" sz="3200" b="1" dirty="0">
                  <a:latin typeface="Cambria" panose="02040503050406030204" pitchFamily="18" charset="0"/>
                </a:rPr>
                <a:t>; </a:t>
              </a:r>
              <a:r>
                <a:rPr lang="en-US" sz="3200" b="1" dirty="0" err="1">
                  <a:latin typeface="Cambria" panose="02040503050406030204" pitchFamily="18" charset="0"/>
                </a:rPr>
                <a:t>mặc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áo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phao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đúng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cách</a:t>
              </a:r>
              <a:r>
                <a:rPr lang="en-US" sz="3200" b="1" dirty="0">
                  <a:latin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</a:rPr>
                <a:t>ngồi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ngay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ngắn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khi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tàu</a:t>
              </a:r>
              <a:r>
                <a:rPr lang="en-US" sz="3200" b="1" dirty="0">
                  <a:latin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</a:rPr>
                <a:t>thuyền</a:t>
              </a:r>
              <a:r>
                <a:rPr lang="en-US" sz="3200" b="1" dirty="0">
                  <a:latin typeface="Cambria" panose="02040503050406030204" pitchFamily="18" charset="0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3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E67B2C-A8C1-199C-89A6-FA279AE2716C}"/>
              </a:ext>
            </a:extLst>
          </p:cNvPr>
          <p:cNvGrpSpPr/>
          <p:nvPr/>
        </p:nvGrpSpPr>
        <p:grpSpPr>
          <a:xfrm>
            <a:off x="7249886" y="1200912"/>
            <a:ext cx="4458318" cy="4889645"/>
            <a:chOff x="5568042" y="911354"/>
            <a:chExt cx="6308997" cy="418835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1883151-8B8D-45FD-3BDE-5C13B0FDAEEE}"/>
                </a:ext>
              </a:extLst>
            </p:cNvPr>
            <p:cNvSpPr/>
            <p:nvPr/>
          </p:nvSpPr>
          <p:spPr>
            <a:xfrm>
              <a:off x="5568042" y="911354"/>
              <a:ext cx="6308997" cy="4188357"/>
            </a:xfrm>
            <a:prstGeom prst="roundRect">
              <a:avLst/>
            </a:prstGeom>
            <a:solidFill>
              <a:srgbClr val="E1ECDC"/>
            </a:solidFill>
            <a:ln w="38100">
              <a:solidFill>
                <a:srgbClr val="357F4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8C12E5-6EEE-2C1C-5A92-CC3D9ABDB959}"/>
                </a:ext>
              </a:extLst>
            </p:cNvPr>
            <p:cNvSpPr txBox="1"/>
            <p:nvPr/>
          </p:nvSpPr>
          <p:spPr>
            <a:xfrm>
              <a:off x="5764886" y="1067820"/>
              <a:ext cx="5915309" cy="3875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Cambria" panose="02040503050406030204" pitchFamily="18" charset="0"/>
                </a:rPr>
                <a:t>   </a:t>
              </a:r>
              <a:r>
                <a:rPr lang="vi-VN" sz="3200" b="1" dirty="0">
                  <a:latin typeface="Cambria" panose="02040503050406030204" pitchFamily="18" charset="0"/>
                </a:rPr>
                <a:t>Các bạn đã tuân thủ những quy tắc khi tham gia các phương tiện giao thông:</a:t>
              </a:r>
              <a:r>
                <a:rPr lang="en-US" sz="3200" b="1" dirty="0">
                  <a:latin typeface="Cambria" panose="02040503050406030204" pitchFamily="18" charset="0"/>
                </a:rPr>
                <a:t> t</a:t>
              </a:r>
              <a:r>
                <a:rPr lang="vi-VN" sz="3200" b="1" dirty="0">
                  <a:latin typeface="Cambria" panose="02040503050406030204" pitchFamily="18" charset="0"/>
                </a:rPr>
                <a:t>heo dõi và tuân thủ các hướng dẫn an toàn của tiếp viên hàng không khi ngồi trên máy bay.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6DBB815-0803-9B00-8EB1-50CF66D2E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t="48073" r="25783" b="2666"/>
          <a:stretch/>
        </p:blipFill>
        <p:spPr>
          <a:xfrm>
            <a:off x="344107" y="1368331"/>
            <a:ext cx="6647895" cy="41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2">
            <a:extLst>
              <a:ext uri="{FF2B5EF4-FFF2-40B4-BE49-F238E27FC236}">
                <a16:creationId xmlns:a16="http://schemas.microsoft.com/office/drawing/2014/main" id="{97626FF7-FE11-C2CC-752D-0C5A46A85DDA}"/>
              </a:ext>
            </a:extLst>
          </p:cNvPr>
          <p:cNvSpPr/>
          <p:nvPr/>
        </p:nvSpPr>
        <p:spPr>
          <a:xfrm>
            <a:off x="348343" y="493123"/>
            <a:ext cx="11038114" cy="1384663"/>
          </a:xfrm>
          <a:prstGeom prst="roundRect">
            <a:avLst>
              <a:gd name="adj" fmla="val 23259"/>
            </a:avLst>
          </a:prstGeom>
          <a:solidFill>
            <a:srgbClr val="357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2.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Tìm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hiểu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sự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cần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thiết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phải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tuân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thủ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quy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tắc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an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toàn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khi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tam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gia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các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phương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tiện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giao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thông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8DA22-BB4D-F070-8FF1-D4A4486DA442}"/>
              </a:ext>
            </a:extLst>
          </p:cNvPr>
          <p:cNvSpPr txBox="1"/>
          <p:nvPr/>
        </p:nvSpPr>
        <p:spPr>
          <a:xfrm>
            <a:off x="179614" y="18777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>
                <a:latin typeface="Cambria" panose="02040503050406030204" pitchFamily="18" charset="0"/>
              </a:rPr>
              <a:t>Quan </a:t>
            </a:r>
            <a:r>
              <a:rPr lang="en-US" sz="4000" b="1" i="1" dirty="0" err="1">
                <a:latin typeface="Cambria" panose="02040503050406030204" pitchFamily="18" charset="0"/>
              </a:rPr>
              <a:t>sát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tranh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và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trả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lời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câu</a:t>
            </a:r>
            <a:r>
              <a:rPr lang="en-US" sz="4000" b="1" i="1" dirty="0">
                <a:latin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</a:rPr>
              <a:t>hỏi</a:t>
            </a:r>
            <a:r>
              <a:rPr lang="en-US" sz="4000" b="1" i="1" dirty="0">
                <a:latin typeface="Cambria" panose="020405030504060302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BF821-B3CD-F1D1-0819-E56A073DB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72" y="2517075"/>
            <a:ext cx="10782300" cy="38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395</Words>
  <Application>Microsoft Office PowerPoint</Application>
  <PresentationFormat>Widescreen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等线</vt:lpstr>
      <vt:lpstr>Aptos</vt:lpstr>
      <vt:lpstr>Aptos Display</vt:lpstr>
      <vt:lpstr>Arial</vt:lpstr>
      <vt:lpstr>Cambria</vt:lpstr>
      <vt:lpstr>Times New Roman</vt:lpstr>
      <vt:lpstr>Vogue-ExtraBold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20</cp:revision>
  <dcterms:created xsi:type="dcterms:W3CDTF">2025-04-28T03:44:09Z</dcterms:created>
  <dcterms:modified xsi:type="dcterms:W3CDTF">2025-04-28T03:48:45Z</dcterms:modified>
</cp:coreProperties>
</file>