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57" r:id="rId3"/>
    <p:sldId id="338" r:id="rId4"/>
    <p:sldId id="318" r:id="rId5"/>
    <p:sldId id="339" r:id="rId6"/>
    <p:sldId id="319" r:id="rId7"/>
    <p:sldId id="320" r:id="rId8"/>
    <p:sldId id="321" r:id="rId9"/>
    <p:sldId id="322" r:id="rId10"/>
    <p:sldId id="340" r:id="rId11"/>
    <p:sldId id="323" r:id="rId12"/>
    <p:sldId id="325" r:id="rId13"/>
    <p:sldId id="344" r:id="rId14"/>
    <p:sldId id="343" r:id="rId15"/>
    <p:sldId id="345" r:id="rId16"/>
    <p:sldId id="346"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966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2025/3/3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2025/3/3</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2025/3/3</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2025/3/3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2025/3/3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2025/3/3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2025/3/3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2025/3/3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2025/3/3</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4.png"/><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4.png"/><Relationship Id="rId7"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6.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id="{4DB5CD0A-6FB8-4872-830A-0E42E13EEC7C}"/>
              </a:ext>
            </a:extLst>
          </p:cNvPr>
          <p:cNvPicPr>
            <a:picLocks noChangeAspect="1"/>
          </p:cNvPicPr>
          <p:nvPr/>
        </p:nvPicPr>
        <p:blipFill>
          <a:blip r:embed="rId7"/>
          <a:stretch>
            <a:fillRect/>
          </a:stretch>
        </p:blipFill>
        <p:spPr>
          <a:xfrm>
            <a:off x="4592752" y="2503340"/>
            <a:ext cx="3212870" cy="646232"/>
          </a:xfrm>
          <a:prstGeom prst="rect">
            <a:avLst/>
          </a:prstGeom>
        </p:spPr>
      </p:pic>
      <p:pic>
        <p:nvPicPr>
          <p:cNvPr id="6" name="Picture 5">
            <a:extLst>
              <a:ext uri="{FF2B5EF4-FFF2-40B4-BE49-F238E27FC236}">
                <a16:creationId xmlns:a16="http://schemas.microsoft.com/office/drawing/2014/main" id="{E840B6E3-909B-41D9-B050-26B7CA178057}"/>
              </a:ext>
            </a:extLst>
          </p:cNvPr>
          <p:cNvPicPr>
            <a:picLocks noChangeAspect="1"/>
          </p:cNvPicPr>
          <p:nvPr/>
        </p:nvPicPr>
        <p:blipFill>
          <a:blip r:embed="rId8"/>
          <a:stretch>
            <a:fillRect/>
          </a:stretch>
        </p:blipFill>
        <p:spPr>
          <a:xfrm>
            <a:off x="1760090" y="3378824"/>
            <a:ext cx="8852159" cy="999831"/>
          </a:xfrm>
          <a:prstGeom prst="rect">
            <a:avLst/>
          </a:prstGeom>
        </p:spPr>
      </p:pic>
      <p:sp>
        <p:nvSpPr>
          <p:cNvPr id="7" name="TextBox 6">
            <a:extLst>
              <a:ext uri="{FF2B5EF4-FFF2-40B4-BE49-F238E27FC236}">
                <a16:creationId xmlns:a16="http://schemas.microsoft.com/office/drawing/2014/main" id="{926B88C5-5E50-4014-9F8B-261353E61375}"/>
              </a:ext>
            </a:extLst>
          </p:cNvPr>
          <p:cNvSpPr txBox="1"/>
          <p:nvPr/>
        </p:nvSpPr>
        <p:spPr>
          <a:xfrm>
            <a:off x="5662295" y="4307365"/>
            <a:ext cx="2105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1)</a:t>
            </a: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AEA472CD-418F-3A71-D976-9901C8F09D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64" y="74227"/>
            <a:ext cx="1752165" cy="1652973"/>
          </a:xfrm>
          <a:prstGeom prst="ellipse">
            <a:avLst/>
          </a:prstGeom>
        </p:spPr>
      </p:pic>
      <p:sp>
        <p:nvSpPr>
          <p:cNvPr id="4" name="Hộp Văn bản 5">
            <a:extLst>
              <a:ext uri="{FF2B5EF4-FFF2-40B4-BE49-F238E27FC236}">
                <a16:creationId xmlns:a16="http://schemas.microsoft.com/office/drawing/2014/main" id="{CD3568AB-E2EC-DB3C-B088-CA7CAE62D910}"/>
              </a:ext>
            </a:extLst>
          </p:cNvPr>
          <p:cNvSpPr txBox="1"/>
          <p:nvPr/>
        </p:nvSpPr>
        <p:spPr>
          <a:xfrm>
            <a:off x="2498261" y="1411646"/>
            <a:ext cx="750630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6" name="Text Box 1">
            <a:extLst>
              <a:ext uri="{FF2B5EF4-FFF2-40B4-BE49-F238E27FC236}">
                <a16:creationId xmlns:a16="http://schemas.microsoft.com/office/drawing/2014/main" id="{804E1E76-B4AB-4790-9D3A-27538BD9F5E1}"/>
              </a:ext>
            </a:extLst>
          </p:cNvPr>
          <p:cNvSpPr txBox="1"/>
          <p:nvPr/>
        </p:nvSpPr>
        <p:spPr>
          <a:xfrm>
            <a:off x="5743575" y="1595393"/>
            <a:ext cx="5895975" cy="4154984"/>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Động mạch: đưa máu từ tim đến các cơ quan.</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Tĩnh mạch: đưa máu từ các cơ quan của cơ thể về tim.</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Mao mạch: nối động mạch với tĩnh mạch.</a:t>
            </a:r>
          </a:p>
          <a:p>
            <a:pPr marL="571500" indent="-571500" algn="just">
              <a:buFont typeface="Arial" panose="020B0604020202020204" pitchFamily="34" charset="0"/>
              <a:buChar char="•"/>
            </a:pPr>
            <a:r>
              <a:rPr lang="vi-VN" sz="3300" b="1" dirty="0">
                <a:solidFill>
                  <a:srgbClr val="002060"/>
                </a:solidFill>
                <a:latin typeface="Calibri" panose="020F0502020204030204" pitchFamily="34" charset="0"/>
                <a:cs typeface="Calibri" panose="020F0502020204030204" pitchFamily="34" charset="0"/>
              </a:rPr>
              <a:t>Tim: co bóp, đẩy máu đi khắp cơ thể.</a:t>
            </a:r>
          </a:p>
        </p:txBody>
      </p:sp>
      <p:pic>
        <p:nvPicPr>
          <p:cNvPr id="37" name="Content Placeholder 4" descr="—Pngtree—finger previous_3549984">
            <a:extLst>
              <a:ext uri="{FF2B5EF4-FFF2-40B4-BE49-F238E27FC236}">
                <a16:creationId xmlns:a16="http://schemas.microsoft.com/office/drawing/2014/main" id="{669C6527-82A1-449E-AE9C-42C2A0FCC564}"/>
              </a:ext>
            </a:extLst>
          </p:cNvPr>
          <p:cNvPicPr>
            <a:picLocks noChangeAspect="1"/>
          </p:cNvPicPr>
          <p:nvPr/>
        </p:nvPicPr>
        <p:blipFill>
          <a:blip r:embed="rId7"/>
          <a:stretch>
            <a:fillRect/>
          </a:stretch>
        </p:blipFill>
        <p:spPr>
          <a:xfrm flipH="1">
            <a:off x="5753875" y="295275"/>
            <a:ext cx="1696085" cy="1713865"/>
          </a:xfrm>
          <a:prstGeom prst="rect">
            <a:avLst/>
          </a:prstGeom>
        </p:spPr>
      </p:pic>
      <p:pic>
        <p:nvPicPr>
          <p:cNvPr id="39" name="Picture 38">
            <a:extLst>
              <a:ext uri="{FF2B5EF4-FFF2-40B4-BE49-F238E27FC236}">
                <a16:creationId xmlns:a16="http://schemas.microsoft.com/office/drawing/2014/main" id="{63046AD3-41DA-400B-B64A-AB9B942EE47F}"/>
              </a:ext>
            </a:extLst>
          </p:cNvPr>
          <p:cNvPicPr>
            <a:picLocks noChangeAspect="1"/>
          </p:cNvPicPr>
          <p:nvPr/>
        </p:nvPicPr>
        <p:blipFill>
          <a:blip r:embed="rId8"/>
          <a:stretch>
            <a:fillRect/>
          </a:stretch>
        </p:blipFill>
        <p:spPr>
          <a:xfrm>
            <a:off x="847725" y="1120242"/>
            <a:ext cx="4576762" cy="4482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cs typeface="Calibri" panose="020F0502020204030204" pitchFamily="34" charset="0"/>
                </a:rPr>
                <a:t>Nếu tim ngừng đập cơ thể sẽ như thế nào?</a:t>
              </a: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350734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Nếu tim ngừng đập cơ thể mất tri giác và ngừng thở, mạch không bắt được, huyết áp không đo được, sẽ dẫn đến tử vong chỉ trong vòng vài phút.</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id="{42902C62-6602-4769-B590-3DE1D02343E4}"/>
              </a:ext>
            </a:extLst>
          </p:cNvPr>
          <p:cNvPicPr>
            <a:picLocks noChangeAspect="1"/>
          </p:cNvPicPr>
          <p:nvPr/>
        </p:nvPicPr>
        <p:blipFill>
          <a:blip r:embed="rId7"/>
          <a:stretch>
            <a:fillRect/>
          </a:stretch>
        </p:blipFill>
        <p:spPr>
          <a:xfrm>
            <a:off x="704850" y="1285875"/>
            <a:ext cx="10681368" cy="3238500"/>
          </a:xfrm>
          <a:prstGeom prst="rect">
            <a:avLst/>
          </a:prstGeom>
        </p:spPr>
      </p:pic>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Cơ quan tuần hoàn có chức năng gì?</a:t>
              </a:r>
            </a:p>
          </p:txBody>
        </p:sp>
      </p:grpSp>
      <p:pic>
        <p:nvPicPr>
          <p:cNvPr id="29" name="Picture 28">
            <a:extLst>
              <a:ext uri="{FF2B5EF4-FFF2-40B4-BE49-F238E27FC236}">
                <a16:creationId xmlns:a16="http://schemas.microsoft.com/office/drawing/2014/main"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id="{36BB31E1-BEDC-47D9-9D88-75F1448557C6}"/>
              </a:ext>
            </a:extLst>
          </p:cNvPr>
          <p:cNvSpPr txBox="1"/>
          <p:nvPr/>
        </p:nvSpPr>
        <p:spPr>
          <a:xfrm>
            <a:off x="2752724" y="2191658"/>
            <a:ext cx="7134225" cy="255389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800" dirty="0">
                <a:solidFill>
                  <a:prstClr val="black"/>
                </a:solidFill>
                <a:latin typeface="Calibri"/>
              </a:rPr>
              <a:t>Cơ quan tuần hoàn vận chuyển máu đi khắp cơ thể.</a:t>
            </a:r>
            <a:endParaRPr kumimoji="0" lang="en-US" sz="4800" b="0" i="1"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3"/>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6"/>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1754326"/>
          </a:xfrm>
          <a:prstGeom prst="rect">
            <a:avLst/>
          </a:prstGeom>
          <a:noFill/>
        </p:spPr>
        <p:txBody>
          <a:bodyPr wrap="square">
            <a:spAutoFit/>
          </a:bodyPr>
          <a:lstStyle/>
          <a:p>
            <a:pPr algn="just"/>
            <a:r>
              <a:rPr lang="en-US" sz="3600" b="1" dirty="0" err="1">
                <a:latin typeface="Calibri" panose="020F0502020204030204" pitchFamily="34" charset="0"/>
                <a:ea typeface="Calibri" panose="020F0502020204030204" pitchFamily="34" charset="0"/>
                <a:cs typeface="Calibri" panose="020F0502020204030204" pitchFamily="34" charset="0"/>
              </a:rPr>
              <a:t>Em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hãy</a:t>
            </a:r>
            <a:r>
              <a:rPr lang="en-US" sz="3600" b="1" dirty="0">
                <a:latin typeface="Calibri" panose="020F0502020204030204" pitchFamily="34" charset="0"/>
                <a:ea typeface="Calibri" panose="020F0502020204030204" pitchFamily="34" charset="0"/>
                <a:cs typeface="Calibri" panose="020F0502020204030204" pitchFamily="34" charset="0"/>
              </a:rPr>
              <a:t> </a:t>
            </a:r>
            <a:r>
              <a:rPr lang="vi-VN" sz="3600" b="1" dirty="0">
                <a:latin typeface="Calibri" panose="020F0502020204030204" pitchFamily="34" charset="0"/>
                <a:ea typeface="Calibri" panose="020F0502020204030204" pitchFamily="34" charset="0"/>
                <a:cs typeface="Calibri" panose="020F0502020204030204" pitchFamily="34" charset="0"/>
              </a:rPr>
              <a:t>nêu lại các bộ phận của cơ quan tuần hoàn.</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7"/>
          <a:srcRect l="50217" t="11916" r="24866" b="47222"/>
          <a:stretch/>
        </p:blipFill>
        <p:spPr>
          <a:xfrm>
            <a:off x="7810245" y="2105893"/>
            <a:ext cx="3127015" cy="3999979"/>
          </a:xfrm>
          <a:prstGeom prst="rect">
            <a:avLst/>
          </a:prstGeom>
        </p:spPr>
      </p:pic>
    </p:spTree>
    <p:extLst>
      <p:ext uri="{BB962C8B-B14F-4D97-AF65-F5344CB8AC3E}">
        <p14:creationId xmlns:p14="http://schemas.microsoft.com/office/powerpoint/2010/main" val="14354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id="{82D20A21-90D8-4B44-BA6C-1F5E1C7AFF64}"/>
              </a:ext>
            </a:extLst>
          </p:cNvPr>
          <p:cNvSpPr txBox="1"/>
          <p:nvPr/>
        </p:nvSpPr>
        <p:spPr>
          <a:xfrm>
            <a:off x="2867026" y="2508465"/>
            <a:ext cx="4248150" cy="2308324"/>
          </a:xfrm>
          <a:prstGeom prst="rect">
            <a:avLst/>
          </a:prstGeom>
          <a:noFill/>
        </p:spPr>
        <p:txBody>
          <a:bodyPr wrap="square">
            <a:spAutoFit/>
          </a:bodyPr>
          <a:lstStyle/>
          <a:p>
            <a:pPr algn="just"/>
            <a:r>
              <a:rPr lang="vi-VN" sz="3600" b="1" dirty="0">
                <a:latin typeface="Calibri" panose="020F0502020204030204" pitchFamily="34" charset="0"/>
                <a:ea typeface="Calibri" panose="020F0502020204030204" pitchFamily="34" charset="0"/>
                <a:cs typeface="Calibri" panose="020F0502020204030204" pitchFamily="34" charset="0"/>
              </a:rPr>
              <a:t>Em hãy đặt tay lên ngực trái hoặc lên cổ và ấn nhẹ em cảm thấy như thế nào?</a:t>
            </a:r>
            <a:endParaRPr lang="en-US" sz="3600" b="1" dirty="0">
              <a:latin typeface="Calibri" panose="020F0502020204030204" pitchFamily="34" charset="0"/>
              <a:cs typeface="Calibri" panose="020F0502020204030204" pitchFamily="34" charset="0"/>
            </a:endParaRPr>
          </a:p>
        </p:txBody>
      </p:sp>
      <p:pic>
        <p:nvPicPr>
          <p:cNvPr id="57" name="Picture 56">
            <a:extLst>
              <a:ext uri="{FF2B5EF4-FFF2-40B4-BE49-F238E27FC236}">
                <a16:creationId xmlns:a16="http://schemas.microsoft.com/office/drawing/2014/main"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id="{F7919DDC-E34E-48B7-8609-941703B3B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46099" y="238125"/>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3000" b="1" dirty="0">
                <a:solidFill>
                  <a:prstClr val="black"/>
                </a:solidFill>
                <a:latin typeface="Calibri" panose="020F0502020204030204" pitchFamily="34" charset="0"/>
                <a:cs typeface="Calibri" panose="020F0502020204030204" pitchFamily="34" charset="0"/>
              </a:rPr>
              <a:t>1</a:t>
            </a:r>
            <a:r>
              <a:rPr lang="en-US" sz="3000" b="1" dirty="0">
                <a:solidFill>
                  <a:prstClr val="black"/>
                </a:solidFill>
                <a:latin typeface="Calibri" panose="020F0502020204030204" pitchFamily="34" charset="0"/>
                <a:cs typeface="Calibri" panose="020F0502020204030204" pitchFamily="34" charset="0"/>
              </a:rPr>
              <a:t>.</a:t>
            </a:r>
            <a:r>
              <a:rPr lang="vi-VN" sz="3000" b="1" dirty="0">
                <a:solidFill>
                  <a:prstClr val="black"/>
                </a:solidFill>
                <a:latin typeface="Calibri" panose="020F0502020204030204" pitchFamily="34" charset="0"/>
                <a:cs typeface="Calibri" panose="020F0502020204030204" pitchFamily="34" charset="0"/>
              </a:rPr>
              <a:t> Quan sát hình, chỉ và nói tên các bộ phận chính của cơ quan tuần hoàn.</a:t>
            </a:r>
            <a:endParaRPr lang="en-GB" sz="3000" b="1" dirty="0">
              <a:solidFill>
                <a:prstClr val="black"/>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8AB270AD-4B6E-4E47-904D-DE5672D1C62B}"/>
              </a:ext>
            </a:extLst>
          </p:cNvPr>
          <p:cNvPicPr>
            <a:picLocks noChangeAspect="1"/>
          </p:cNvPicPr>
          <p:nvPr/>
        </p:nvPicPr>
        <p:blipFill>
          <a:blip r:embed="rId7"/>
          <a:stretch>
            <a:fillRect/>
          </a:stretch>
        </p:blipFill>
        <p:spPr>
          <a:xfrm>
            <a:off x="942974" y="1480430"/>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id="{7788772E-0DBA-43AE-ADA9-C217E4E695F3}"/>
              </a:ext>
            </a:extLst>
          </p:cNvPr>
          <p:cNvGrpSpPr/>
          <p:nvPr/>
        </p:nvGrpSpPr>
        <p:grpSpPr>
          <a:xfrm>
            <a:off x="6407242" y="1514568"/>
            <a:ext cx="5194208" cy="1485807"/>
            <a:chOff x="1988817" y="5635299"/>
            <a:chExt cx="8061767" cy="1022412"/>
          </a:xfrm>
        </p:grpSpPr>
        <p:grpSp>
          <p:nvGrpSpPr>
            <p:cNvPr id="53" name="Group 52">
              <a:extLst>
                <a:ext uri="{FF2B5EF4-FFF2-40B4-BE49-F238E27FC236}">
                  <a16:creationId xmlns:a16="http://schemas.microsoft.com/office/drawing/2014/main" id="{8FC947D9-527D-4434-AF48-E68360070CC6}"/>
                </a:ext>
              </a:extLst>
            </p:cNvPr>
            <p:cNvGrpSpPr/>
            <p:nvPr/>
          </p:nvGrpSpPr>
          <p:grpSpPr>
            <a:xfrm>
              <a:off x="1988817" y="5635299"/>
              <a:ext cx="8061767" cy="1022412"/>
              <a:chOff x="1650124" y="2144110"/>
              <a:chExt cx="9727324" cy="2017987"/>
            </a:xfrm>
          </p:grpSpPr>
          <p:sp>
            <p:nvSpPr>
              <p:cNvPr id="58" name="Rectangle: Rounded Corners 57">
                <a:extLst>
                  <a:ext uri="{FF2B5EF4-FFF2-40B4-BE49-F238E27FC236}">
                    <a16:creationId xmlns:a16="http://schemas.microsoft.com/office/drawing/2014/main" id="{E02D36D8-B93B-4B16-BB83-98F4A12B6C7D}"/>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id="{EA239262-69DD-4DF8-8509-A1D0D4BCDAAC}"/>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id="{99A0F4EF-D7B9-412C-8209-DA141E28D186}"/>
                </a:ext>
              </a:extLst>
            </p:cNvPr>
            <p:cNvSpPr txBox="1"/>
            <p:nvPr/>
          </p:nvSpPr>
          <p:spPr>
            <a:xfrm>
              <a:off x="2184437" y="5729730"/>
              <a:ext cx="7600045" cy="825969"/>
            </a:xfrm>
            <a:prstGeom prst="rect">
              <a:avLst/>
            </a:prstGeom>
            <a:noFill/>
          </p:spPr>
          <p:txBody>
            <a:bodyPr wrap="square" rtlCol="0">
              <a:spAutoFit/>
            </a:bodyPr>
            <a:lstStyle/>
            <a:p>
              <a:pPr algn="just"/>
              <a:r>
                <a:rPr lang="vi-VN" sz="3600" b="1" dirty="0">
                  <a:solidFill>
                    <a:srgbClr val="00B050"/>
                  </a:solidFill>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id="{F232B5F9-D893-4B25-9AFB-D704D3E28903}"/>
              </a:ext>
            </a:extLst>
          </p:cNvPr>
          <p:cNvGrpSpPr/>
          <p:nvPr/>
        </p:nvGrpSpPr>
        <p:grpSpPr>
          <a:xfrm>
            <a:off x="6407242" y="3514815"/>
            <a:ext cx="5194208" cy="2517268"/>
            <a:chOff x="1988817" y="5635299"/>
            <a:chExt cx="8061767" cy="1022412"/>
          </a:xfrm>
        </p:grpSpPr>
        <p:grpSp>
          <p:nvGrpSpPr>
            <p:cNvPr id="61" name="Group 60">
              <a:extLst>
                <a:ext uri="{FF2B5EF4-FFF2-40B4-BE49-F238E27FC236}">
                  <a16:creationId xmlns:a16="http://schemas.microsoft.com/office/drawing/2014/main"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id="{2801BDFD-5AC6-48F6-ABBA-55EF862941A0}"/>
                </a:ext>
              </a:extLst>
            </p:cNvPr>
            <p:cNvSpPr txBox="1"/>
            <p:nvPr/>
          </p:nvSpPr>
          <p:spPr>
            <a:xfrm>
              <a:off x="2184437" y="5729730"/>
              <a:ext cx="7600045" cy="837542"/>
            </a:xfrm>
            <a:prstGeom prst="rect">
              <a:avLst/>
            </a:prstGeom>
            <a:noFill/>
          </p:spPr>
          <p:txBody>
            <a:bodyPr wrap="square" rtlCol="0">
              <a:spAutoFit/>
            </a:bodyPr>
            <a:lstStyle/>
            <a:p>
              <a:pPr algn="just"/>
              <a:r>
                <a:rPr lang="vi-VN" sz="3200" b="1" dirty="0">
                  <a:solidFill>
                    <a:srgbClr val="00B050"/>
                  </a:solidFill>
                  <a:latin typeface="Calibri" panose="020F0502020204030204" pitchFamily="34" charset="0"/>
                  <a:cs typeface="Calibri" panose="020F0502020204030204" pitchFamily="34" charset="0"/>
                </a:rPr>
                <a:t>Các mạch máu tạo thành hệ mạch kín trong cơ thể người bao gồm những bộ phận nào?</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Scale>
                                      <p:cBhvr>
                                        <p:cTn id="1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
                                        </p:tgtEl>
                                        <p:attrNameLst>
                                          <p:attrName>ppt_x</p:attrName>
                                          <p:attrName>ppt_y</p:attrName>
                                        </p:attrNameLst>
                                      </p:cBhvr>
                                    </p:animMotion>
                                    <p:animEffect transition="in" filter="fade">
                                      <p:cBhvr>
                                        <p:cTn id="14" dur="10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Scale>
                                      <p:cBhvr>
                                        <p:cTn id="19"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0"/>
                                        </p:tgtEl>
                                        <p:attrNameLst>
                                          <p:attrName>ppt_x</p:attrName>
                                          <p:attrName>ppt_y</p:attrName>
                                        </p:attrNameLst>
                                      </p:cBhvr>
                                    </p:animMotion>
                                    <p:animEffect transition="in" filter="fade">
                                      <p:cBhvr>
                                        <p:cTn id="2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9Slide05 SVNClementine" panose="020F0502020204030203" pitchFamily="34" charset="0"/>
              </a:rPr>
              <a:t>Các</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nhóm</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khác</a:t>
            </a:r>
            <a:endParaRPr lang="en-US" sz="4000" dirty="0">
              <a:solidFill>
                <a:schemeClr val="bg1"/>
              </a:solidFill>
              <a:latin typeface="#9Slide05 SVNClementine" panose="020F0502020204030203" pitchFamily="34" charset="0"/>
            </a:endParaRPr>
          </a:p>
          <a:p>
            <a:pPr algn="ctr"/>
            <a:r>
              <a:rPr lang="en-US" sz="4000" dirty="0" err="1">
                <a:solidFill>
                  <a:schemeClr val="bg1"/>
                </a:solidFill>
                <a:latin typeface="#9Slide05 SVNClementine" panose="020F0502020204030203" pitchFamily="34" charset="0"/>
              </a:rPr>
              <a:t>Lắng</a:t>
            </a:r>
            <a:r>
              <a:rPr lang="en-US" sz="4000" dirty="0">
                <a:solidFill>
                  <a:schemeClr val="bg1"/>
                </a:solidFill>
                <a:latin typeface="#9Slide05 SVNClementine" panose="020F0502020204030203" pitchFamily="34" charset="0"/>
              </a:rPr>
              <a:t> </a:t>
            </a:r>
            <a:r>
              <a:rPr lang="en-US" sz="4000" dirty="0" err="1">
                <a:solidFill>
                  <a:schemeClr val="bg1"/>
                </a:solidFill>
                <a:latin typeface="#9Slide05 SVNClementine" panose="020F0502020204030203" pitchFamily="34" charset="0"/>
              </a:rPr>
              <a:t>nghe</a:t>
            </a:r>
            <a:r>
              <a:rPr lang="en-US" sz="4000" dirty="0">
                <a:solidFill>
                  <a:schemeClr val="bg1"/>
                </a:solidFill>
                <a:latin typeface="#9Slide05 SVNClementine" panose="020F0502020204030203" pitchFamily="34" charset="0"/>
              </a:rPr>
              <a:t> – </a:t>
            </a:r>
            <a:r>
              <a:rPr lang="en-US" sz="4000" dirty="0" err="1">
                <a:solidFill>
                  <a:schemeClr val="bg1"/>
                </a:solidFill>
                <a:latin typeface="#9Slide05 SVNClementine" panose="020F0502020204030203" pitchFamily="34" charset="0"/>
              </a:rPr>
              <a:t>góp</a:t>
            </a:r>
            <a:r>
              <a:rPr lang="en-US" sz="4000" dirty="0">
                <a:solidFill>
                  <a:schemeClr val="bg1"/>
                </a:solidFill>
                <a:latin typeface="#9Slide05 SVNClementine" panose="020F0502020204030203" pitchFamily="34" charset="0"/>
              </a:rPr>
              <a:t> ý - </a:t>
            </a:r>
            <a:r>
              <a:rPr lang="en-US" sz="4000" dirty="0" err="1">
                <a:solidFill>
                  <a:schemeClr val="bg1"/>
                </a:solidFill>
                <a:latin typeface="#9Slide05 SVNClementine" panose="020F0502020204030203" pitchFamily="34" charset="0"/>
              </a:rPr>
              <a:t>bổ</a:t>
            </a:r>
            <a:r>
              <a:rPr lang="en-US" sz="4000" dirty="0">
                <a:solidFill>
                  <a:schemeClr val="bg1"/>
                </a:solidFill>
                <a:latin typeface="#9Slide05 SVNClementine" panose="020F0502020204030203" pitchFamily="34" charset="0"/>
              </a:rPr>
              <a:t> sung</a:t>
            </a:r>
          </a:p>
          <a:p>
            <a:endParaRPr lang="vi-VN" sz="2400" dirty="0"/>
          </a:p>
        </p:txBody>
      </p:sp>
      <p:grpSp>
        <p:nvGrpSpPr>
          <p:cNvPr id="322" name="Group 321">
            <a:extLst>
              <a:ext uri="{FF2B5EF4-FFF2-40B4-BE49-F238E27FC236}">
                <a16:creationId xmlns:a16="http://schemas.microsoft.com/office/drawing/2014/main"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id="{DDD4C018-A95C-4EEE-97E0-87B1565AB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id="{1904582C-1957-427F-9780-781F9B8AD2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id="{540D176C-9858-42FF-A29F-65DB440247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id="{07FF2887-60B6-4E8A-B498-C4DA20993C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id="{A66BE1D8-3BC4-49DC-B515-240102539C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id="{D9D21196-FB89-4C38-BE88-7649D370E5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id="{06250F72-F139-40B4-9856-D8A6428B95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525" name="Picture 524">
            <a:extLst>
              <a:ext uri="{FF2B5EF4-FFF2-40B4-BE49-F238E27FC236}">
                <a16:creationId xmlns:a16="http://schemas.microsoft.com/office/drawing/2014/main" id="{06D7B3EA-6400-425D-AB57-272C594F0B03}"/>
              </a:ext>
            </a:extLst>
          </p:cNvPr>
          <p:cNvPicPr>
            <a:picLocks noChangeAspect="1"/>
          </p:cNvPicPr>
          <p:nvPr/>
        </p:nvPicPr>
        <p:blipFill>
          <a:blip r:embed="rId13"/>
          <a:stretch>
            <a:fillRect/>
          </a:stretch>
        </p:blipFill>
        <p:spPr>
          <a:xfrm>
            <a:off x="4095749" y="165979"/>
            <a:ext cx="7105651" cy="6535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5"/>
                                            </p:tgtEl>
                                            <p:attrNameLst>
                                              <p:attrName>style.visibility</p:attrName>
                                            </p:attrNameLst>
                                          </p:cBhvr>
                                          <p:to>
                                            <p:strVal val="visible"/>
                                          </p:to>
                                        </p:set>
                                        <p:animEffect transition="in" filter="barn(inVertical)">
                                          <p:cBhvr>
                                            <p:cTn id="21"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33" name="Picture 32">
            <a:extLst>
              <a:ext uri="{FF2B5EF4-FFF2-40B4-BE49-F238E27FC236}">
                <a16:creationId xmlns:a16="http://schemas.microsoft.com/office/drawing/2014/main" id="{668B1187-E011-443D-B0AC-662395A02F54}"/>
              </a:ext>
            </a:extLst>
          </p:cNvPr>
          <p:cNvPicPr>
            <a:picLocks noChangeAspect="1"/>
          </p:cNvPicPr>
          <p:nvPr/>
        </p:nvPicPr>
        <p:blipFill>
          <a:blip r:embed="rId7"/>
          <a:stretch>
            <a:fillRect/>
          </a:stretch>
        </p:blipFill>
        <p:spPr>
          <a:xfrm>
            <a:off x="800100" y="1445433"/>
            <a:ext cx="4772025" cy="438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4" name="Straight Arrow Connector 33">
            <a:extLst>
              <a:ext uri="{FF2B5EF4-FFF2-40B4-BE49-F238E27FC236}">
                <a16:creationId xmlns:a16="http://schemas.microsoft.com/office/drawing/2014/main" id="{E3BA3221-5A9B-4D34-9AD4-452E77344826}"/>
              </a:ext>
            </a:extLst>
          </p:cNvPr>
          <p:cNvCxnSpPr>
            <a:cxnSpLocks/>
          </p:cNvCxnSpPr>
          <p:nvPr/>
        </p:nvCxnSpPr>
        <p:spPr>
          <a:xfrm flipV="1">
            <a:off x="1381125" y="2303763"/>
            <a:ext cx="5635251" cy="14014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52F21CAC-9151-4DB0-A736-65517F2F0901}"/>
              </a:ext>
            </a:extLst>
          </p:cNvPr>
          <p:cNvSpPr/>
          <p:nvPr/>
        </p:nvSpPr>
        <p:spPr>
          <a:xfrm>
            <a:off x="6418842" y="447653"/>
            <a:ext cx="45063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latin typeface="Calibri" panose="020F0502020204030204" pitchFamily="34" charset="0"/>
                <a:cs typeface="Calibri" panose="020F0502020204030204" pitchFamily="34" charset="0"/>
              </a:rPr>
              <a:t>Cơ quan tuần hoàn gồm: Tim và các mạch máu.</a:t>
            </a:r>
            <a:endParaRPr lang="vi-VN" sz="3200" b="1" dirty="0">
              <a:solidFill>
                <a:srgbClr val="FF0000"/>
              </a:solidFill>
              <a:latin typeface="Calibri" panose="020F0502020204030204" pitchFamily="34" charset="0"/>
              <a:cs typeface="Calibri" panose="020F0502020204030204" pitchFamily="34" charset="0"/>
            </a:endParaRPr>
          </a:p>
        </p:txBody>
      </p:sp>
      <p:cxnSp>
        <p:nvCxnSpPr>
          <p:cNvPr id="37" name="Straight Arrow Connector 36">
            <a:extLst>
              <a:ext uri="{FF2B5EF4-FFF2-40B4-BE49-F238E27FC236}">
                <a16:creationId xmlns:a16="http://schemas.microsoft.com/office/drawing/2014/main" id="{1C53C1DB-A93B-41E5-B711-30943B847DD2}"/>
              </a:ext>
            </a:extLst>
          </p:cNvPr>
          <p:cNvCxnSpPr>
            <a:cxnSpLocks/>
          </p:cNvCxnSpPr>
          <p:nvPr/>
        </p:nvCxnSpPr>
        <p:spPr>
          <a:xfrm>
            <a:off x="5067300" y="2447925"/>
            <a:ext cx="2368176" cy="24942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54CADF7-3128-4B06-ABEE-36135CF8E2FD}"/>
              </a:ext>
            </a:extLst>
          </p:cNvPr>
          <p:cNvSpPr/>
          <p:nvPr/>
        </p:nvSpPr>
        <p:spPr>
          <a:xfrm>
            <a:off x="6837942" y="3086078"/>
            <a:ext cx="47349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000" b="1" dirty="0">
                <a:solidFill>
                  <a:srgbClr val="FF0000"/>
                </a:solidFill>
                <a:latin typeface="Calibri" panose="020F0502020204030204" pitchFamily="34" charset="0"/>
                <a:cs typeface="Calibri" panose="020F0502020204030204" pitchFamily="34" charset="0"/>
              </a:rPr>
              <a:t>Các mạch máu gồm động mạch, tĩnh mạch và mao mạch.</a:t>
            </a:r>
            <a:endParaRPr lang="en-US" sz="30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id="{0209A7E5-5637-475F-B00F-77C54DC1BE89}"/>
              </a:ext>
            </a:extLst>
          </p:cNvPr>
          <p:cNvSpPr txBox="1"/>
          <p:nvPr/>
        </p:nvSpPr>
        <p:spPr>
          <a:xfrm>
            <a:off x="5032186" y="2087019"/>
            <a:ext cx="6435914" cy="3970318"/>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Cơ quan tuần hoàn gồm tim và các mạch máu. Các mạch máu tạo thành hệ mạch kín trong cơ thể người bao gồm: động mạch, tĩnh mạch và mao mạch. Máu lưu thông trong các mạch máu là một chất lỏng màu đỏ.</a:t>
            </a:r>
          </a:p>
        </p:txBody>
      </p:sp>
      <p:pic>
        <p:nvPicPr>
          <p:cNvPr id="38" name="Picture 37">
            <a:extLst>
              <a:ext uri="{FF2B5EF4-FFF2-40B4-BE49-F238E27FC236}">
                <a16:creationId xmlns:a16="http://schemas.microsoft.com/office/drawing/2014/main" id="{566F2EDD-0F8B-40B1-BC2D-0650A64FE765}"/>
              </a:ext>
            </a:extLst>
          </p:cNvPr>
          <p:cNvPicPr>
            <a:picLocks noChangeAspect="1"/>
          </p:cNvPicPr>
          <p:nvPr/>
        </p:nvPicPr>
        <p:blipFill>
          <a:blip r:embed="rId7">
            <a:extLst>
              <a:ext uri="{28A0092B-C50C-407E-A947-70E740481C1C}">
                <a14:useLocalDpi xmlns:a14="http://schemas.microsoft.com/office/drawing/2010/main" val="0"/>
              </a:ext>
            </a:extLst>
          </a:blip>
          <a:srcRect t="5334" b="5334"/>
          <a:stretch/>
        </p:blipFill>
        <p:spPr>
          <a:xfrm>
            <a:off x="832671" y="2421210"/>
            <a:ext cx="4003915" cy="3299733"/>
          </a:xfrm>
          <a:prstGeom prst="roundRect">
            <a:avLst>
              <a:gd name="adj" fmla="val 16667"/>
            </a:avLst>
          </a:prstGeom>
          <a:ln w="38100">
            <a:solidFill>
              <a:srgbClr val="70AD47">
                <a:lumMod val="75000"/>
              </a:srgb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a:extLst>
              <a:ext uri="{FF2B5EF4-FFF2-40B4-BE49-F238E27FC236}">
                <a16:creationId xmlns:a16="http://schemas.microsoft.com/office/drawing/2014/main" id="{F84EE3B6-6E09-46ED-AF78-7BF9D2D1C590}"/>
              </a:ext>
            </a:extLst>
          </p:cNvPr>
          <p:cNvPicPr>
            <a:picLocks noChangeAspect="1"/>
          </p:cNvPicPr>
          <p:nvPr/>
        </p:nvPicPr>
        <p:blipFill>
          <a:blip r:embed="rId8"/>
          <a:stretch>
            <a:fillRect/>
          </a:stretch>
        </p:blipFill>
        <p:spPr>
          <a:xfrm>
            <a:off x="3066405" y="-80121"/>
            <a:ext cx="6078239" cy="25605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id="{3B64A1DC-61DB-4EF2-A164-D25CAB6038BC}"/>
              </a:ext>
            </a:extLst>
          </p:cNvPr>
          <p:cNvSpPr/>
          <p:nvPr/>
        </p:nvSpPr>
        <p:spPr>
          <a:xfrm>
            <a:off x="517524" y="0"/>
            <a:ext cx="10493375" cy="1123712"/>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4D3623-9FCC-4FE0-9D92-B710B1358FE0}"/>
              </a:ext>
            </a:extLst>
          </p:cNvPr>
          <p:cNvPicPr>
            <a:picLocks noChangeAspect="1"/>
          </p:cNvPicPr>
          <p:nvPr/>
        </p:nvPicPr>
        <p:blipFill>
          <a:blip r:embed="rId7"/>
          <a:stretch>
            <a:fillRect/>
          </a:stretch>
        </p:blipFill>
        <p:spPr>
          <a:xfrm>
            <a:off x="962025" y="1358366"/>
            <a:ext cx="4910137"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id="{20F43D68-E8A7-4AFC-AF25-82A918495E1F}"/>
              </a:ext>
            </a:extLst>
          </p:cNvPr>
          <p:cNvPicPr>
            <a:picLocks noChangeAspect="1"/>
          </p:cNvPicPr>
          <p:nvPr/>
        </p:nvPicPr>
        <p:blipFill>
          <a:blip r:embed="rId8"/>
          <a:stretch>
            <a:fillRect/>
          </a:stretch>
        </p:blipFill>
        <p:spPr>
          <a:xfrm>
            <a:off x="6753225" y="3001403"/>
            <a:ext cx="2952750" cy="3351771"/>
          </a:xfrm>
          <a:prstGeom prst="rect">
            <a:avLst/>
          </a:prstGeom>
        </p:spPr>
      </p:pic>
      <p:grpSp>
        <p:nvGrpSpPr>
          <p:cNvPr id="29" name="Group 28">
            <a:extLst>
              <a:ext uri="{FF2B5EF4-FFF2-40B4-BE49-F238E27FC236}">
                <a16:creationId xmlns:a16="http://schemas.microsoft.com/office/drawing/2014/main" id="{0B1E652B-F132-4843-9815-9B70C038A887}"/>
              </a:ext>
            </a:extLst>
          </p:cNvPr>
          <p:cNvGrpSpPr/>
          <p:nvPr/>
        </p:nvGrpSpPr>
        <p:grpSpPr>
          <a:xfrm>
            <a:off x="6067425" y="1435446"/>
            <a:ext cx="5446254" cy="1325563"/>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5E0F83C8-223E-426B-B9C5-193F0B6716AC}"/>
                </a:ext>
              </a:extLst>
            </p:cNvPr>
            <p:cNvSpPr txBox="1"/>
            <p:nvPr/>
          </p:nvSpPr>
          <p:spPr>
            <a:xfrm>
              <a:off x="4431807" y="1230082"/>
              <a:ext cx="6006465" cy="856838"/>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động mạch, tĩnh mạch và mao mạch trên sơ đồ.</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353</Words>
  <Application>Microsoft Office PowerPoint</Application>
  <PresentationFormat>Widescreen</PresentationFormat>
  <Paragraphs>39</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等线</vt:lpstr>
      <vt:lpstr>微软雅黑</vt:lpstr>
      <vt:lpstr>黑体</vt:lpstr>
      <vt:lpstr>#9Slide05 SVNClementine</vt:lpstr>
      <vt:lpstr>Arial</vt:lpstr>
      <vt:lpstr>Calibri</vt:lpstr>
      <vt:lpstr>Times New Roman</vt:lpstr>
      <vt:lpstr>字魂59号-创粗黑</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37</cp:revision>
  <dcterms:created xsi:type="dcterms:W3CDTF">2022-11-13T11:16:52Z</dcterms:created>
  <dcterms:modified xsi:type="dcterms:W3CDTF">2025-03-02T23:50:03Z</dcterms:modified>
</cp:coreProperties>
</file>