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6"/>
  </p:notesMasterIdLst>
  <p:sldIdLst>
    <p:sldId id="309" r:id="rId2"/>
    <p:sldId id="401" r:id="rId3"/>
    <p:sldId id="308" r:id="rId4"/>
    <p:sldId id="402" r:id="rId5"/>
    <p:sldId id="361" r:id="rId6"/>
    <p:sldId id="372" r:id="rId7"/>
    <p:sldId id="260" r:id="rId8"/>
    <p:sldId id="403" r:id="rId9"/>
    <p:sldId id="261" r:id="rId10"/>
    <p:sldId id="405" r:id="rId11"/>
    <p:sldId id="389" r:id="rId12"/>
    <p:sldId id="293" r:id="rId13"/>
    <p:sldId id="342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7AA98-0196-499C-BDBB-A930E301A87F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909ED-5D9B-4304-B8BD-06A030D3FA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901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1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AAC6-1F2F-40FB-B916-23D03E606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40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7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slide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7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7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04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7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27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771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51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481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2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562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308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865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783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4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811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78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00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030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513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696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485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788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30F770-8ADF-4882-B4DE-9C81E20A009A}" type="datetimeFigureOut">
              <a:rPr lang="en-ID" smtClean="0"/>
              <a:t>03/03/2025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2B02C3-224D-48A6-B144-2D2322143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3338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8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openxmlformats.org/officeDocument/2006/relationships/image" Target="../media/image17.emf"/><Relationship Id="rId10" Type="http://schemas.openxmlformats.org/officeDocument/2006/relationships/image" Target="../media/image6.png"/><Relationship Id="rId4" Type="http://schemas.openxmlformats.org/officeDocument/2006/relationships/image" Target="../media/image16.emf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5F5E-21C5-20A5-C6C7-ABFDFF05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76E8A-0A33-E00D-5B57-F4DC7EFA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3" y="10886"/>
            <a:ext cx="12215813" cy="6858000"/>
          </a:xfrm>
          <a:prstGeom prst="rect">
            <a:avLst/>
          </a:prstGeom>
        </p:spPr>
      </p:pic>
      <p:pic>
        <p:nvPicPr>
          <p:cNvPr id="1026" name="Picture 2" descr="Cute cartoon shop assistance mascot in apron uniform in presenting action use for illustration Premium Vector">
            <a:extLst>
              <a:ext uri="{FF2B5EF4-FFF2-40B4-BE49-F238E27FC236}">
                <a16:creationId xmlns:a16="http://schemas.microsoft.com/office/drawing/2014/main" id="{AEF79583-6C4D-5796-BD9B-5F979310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82" y1="51757" x2="48882" y2="51757"/>
                        <a14:foregroundMark x1="53035" y1="52236" x2="57987" y2="54792"/>
                        <a14:foregroundMark x1="52875" y1="51438" x2="44569" y2="50479"/>
                        <a14:foregroundMark x1="44728" y1="51438" x2="41374" y2="54952"/>
                        <a14:foregroundMark x1="54313" y1="48722" x2="57987" y2="56390"/>
                        <a14:foregroundMark x1="57987" y1="56390" x2="57987" y2="56390"/>
                        <a14:foregroundMark x1="59425" y1="54633" x2="54952" y2="51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289359"/>
            <a:ext cx="4700080" cy="47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2ED48E-EDDD-118B-E8C1-167165911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22" b="93966" l="1437" r="96839">
                        <a14:foregroundMark x1="13218" y1="12931" x2="77586" y2="18678"/>
                        <a14:foregroundMark x1="77586" y1="18678" x2="86207" y2="17816"/>
                        <a14:foregroundMark x1="12644" y1="6897" x2="7759" y2="27011"/>
                        <a14:foregroundMark x1="3448" y1="20402" x2="5747" y2="32184"/>
                        <a14:foregroundMark x1="20977" y1="8046" x2="14080" y2="29023"/>
                        <a14:foregroundMark x1="27874" y1="6897" x2="21552" y2="28161"/>
                        <a14:foregroundMark x1="34770" y1="7471" x2="36782" y2="24713"/>
                        <a14:foregroundMark x1="36782" y1="24713" x2="36494" y2="25575"/>
                        <a14:foregroundMark x1="46552" y1="8046" x2="47989" y2="25000"/>
                        <a14:foregroundMark x1="50000" y1="7759" x2="53161" y2="23276"/>
                        <a14:foregroundMark x1="64080" y1="6609" x2="63793" y2="25000"/>
                        <a14:foregroundMark x1="93678" y1="25000" x2="93678" y2="25000"/>
                        <a14:foregroundMark x1="25575" y1="81034" x2="28736" y2="93966"/>
                        <a14:foregroundMark x1="27011" y1="82184" x2="24138" y2="89943"/>
                        <a14:foregroundMark x1="1724" y1="62356" x2="1724" y2="62356"/>
                        <a14:foregroundMark x1="42529" y1="25287" x2="42529" y2="25287"/>
                        <a14:foregroundMark x1="42529" y1="23563" x2="42241" y2="27874"/>
                        <a14:foregroundMark x1="61494" y1="25575" x2="62931" y2="29310"/>
                        <a14:foregroundMark x1="82184" y1="25287" x2="82471" y2="29310"/>
                        <a14:foregroundMark x1="91954" y1="85057" x2="96839" y2="85057"/>
                        <a14:foregroundMark x1="94540" y1="88218" x2="94540" y2="93391"/>
                        <a14:foregroundMark x1="23563" y1="79310" x2="32759" y2="85057"/>
                        <a14:foregroundMark x1="32759" y1="85057" x2="33621" y2="87069"/>
                        <a14:foregroundMark x1="24138" y1="80172" x2="18966" y2="90517"/>
                        <a14:foregroundMark x1="18966" y1="90517" x2="29885" y2="90517"/>
                        <a14:foregroundMark x1="29885" y1="90517" x2="25575" y2="80172"/>
                        <a14:foregroundMark x1="25575" y1="80172" x2="25575" y2="80172"/>
                        <a14:foregroundMark x1="18966" y1="81034" x2="18966" y2="84483"/>
                        <a14:foregroundMark x1="19828" y1="91954" x2="25287" y2="92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3" y="1670160"/>
            <a:ext cx="5514614" cy="5514614"/>
          </a:xfrm>
          <a:prstGeom prst="rect">
            <a:avLst/>
          </a:prstGeom>
        </p:spPr>
      </p:pic>
      <p:pic>
        <p:nvPicPr>
          <p:cNvPr id="1030" name="Picture 6" descr="Cute girl in a student uniform holding meatballs and bag education thailand school concept cartoon hand drawn cartoon art illustration Free Vector">
            <a:extLst>
              <a:ext uri="{FF2B5EF4-FFF2-40B4-BE49-F238E27FC236}">
                <a16:creationId xmlns:a16="http://schemas.microsoft.com/office/drawing/2014/main" id="{BA6FFD87-BE9B-AB03-1EF0-42C1DA90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6486" y1="57884" x2="46645" y2="62275"/>
                        <a14:foregroundMark x1="51597" y1="55689" x2="50319" y2="62076"/>
                        <a14:foregroundMark x1="52396" y1="85429" x2="51278" y2="88822"/>
                        <a14:foregroundMark x1="49681" y1="89421" x2="51278" y2="89421"/>
                        <a14:foregroundMark x1="54792" y1="57086" x2="56230" y2="62076"/>
                        <a14:backgroundMark x1="49681" y1="83234" x2="49681" y2="83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62" y="2771320"/>
            <a:ext cx="5514615" cy="44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lection of cute boy character in greeting pose Premium Vector">
            <a:extLst>
              <a:ext uri="{FF2B5EF4-FFF2-40B4-BE49-F238E27FC236}">
                <a16:creationId xmlns:a16="http://schemas.microsoft.com/office/drawing/2014/main" id="{56217BAE-125F-56FC-168E-8EB00FB8A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45" b="90691" l="9744" r="89776">
                        <a14:foregroundMark x1="71885" y1="78989" x2="71885" y2="78989"/>
                        <a14:foregroundMark x1="64377" y1="89628" x2="64377" y2="89628"/>
                        <a14:foregroundMark x1="73482" y1="90957" x2="73482" y2="90957"/>
                        <a14:foregroundMark x1="66933" y1="8245" x2="66933" y2="8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16" t="-1835" r="-3607" b="1835"/>
          <a:stretch/>
        </p:blipFill>
        <p:spPr bwMode="auto">
          <a:xfrm flipH="1">
            <a:off x="8254759" y="2547257"/>
            <a:ext cx="3817498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iling children student uniform back to school illustration logo. Premium Vector">
            <a:extLst>
              <a:ext uri="{FF2B5EF4-FFF2-40B4-BE49-F238E27FC236}">
                <a16:creationId xmlns:a16="http://schemas.microsoft.com/office/drawing/2014/main" id="{E4AA1301-B2F8-F2F2-3CE2-5C31F7078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4856" y1="23400" x2="67686" y2="70400"/>
                        <a14:foregroundMark x1="65070" y1="73969" x2="65016" y2="74200"/>
                        <a14:foregroundMark x1="71885" y1="55000" x2="70927" y2="59400"/>
                        <a14:foregroundMark x1="75240" y1="39000" x2="75240" y2="39000"/>
                        <a14:foregroundMark x1="62780" y1="39800" x2="63578" y2="42600"/>
                        <a14:foregroundMark x1="72045" y1="69200" x2="72045" y2="75200"/>
                        <a14:backgroundMark x1="28115" y1="30800" x2="28275" y2="43000"/>
                        <a14:backgroundMark x1="23163" y1="27400" x2="15016" y2="60200"/>
                        <a14:backgroundMark x1="15016" y1="60200" x2="15016" y2="60600"/>
                        <a14:backgroundMark x1="67572" y1="73400" x2="67572" y2="73400"/>
                        <a14:backgroundMark x1="67572" y1="71800" x2="67732" y2="73600"/>
                        <a14:backgroundMark x1="67732" y1="70400" x2="67732" y2="7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543" b="16857"/>
          <a:stretch/>
        </p:blipFill>
        <p:spPr bwMode="auto">
          <a:xfrm>
            <a:off x="7040348" y="2602995"/>
            <a:ext cx="3666474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3C29B0-1032-4B30-BD0F-B05DB1AE2068}"/>
              </a:ext>
            </a:extLst>
          </p:cNvPr>
          <p:cNvSpPr/>
          <p:nvPr/>
        </p:nvSpPr>
        <p:spPr>
          <a:xfrm>
            <a:off x="1881188" y="1915988"/>
            <a:ext cx="8429624" cy="3026024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FF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DE5597-0D16-4522-A89A-B87B0D0DA3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5315" y="2515146"/>
            <a:ext cx="4578493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CD2E0-183C-47BF-9F0E-12CFD98A28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1135" y="3155602"/>
            <a:ext cx="2889754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13CFC-5897-443E-AD59-97D5B7145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6909" y="3937039"/>
            <a:ext cx="7718205" cy="829128"/>
          </a:xfrm>
          <a:prstGeom prst="rect">
            <a:avLst/>
          </a:prstGeom>
        </p:spPr>
      </p:pic>
      <p:pic>
        <p:nvPicPr>
          <p:cNvPr id="8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868C7D0-1831-5482-C16A-E55946B6681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63941"/>
            <a:ext cx="1339406" cy="1225793"/>
          </a:xfrm>
          <a:prstGeom prst="ellipse">
            <a:avLst/>
          </a:prstGeom>
        </p:spPr>
      </p:pic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4DBB3556-C9E6-612E-EF01-1807140626FF}"/>
              </a:ext>
            </a:extLst>
          </p:cNvPr>
          <p:cNvSpPr txBox="1"/>
          <p:nvPr/>
        </p:nvSpPr>
        <p:spPr>
          <a:xfrm>
            <a:off x="2575456" y="335627"/>
            <a:ext cx="7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72025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28">
            <a:extLst>
              <a:ext uri="{FF2B5EF4-FFF2-40B4-BE49-F238E27FC236}">
                <a16:creationId xmlns:a16="http://schemas.microsoft.com/office/drawing/2014/main" id="{2A278BC4-B5E3-6A16-DC32-6E53EA100CFD}"/>
              </a:ext>
            </a:extLst>
          </p:cNvPr>
          <p:cNvSpPr/>
          <p:nvPr/>
        </p:nvSpPr>
        <p:spPr>
          <a:xfrm>
            <a:off x="218638" y="409113"/>
            <a:ext cx="11733876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4449C-EBFE-4783-8B50-48EC0FA97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862012"/>
            <a:ext cx="8883757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8">
            <a:extLst>
              <a:ext uri="{FF2B5EF4-FFF2-40B4-BE49-F238E27FC236}">
                <a16:creationId xmlns:a16="http://schemas.microsoft.com/office/drawing/2014/main" id="{F28534D7-E639-A762-85B6-3242F8F2660F}"/>
              </a:ext>
            </a:extLst>
          </p:cNvPr>
          <p:cNvSpPr/>
          <p:nvPr/>
        </p:nvSpPr>
        <p:spPr>
          <a:xfrm>
            <a:off x="280386" y="141935"/>
            <a:ext cx="11402960" cy="64684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069DD1-50AD-4A2C-BCA3-F60D88977F03}"/>
              </a:ext>
            </a:extLst>
          </p:cNvPr>
          <p:cNvGraphicFramePr>
            <a:graphicFrameLocks noGrp="1"/>
          </p:cNvGraphicFramePr>
          <p:nvPr/>
        </p:nvGraphicFramePr>
        <p:xfrm>
          <a:off x="552449" y="885826"/>
          <a:ext cx="11020426" cy="562418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510213">
                  <a:extLst>
                    <a:ext uri="{9D8B030D-6E8A-4147-A177-3AD203B41FA5}">
                      <a16:colId xmlns:a16="http://schemas.microsoft.com/office/drawing/2014/main" val="3857127843"/>
                    </a:ext>
                  </a:extLst>
                </a:gridCol>
                <a:gridCol w="5510213">
                  <a:extLst>
                    <a:ext uri="{9D8B030D-6E8A-4147-A177-3AD203B41FA5}">
                      <a16:colId xmlns:a16="http://schemas.microsoft.com/office/drawing/2014/main" val="2474255067"/>
                    </a:ext>
                  </a:extLst>
                </a:gridCol>
              </a:tblGrid>
              <a:tr h="3181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Ủng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hộ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134" marR="30134" marT="30134" marB="301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Phản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đối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134" marR="30134" marT="30134" marB="3013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82365"/>
                  </a:ext>
                </a:extLst>
              </a:tr>
              <a:tr h="5198155">
                <a:tc>
                  <a:txBody>
                    <a:bodyPr/>
                    <a:lstStyle/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Ăn ngoài giúp cả nhà thay đổi không khí</a:t>
                      </a:r>
                    </a:p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Cơm canh đã chuẩn bị đầy đủ nên không phải tốn công nấu nướng hay phải rửa chén sau khi ăn như khi tự nấu ở nhà.</a:t>
                      </a:r>
                    </a:p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Ăn ngoài có thể thỏa thích ăn các món mà có thể ở nhà chế biến cầu kì</a:t>
                      </a:r>
                    </a:p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Nhanh chóng có một bữa ăn mà không mất nhiều thời gian.</a:t>
                      </a:r>
                    </a:p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Món ăn thường bắt mắt, ngon miệng và có thể là một địa điểm tụ tập gặp gỡ.</a:t>
                      </a:r>
                    </a:p>
                  </a:txBody>
                  <a:tcPr marL="30134" marR="30134" marT="30134" marB="301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Ta không biết được nguồn gốc của thức ăn cũng như an toàn vệ sinh thực phẩm</a:t>
                      </a:r>
                    </a:p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Tự nấu mỗi bữa sẽ tiết kiệm được các khoản phí kha khá so với mỗi bữa ăn ngoài</a:t>
                      </a:r>
                    </a:p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Vì các quán ăn công cộng nên các vấn đề phức tạp cũng rất dễ nảy sinh như mâu thuẫn, trộm cắp,…</a:t>
                      </a:r>
                    </a:p>
                    <a:p>
                      <a:pPr marL="342900" indent="-3429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Các quán ăn ngoài thường ở nơi công cộng, do vậy bụi hay các vi khuẩn từ không khí sẽ dễ dàng xâm nhập vào đồ ăn, thứ</a:t>
                      </a:r>
                    </a:p>
                  </a:txBody>
                  <a:tcPr marL="30134" marR="30134" marT="30134" marB="301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4816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538EF23-0E38-4F36-8D16-4BCD3F35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96" y="-242760"/>
            <a:ext cx="244470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sp>
        <p:nvSpPr>
          <p:cNvPr id="24" name="Rectangle: Diagonal Corners Rounded 2">
            <a:extLst>
              <a:ext uri="{FF2B5EF4-FFF2-40B4-BE49-F238E27FC236}">
                <a16:creationId xmlns:a16="http://schemas.microsoft.com/office/drawing/2014/main" id="{7EDEF26C-B0E6-4016-8C06-A86D8F176D0F}"/>
              </a:ext>
            </a:extLst>
          </p:cNvPr>
          <p:cNvSpPr/>
          <p:nvPr/>
        </p:nvSpPr>
        <p:spPr>
          <a:xfrm>
            <a:off x="645110" y="1302447"/>
            <a:ext cx="10901779" cy="5204885"/>
          </a:xfrm>
          <a:prstGeom prst="round2SameRect">
            <a:avLst/>
          </a:prstGeom>
          <a:solidFill>
            <a:srgbClr val="CCFFFF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A888DD-A3D8-4CBB-97EA-8318CECF1725}"/>
              </a:ext>
            </a:extLst>
          </p:cNvPr>
          <p:cNvGrpSpPr/>
          <p:nvPr/>
        </p:nvGrpSpPr>
        <p:grpSpPr>
          <a:xfrm>
            <a:off x="922423" y="1634254"/>
            <a:ext cx="9347002" cy="1258372"/>
            <a:chOff x="924363" y="1634254"/>
            <a:chExt cx="9347002" cy="12583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CF03D9-437A-4639-8A47-3CEFCF3EF62E}"/>
                </a:ext>
              </a:extLst>
            </p:cNvPr>
            <p:cNvSpPr txBox="1"/>
            <p:nvPr/>
          </p:nvSpPr>
          <p:spPr>
            <a:xfrm>
              <a:off x="1517950" y="1634254"/>
              <a:ext cx="8753415" cy="1258372"/>
            </a:xfrm>
            <a:prstGeom prst="round2Same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Lựa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chọn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đông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khách</a:t>
              </a:r>
              <a:endPara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3228AAF-ADA8-49A9-8F99-5BCADDDC4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63" y="1737789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792500-5536-44F3-A38B-4B62652F9285}"/>
              </a:ext>
            </a:extLst>
          </p:cNvPr>
          <p:cNvGrpSpPr/>
          <p:nvPr/>
        </p:nvGrpSpPr>
        <p:grpSpPr>
          <a:xfrm>
            <a:off x="904343" y="3090658"/>
            <a:ext cx="11518381" cy="646331"/>
            <a:chOff x="923393" y="3376408"/>
            <a:chExt cx="11518381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796A1F-15CE-43FD-A950-5E1BEFB37050}"/>
                </a:ext>
              </a:extLst>
            </p:cNvPr>
            <p:cNvSpPr txBox="1"/>
            <p:nvPr/>
          </p:nvSpPr>
          <p:spPr>
            <a:xfrm>
              <a:off x="1517950" y="3376408"/>
              <a:ext cx="10923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sống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tái</a:t>
              </a:r>
              <a:endPara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C62F2AE-CF11-4A0E-B607-A4411B4F8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93" y="3483931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4269FB-6638-4A7A-914B-94DD49AF75C4}"/>
              </a:ext>
            </a:extLst>
          </p:cNvPr>
          <p:cNvGrpSpPr/>
          <p:nvPr/>
        </p:nvGrpSpPr>
        <p:grpSpPr>
          <a:xfrm>
            <a:off x="922908" y="4295539"/>
            <a:ext cx="6221903" cy="646331"/>
            <a:chOff x="922908" y="4295539"/>
            <a:chExt cx="6221903" cy="64633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AD5687-82D2-40C6-8A66-BB5D9ED33229}"/>
                </a:ext>
              </a:extLst>
            </p:cNvPr>
            <p:cNvSpPr/>
            <p:nvPr/>
          </p:nvSpPr>
          <p:spPr>
            <a:xfrm>
              <a:off x="1517950" y="4295539"/>
              <a:ext cx="56268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vi-VN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Rửa tay sạch sẽ trước khi ăn</a:t>
              </a:r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59004DB5-41D5-41EC-94C1-969C5891E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08" y="4357002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1215160" y="211605"/>
            <a:ext cx="9833332" cy="924562"/>
            <a:chOff x="1060656" y="218253"/>
            <a:chExt cx="9833332" cy="92456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3"/>
              <a:ext cx="9574340" cy="924562"/>
              <a:chOff x="6719591" y="2584562"/>
              <a:chExt cx="5324586" cy="134587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5320690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842336" y="2707679"/>
                <a:ext cx="5201841" cy="103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điều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lưu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ăn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ngoài</a:t>
                </a:r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91" y="625767"/>
            <a:ext cx="1361091" cy="8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4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FD3E8B56-2CEF-F77D-19AB-81374978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435BBD-166A-6D07-1D04-C2CB602999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510413" y="1235996"/>
            <a:ext cx="3003871" cy="5346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2346FB-78BB-CB47-116B-16836250EDF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8654571" y="1382883"/>
            <a:ext cx="2794404" cy="5477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8D784-8463-49D6-A2A6-E3F5B20DC9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27376" y="1024018"/>
            <a:ext cx="4041998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475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4B1879-4AB1-43FE-9991-840181CB7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54233" r="20000"/>
          <a:stretch/>
        </p:blipFill>
        <p:spPr>
          <a:xfrm>
            <a:off x="394119" y="2638832"/>
            <a:ext cx="9862243" cy="3929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15DE7-D3D9-1274-664D-65831C852D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50" b="48250" l="52800" r="70300">
                        <a14:foregroundMark x1="56200" y1="36900" x2="56200" y2="36900"/>
                        <a14:foregroundMark x1="53700" y1="38350" x2="53700" y2="38350"/>
                        <a14:foregroundMark x1="52800" y1="37950" x2="52800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26666" r="27629" b="49334"/>
          <a:stretch/>
        </p:blipFill>
        <p:spPr>
          <a:xfrm rot="464951">
            <a:off x="9683708" y="20129"/>
            <a:ext cx="1572484" cy="1832679"/>
          </a:xfrm>
          <a:prstGeom prst="rect">
            <a:avLst/>
          </a:prstGeom>
        </p:spPr>
      </p:pic>
      <p:pic>
        <p:nvPicPr>
          <p:cNvPr id="6" name="图片 25">
            <a:extLst>
              <a:ext uri="{FF2B5EF4-FFF2-40B4-BE49-F238E27FC236}">
                <a16:creationId xmlns:a16="http://schemas.microsoft.com/office/drawing/2014/main" id="{C3CA30DD-2AFC-169E-26BA-DE8DD6A4B7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881257" y="936468"/>
            <a:ext cx="1719606" cy="1633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1A47-426B-488F-8738-9780684DB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924" y="824000"/>
            <a:ext cx="790110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41AA0-BDD1-45E9-8F95-B5D867EF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28" y="850333"/>
            <a:ext cx="641964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28D2-A786-7311-BD23-3F07C0B7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D89DA-F9EF-97A1-0B9F-71E6FB74A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" y="573129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10817-FD2A-C1DF-F6FF-80885BAC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966" y="-153183"/>
            <a:ext cx="12272966" cy="6253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6DF8A-D2FB-B3AD-9EA6-0241412AA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3793" y="0"/>
            <a:ext cx="2362200" cy="6886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816301-F275-878A-AAAD-CB2AE8786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48" y="6031112"/>
            <a:ext cx="10940504" cy="1428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91141C-1CD9-3619-7B92-1B976C245D66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2BB99-555D-27A1-4C0F-969E3B7E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35843" y="-22304"/>
            <a:ext cx="2362200" cy="6886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C32D960-47F0-E535-146A-97DE5D883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54783" y="-28419"/>
            <a:ext cx="12501565" cy="990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6D49F1-0E1D-F35E-FCE4-39BE82C951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29" b="92429" l="10000" r="90000">
                        <a14:foregroundMark x1="57000" y1="7714" x2="61778" y2="8286"/>
                        <a14:foregroundMark x1="56444" y1="63714" x2="55000" y2="84143"/>
                        <a14:foregroundMark x1="62444" y1="66143" x2="64111" y2="88000"/>
                        <a14:foregroundMark x1="53444" y1="92429" x2="59000" y2="90143"/>
                        <a14:foregroundMark x1="59000" y1="90143" x2="64889" y2="90286"/>
                        <a14:foregroundMark x1="64889" y1="90286" x2="65000" y2="90429"/>
                        <a14:foregroundMark x1="71889" y1="68286" x2="73778" y2="84714"/>
                        <a14:foregroundMark x1="74111" y1="83143" x2="73889" y2="92429"/>
                        <a14:foregroundMark x1="67778" y1="81714" x2="69778" y2="81857"/>
                        <a14:foregroundMark x1="63667" y1="63429" x2="64667" y2="70857"/>
                        <a14:foregroundMark x1="52444" y1="31143" x2="51889" y2="45429"/>
                        <a14:foregroundMark x1="65889" y1="32714" x2="67000" y2="43429"/>
                        <a14:foregroundMark x1="31333" y1="69857" x2="40222" y2="79857"/>
                        <a14:foregroundMark x1="40222" y1="79857" x2="45000" y2="76429"/>
                        <a14:foregroundMark x1="45000" y1="76429" x2="47333" y2="72571"/>
                        <a14:foregroundMark x1="30778" y1="74429" x2="39889" y2="83714"/>
                        <a14:foregroundMark x1="39889" y1="83714" x2="43000" y2="8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0" y="3385907"/>
            <a:ext cx="2404570" cy="1870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75CEEF-5B0E-FFEE-1D4B-0F07054759E1}"/>
              </a:ext>
            </a:extLst>
          </p:cNvPr>
          <p:cNvGrpSpPr/>
          <p:nvPr/>
        </p:nvGrpSpPr>
        <p:grpSpPr>
          <a:xfrm>
            <a:off x="162700" y="2187661"/>
            <a:ext cx="4995992" cy="4995992"/>
            <a:chOff x="3353161" y="2088270"/>
            <a:chExt cx="4995992" cy="4995992"/>
          </a:xfrm>
        </p:grpSpPr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719168" y="5651803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A534160-D21D-F3FC-2FCC-0DFC1488D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22" b="93966" l="1437" r="96839">
                          <a14:foregroundMark x1="13218" y1="12931" x2="77586" y2="18678"/>
                          <a14:foregroundMark x1="77586" y1="18678" x2="86207" y2="17816"/>
                          <a14:foregroundMark x1="12644" y1="6897" x2="7759" y2="27011"/>
                          <a14:foregroundMark x1="3448" y1="20402" x2="5747" y2="32184"/>
                          <a14:foregroundMark x1="20977" y1="8046" x2="14080" y2="29023"/>
                          <a14:foregroundMark x1="27874" y1="6897" x2="21552" y2="28161"/>
                          <a14:foregroundMark x1="34770" y1="7471" x2="36782" y2="24713"/>
                          <a14:foregroundMark x1="36782" y1="24713" x2="36494" y2="25575"/>
                          <a14:foregroundMark x1="46552" y1="8046" x2="47989" y2="25000"/>
                          <a14:foregroundMark x1="50000" y1="7759" x2="53161" y2="23276"/>
                          <a14:foregroundMark x1="64080" y1="6609" x2="63793" y2="25000"/>
                          <a14:foregroundMark x1="93678" y1="25000" x2="93678" y2="25000"/>
                          <a14:foregroundMark x1="25575" y1="81034" x2="28736" y2="93966"/>
                          <a14:foregroundMark x1="27011" y1="82184" x2="24138" y2="89943"/>
                          <a14:foregroundMark x1="1724" y1="62356" x2="1724" y2="62356"/>
                          <a14:foregroundMark x1="42529" y1="25287" x2="42529" y2="25287"/>
                          <a14:foregroundMark x1="42529" y1="23563" x2="42241" y2="27874"/>
                          <a14:foregroundMark x1="61494" y1="25575" x2="62931" y2="29310"/>
                          <a14:foregroundMark x1="82184" y1="25287" x2="82471" y2="29310"/>
                          <a14:foregroundMark x1="91954" y1="85057" x2="96839" y2="85057"/>
                          <a14:foregroundMark x1="94540" y1="88218" x2="94540" y2="93391"/>
                          <a14:foregroundMark x1="23563" y1="79310" x2="32759" y2="85057"/>
                          <a14:foregroundMark x1="32759" y1="85057" x2="33621" y2="87069"/>
                          <a14:foregroundMark x1="24138" y1="80172" x2="18966" y2="90517"/>
                          <a14:foregroundMark x1="18966" y1="90517" x2="29885" y2="90517"/>
                          <a14:foregroundMark x1="29885" y1="90517" x2="25575" y2="80172"/>
                          <a14:foregroundMark x1="25575" y1="80172" x2="25575" y2="80172"/>
                          <a14:foregroundMark x1="18966" y1="81034" x2="18966" y2="84483"/>
                          <a14:foregroundMark x1="19828" y1="91954" x2="25287" y2="928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161" y="2088270"/>
              <a:ext cx="4995992" cy="499599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2BF006C-F40A-4134-B7B1-6152FDCC74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8824" y="243226"/>
            <a:ext cx="6693988" cy="1938696"/>
          </a:xfrm>
          <a:prstGeom prst="rect">
            <a:avLst/>
          </a:prstGeom>
        </p:spPr>
      </p:pic>
      <p:sp>
        <p:nvSpPr>
          <p:cNvPr id="24" name="Double Wave 23">
            <a:extLst>
              <a:ext uri="{FF2B5EF4-FFF2-40B4-BE49-F238E27FC236}">
                <a16:creationId xmlns:a16="http://schemas.microsoft.com/office/drawing/2014/main" id="{A3139EC1-477E-4CE5-9D54-B3E8B2ACAA40}"/>
              </a:ext>
            </a:extLst>
          </p:cNvPr>
          <p:cNvSpPr/>
          <p:nvPr/>
        </p:nvSpPr>
        <p:spPr>
          <a:xfrm>
            <a:off x="5327373" y="2392877"/>
            <a:ext cx="6450497" cy="4196766"/>
          </a:xfrm>
          <a:prstGeom prst="doubleWave">
            <a:avLst>
              <a:gd name="adj1" fmla="val 6250"/>
              <a:gd name="adj2" fmla="val -15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ự tưởng tượng và nhận mình là một món ăn mà </a:t>
            </a:r>
            <a:r>
              <a:rPr lang="en-US" sz="40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 thích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6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C6F8B-0A08-40B3-9718-A461205A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674" y="1507945"/>
            <a:ext cx="5529551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071507" y="317923"/>
            <a:ext cx="6486647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5368699" y="1076412"/>
            <a:ext cx="58922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1.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Khảo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sát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thói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quen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ăn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uống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của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gia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đình</a:t>
            </a:r>
            <a:endParaRPr kumimoji="0" lang="en-US" sz="6000" b="1" i="0" u="none" strike="noStrike" kern="0" cap="none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0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28">
            <a:extLst>
              <a:ext uri="{FF2B5EF4-FFF2-40B4-BE49-F238E27FC236}">
                <a16:creationId xmlns:a16="http://schemas.microsoft.com/office/drawing/2014/main" id="{2D1C4C73-D297-A64F-B0BB-3A66648C7DB0}"/>
              </a:ext>
            </a:extLst>
          </p:cNvPr>
          <p:cNvSpPr/>
          <p:nvPr/>
        </p:nvSpPr>
        <p:spPr>
          <a:xfrm>
            <a:off x="596082" y="216722"/>
            <a:ext cx="11402960" cy="633647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0070C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600FE-636D-4AA2-9EA3-17E67B600F6C}"/>
              </a:ext>
            </a:extLst>
          </p:cNvPr>
          <p:cNvSpPr txBox="1"/>
          <p:nvPr/>
        </p:nvSpPr>
        <p:spPr>
          <a:xfrm>
            <a:off x="1428750" y="495300"/>
            <a:ext cx="9734550" cy="819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27">
            <a:extLst>
              <a:ext uri="{FF2B5EF4-FFF2-40B4-BE49-F238E27FC236}">
                <a16:creationId xmlns:a16="http://schemas.microsoft.com/office/drawing/2014/main" id="{AF42D4EF-B94D-4AAB-844F-4F138FFE5972}"/>
              </a:ext>
            </a:extLst>
          </p:cNvPr>
          <p:cNvGrpSpPr/>
          <p:nvPr/>
        </p:nvGrpSpPr>
        <p:grpSpPr>
          <a:xfrm>
            <a:off x="2128838" y="661989"/>
            <a:ext cx="7934324" cy="5534021"/>
            <a:chOff x="5718583" y="3029819"/>
            <a:chExt cx="2991776" cy="1537985"/>
          </a:xfrm>
        </p:grpSpPr>
        <p:pic>
          <p:nvPicPr>
            <p:cNvPr id="15" name="Picture 28" descr="Shape, rectangle&#10;&#10;Description automatically generated">
              <a:extLst>
                <a:ext uri="{FF2B5EF4-FFF2-40B4-BE49-F238E27FC236}">
                  <a16:creationId xmlns:a16="http://schemas.microsoft.com/office/drawing/2014/main" id="{0C8F3A48-5246-4433-92EC-F0408464F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10572" r="8301"/>
            <a:stretch/>
          </p:blipFill>
          <p:spPr>
            <a:xfrm>
              <a:off x="5718583" y="3029819"/>
              <a:ext cx="2991776" cy="1537985"/>
            </a:xfrm>
            <a:prstGeom prst="rect">
              <a:avLst/>
            </a:prstGeom>
          </p:spPr>
        </p:pic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661F0A9C-04D8-425E-98F0-CA98E977156F}"/>
                </a:ext>
              </a:extLst>
            </p:cNvPr>
            <p:cNvSpPr txBox="1"/>
            <p:nvPr/>
          </p:nvSpPr>
          <p:spPr>
            <a:xfrm>
              <a:off x="5891910" y="3175693"/>
              <a:ext cx="2681959" cy="135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defTabSz="685800">
                <a:buClrTx/>
                <a:buFont typeface="Arial" panose="020B0604020202020204" pitchFamily="34" charset="0"/>
                <a:buChar char="•"/>
              </a:pP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lang="vi-VN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ập thành nhóm phóng viên gồm ba người có nhiệm vụ tìm hiểu về thói quen ăn uống của gia đình các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vi-VN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trong lớp.</a:t>
              </a:r>
              <a:endParaRPr lang="en-US" sz="2400" b="1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342900" indent="-342900" algn="just" defTabSz="685800">
                <a:buClrTx/>
                <a:buFont typeface="Arial" panose="020B0604020202020204" pitchFamily="34" charset="0"/>
                <a:buChar char="•"/>
              </a:pP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vi-VN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hân công công việc cho từng người (người phỏng vấn người ghi chép, người chụp hình).</a:t>
              </a:r>
              <a:endParaRPr lang="en-US" sz="2400" b="1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342900" indent="-342900" algn="just" defTabSz="685800">
                <a:buClrTx/>
                <a:buFont typeface="Arial" panose="020B0604020202020204" pitchFamily="34" charset="0"/>
                <a:buChar char="•"/>
              </a:pP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“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phóng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”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đến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khảo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sát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thông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tin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gợi</a:t>
              </a:r>
              <a:r>
                <a:rPr lang="en-US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ý.</a:t>
              </a:r>
            </a:p>
            <a:p>
              <a:pPr marL="342900" indent="-342900" algn="just" defTabSz="685800">
                <a:buClrTx/>
                <a:buFont typeface="Arial" panose="020B0604020202020204" pitchFamily="34" charset="0"/>
                <a:buChar char="•"/>
              </a:pP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vi-VN" sz="24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ổng hợp nhanh kết quả và công bố  trước lớp để thấy được thói quen ăn uống của gia đình các bạn trong lớp.</a:t>
              </a:r>
              <a:endParaRPr lang="en-US" sz="2400" b="1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3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6D61A-368A-4FC7-BFD3-9D96DB2F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53" y="1875618"/>
            <a:ext cx="440169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705352" y="67915"/>
            <a:ext cx="6486647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106019" y="1447743"/>
            <a:ext cx="7673007" cy="5335059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6189771" y="752924"/>
            <a:ext cx="5892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2.Thảo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luận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chủ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đề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“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Ăn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ở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hàng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 hay ở </a:t>
            </a:r>
            <a:r>
              <a:rPr lang="en-US" sz="6000" b="1" kern="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6000" b="1" kern="0" dirty="0">
                <a:solidFill>
                  <a:srgbClr val="FFFFFF"/>
                </a:solidFill>
                <a:cs typeface="Arial"/>
                <a:sym typeface="Arial"/>
              </a:rPr>
              <a:t>”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8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28">
            <a:extLst>
              <a:ext uri="{FF2B5EF4-FFF2-40B4-BE49-F238E27FC236}">
                <a16:creationId xmlns:a16="http://schemas.microsoft.com/office/drawing/2014/main" id="{2A278BC4-B5E3-6A16-DC32-6E53EA100CFD}"/>
              </a:ext>
            </a:extLst>
          </p:cNvPr>
          <p:cNvSpPr/>
          <p:nvPr/>
        </p:nvSpPr>
        <p:spPr>
          <a:xfrm>
            <a:off x="218638" y="409113"/>
            <a:ext cx="11733876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D6AD46-B5E3-4A21-B3E3-32FDC7B77B3C}"/>
              </a:ext>
            </a:extLst>
          </p:cNvPr>
          <p:cNvGrpSpPr/>
          <p:nvPr/>
        </p:nvGrpSpPr>
        <p:grpSpPr>
          <a:xfrm>
            <a:off x="581025" y="857250"/>
            <a:ext cx="11049000" cy="5537536"/>
            <a:chOff x="4989250" y="1315596"/>
            <a:chExt cx="6958321" cy="487918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EE279B5-1849-43F4-9DC2-9BE105A32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7B8C317-2DA8-4FFB-BD2B-FB89C1E39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1DA6B7F-EA3E-4462-99C1-83242B00D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F06D495-7B43-4902-99B4-8E19653EECCE}"/>
              </a:ext>
            </a:extLst>
          </p:cNvPr>
          <p:cNvSpPr txBox="1"/>
          <p:nvPr/>
        </p:nvSpPr>
        <p:spPr>
          <a:xfrm>
            <a:off x="1781176" y="1847591"/>
            <a:ext cx="8236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ội ý đưa ra lí do của nhóm mình. </a:t>
            </a:r>
          </a:p>
        </p:txBody>
      </p:sp>
    </p:spTree>
    <p:extLst>
      <p:ext uri="{BB962C8B-B14F-4D97-AF65-F5344CB8AC3E}">
        <p14:creationId xmlns:p14="http://schemas.microsoft.com/office/powerpoint/2010/main" val="34289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</TotalTime>
  <Words>443</Words>
  <Application>Microsoft Office PowerPoint</Application>
  <PresentationFormat>Widescreen</PresentationFormat>
  <Paragraphs>42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Aptos</vt:lpstr>
      <vt:lpstr>Arial</vt:lpstr>
      <vt:lpstr>Calibri</vt:lpstr>
      <vt:lpstr>Calibri Light</vt:lpstr>
      <vt:lpstr>Tahoma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2</cp:revision>
  <dcterms:created xsi:type="dcterms:W3CDTF">2025-02-28T16:06:10Z</dcterms:created>
  <dcterms:modified xsi:type="dcterms:W3CDTF">2025-03-02T23:56:42Z</dcterms:modified>
</cp:coreProperties>
</file>