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6"/>
  </p:notesMasterIdLst>
  <p:sldIdLst>
    <p:sldId id="745" r:id="rId2"/>
    <p:sldId id="278" r:id="rId3"/>
    <p:sldId id="722" r:id="rId4"/>
    <p:sldId id="750" r:id="rId5"/>
    <p:sldId id="759" r:id="rId6"/>
    <p:sldId id="760" r:id="rId7"/>
    <p:sldId id="761" r:id="rId8"/>
    <p:sldId id="762" r:id="rId9"/>
    <p:sldId id="284" r:id="rId10"/>
    <p:sldId id="365" r:id="rId11"/>
    <p:sldId id="763" r:id="rId12"/>
    <p:sldId id="342" r:id="rId13"/>
    <p:sldId id="407" r:id="rId14"/>
    <p:sldId id="4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CA5F2-C697-49A1-A6B9-BF9B365C26DA}" type="datetimeFigureOut">
              <a:rPr lang="en-ID" smtClean="0"/>
              <a:t>10/03/2025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35187-69DD-4AA7-93CC-F6B14CE8846D}" type="slidenum">
              <a:rPr lang="en-ID" smtClean="0"/>
              <a:t>‹#›</a:t>
            </a:fld>
            <a:endParaRPr lang="en-ID"/>
          </a:p>
        </p:txBody>
      </p:sp>
    </p:spTree>
    <p:extLst>
      <p:ext uri="{BB962C8B-B14F-4D97-AF65-F5344CB8AC3E}">
        <p14:creationId xmlns:p14="http://schemas.microsoft.com/office/powerpoint/2010/main" val="66770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9501B-7C02-4AF8-A332-0EA77BF709E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97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937A31-82F0-47CE-A427-F11F25C3EE0E}" type="datetimeFigureOut">
              <a:rPr lang="en-ID" smtClean="0"/>
              <a:t>10/03/2025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78F8625-498F-47CA-B55B-D51F2000C448}" type="slidenum">
              <a:rPr lang="en-ID" smtClean="0"/>
              <a:t>‹#›</a:t>
            </a:fld>
            <a:endParaRPr lang="en-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85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37A31-82F0-47CE-A427-F11F25C3EE0E}" type="datetimeFigureOut">
              <a:rPr lang="en-ID" smtClean="0"/>
              <a:t>10/03/2025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6928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37A31-82F0-47CE-A427-F11F25C3EE0E}" type="datetimeFigureOut">
              <a:rPr lang="en-ID" smtClean="0"/>
              <a:t>10/03/2025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224212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89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37A31-82F0-47CE-A427-F11F25C3EE0E}" type="datetimeFigureOut">
              <a:rPr lang="en-ID" smtClean="0"/>
              <a:t>10/03/2025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13622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37A31-82F0-47CE-A427-F11F25C3EE0E}" type="datetimeFigureOut">
              <a:rPr lang="en-ID" smtClean="0"/>
              <a:t>10/03/2025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78F8625-498F-47CA-B55B-D51F2000C448}" type="slidenum">
              <a:rPr lang="en-ID" smtClean="0"/>
              <a:t>‹#›</a:t>
            </a:fld>
            <a:endParaRPr lang="en-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2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37A31-82F0-47CE-A427-F11F25C3EE0E}" type="datetimeFigureOut">
              <a:rPr lang="en-ID" smtClean="0"/>
              <a:t>10/03/2025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193183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37A31-82F0-47CE-A427-F11F25C3EE0E}" type="datetimeFigureOut">
              <a:rPr lang="en-ID" smtClean="0"/>
              <a:t>10/03/2025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247803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37A31-82F0-47CE-A427-F11F25C3EE0E}" type="datetimeFigureOut">
              <a:rPr lang="en-ID" smtClean="0"/>
              <a:t>10/03/2025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222964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937A31-82F0-47CE-A427-F11F25C3EE0E}" type="datetimeFigureOut">
              <a:rPr lang="en-ID" smtClean="0"/>
              <a:t>10/03/2025</a:t>
            </a:fld>
            <a:endParaRPr lang="en-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D"/>
          </a:p>
        </p:txBody>
      </p:sp>
      <p:sp>
        <p:nvSpPr>
          <p:cNvPr id="9" name="Slide Number Placeholder 8"/>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198551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937A31-82F0-47CE-A427-F11F25C3EE0E}" type="datetimeFigureOut">
              <a:rPr lang="en-ID" smtClean="0"/>
              <a:t>10/03/2025</a:t>
            </a:fld>
            <a:endParaRPr lang="en-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8F8625-498F-47CA-B55B-D51F2000C448}" type="slidenum">
              <a:rPr lang="en-ID" smtClean="0"/>
              <a:t>‹#›</a:t>
            </a:fld>
            <a:endParaRPr lang="en-ID"/>
          </a:p>
        </p:txBody>
      </p:sp>
    </p:spTree>
    <p:extLst>
      <p:ext uri="{BB962C8B-B14F-4D97-AF65-F5344CB8AC3E}">
        <p14:creationId xmlns:p14="http://schemas.microsoft.com/office/powerpoint/2010/main" val="291889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37A31-82F0-47CE-A427-F11F25C3EE0E}" type="datetimeFigureOut">
              <a:rPr lang="en-ID" smtClean="0"/>
              <a:t>10/03/2025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78F8625-498F-47CA-B55B-D51F2000C448}" type="slidenum">
              <a:rPr lang="en-ID" smtClean="0"/>
              <a:t>‹#›</a:t>
            </a:fld>
            <a:endParaRPr lang="en-ID"/>
          </a:p>
        </p:txBody>
      </p:sp>
    </p:spTree>
    <p:extLst>
      <p:ext uri="{BB962C8B-B14F-4D97-AF65-F5344CB8AC3E}">
        <p14:creationId xmlns:p14="http://schemas.microsoft.com/office/powerpoint/2010/main" val="157239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937A31-82F0-47CE-A427-F11F25C3EE0E}" type="datetimeFigureOut">
              <a:rPr lang="en-ID" smtClean="0"/>
              <a:t>10/03/2025</a:t>
            </a:fld>
            <a:endParaRPr lang="en-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8F8625-498F-47CA-B55B-D51F2000C448}" type="slidenum">
              <a:rPr lang="en-ID" smtClean="0"/>
              <a:t>‹#›</a:t>
            </a:fld>
            <a:endParaRPr lang="en-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4453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5280EFAA-BA98-4F89-A0DA-896FEC1E8B2D}"/>
              </a:ext>
            </a:extLst>
          </p:cNvPr>
          <p:cNvPicPr>
            <a:picLocks noChangeAspect="1"/>
          </p:cNvPicPr>
          <p:nvPr/>
        </p:nvPicPr>
        <p:blipFill rotWithShape="1">
          <a:blip r:embed="rId2">
            <a:extLst>
              <a:ext uri="{28A0092B-C50C-407E-A947-70E740481C1C}">
                <a14:useLocalDpi xmlns:a14="http://schemas.microsoft.com/office/drawing/2010/main" val="0"/>
              </a:ext>
            </a:extLst>
          </a:blip>
          <a:srcRect l="2969" r="2969"/>
          <a:stretch/>
        </p:blipFill>
        <p:spPr>
          <a:xfrm rot="5400000">
            <a:off x="2667000" y="-2667726"/>
            <a:ext cx="6858000" cy="12192000"/>
          </a:xfrm>
          <a:prstGeom prst="rect">
            <a:avLst/>
          </a:prstGeom>
        </p:spPr>
      </p:pic>
      <p:pic>
        <p:nvPicPr>
          <p:cNvPr id="3" name="图片 20">
            <a:extLst>
              <a:ext uri="{FF2B5EF4-FFF2-40B4-BE49-F238E27FC236}">
                <a16:creationId xmlns:a16="http://schemas.microsoft.com/office/drawing/2014/main" id="{9512F3A2-2E76-4B91-A52F-1ECFF7D09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4" name="图片 30">
            <a:extLst>
              <a:ext uri="{FF2B5EF4-FFF2-40B4-BE49-F238E27FC236}">
                <a16:creationId xmlns:a16="http://schemas.microsoft.com/office/drawing/2014/main" id="{9000342A-A045-4F46-81ED-13168E1190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8" name="图片 59">
            <a:extLst>
              <a:ext uri="{FF2B5EF4-FFF2-40B4-BE49-F238E27FC236}">
                <a16:creationId xmlns:a16="http://schemas.microsoft.com/office/drawing/2014/main" id="{2DB0F56E-7A9D-4BC7-9DA2-9D6B58ACD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992" y="5895930"/>
            <a:ext cx="2324100" cy="961344"/>
          </a:xfrm>
          <a:prstGeom prst="rect">
            <a:avLst/>
          </a:prstGeom>
        </p:spPr>
      </p:pic>
      <p:sp>
        <p:nvSpPr>
          <p:cNvPr id="11" name="文本框 15">
            <a:extLst>
              <a:ext uri="{FF2B5EF4-FFF2-40B4-BE49-F238E27FC236}">
                <a16:creationId xmlns:a16="http://schemas.microsoft.com/office/drawing/2014/main" id="{672D1DBF-E920-4B3F-8AD1-09054CE1AA8E}"/>
              </a:ext>
            </a:extLst>
          </p:cNvPr>
          <p:cNvSpPr txBox="1"/>
          <p:nvPr/>
        </p:nvSpPr>
        <p:spPr>
          <a:xfrm>
            <a:off x="1826451" y="7354215"/>
            <a:ext cx="761918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sng"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cs"/>
                <a:sym typeface="+mn-ea"/>
              </a:rPr>
              <a:t>Chủ đề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a:ln w="13462">
                  <a:solidFill>
                    <a:prstClr val="white"/>
                  </a:solidFill>
                  <a:prstDash val="solid"/>
                </a:ln>
                <a:solidFill>
                  <a:srgbClr val="FF000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rPr>
              <a:t>AN TOÀN TRONG CUỘC SỐNG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w="13462">
                  <a:solidFill>
                    <a:prstClr val="white"/>
                  </a:solidFill>
                  <a:prstDash val="solid"/>
                </a:ln>
                <a:solidFill>
                  <a:srgbClr val="00B05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rPr>
              <a:t>TUẦN 5</a:t>
            </a:r>
            <a:endParaRPr kumimoji="0" lang="zh-CN" altLang="en-US" sz="6000" b="1" i="0" u="none" strike="noStrike" kern="1200" cap="none" spc="0" normalizeH="0" baseline="0" noProof="0" dirty="0">
              <a:ln w="13462">
                <a:solidFill>
                  <a:prstClr val="white"/>
                </a:solidFill>
                <a:prstDash val="solid"/>
              </a:ln>
              <a:solidFill>
                <a:srgbClr val="00B05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endParaRPr>
          </a:p>
        </p:txBody>
      </p:sp>
      <p:pic>
        <p:nvPicPr>
          <p:cNvPr id="13" name="Picture 12">
            <a:extLst>
              <a:ext uri="{FF2B5EF4-FFF2-40B4-BE49-F238E27FC236}">
                <a16:creationId xmlns:a16="http://schemas.microsoft.com/office/drawing/2014/main" id="{426E8F38-55B0-41D5-96A3-59055A91C1A8}"/>
              </a:ext>
            </a:extLst>
          </p:cNvPr>
          <p:cNvPicPr>
            <a:picLocks noChangeAspect="1"/>
          </p:cNvPicPr>
          <p:nvPr/>
        </p:nvPicPr>
        <p:blipFill>
          <a:blip r:embed="rId6"/>
          <a:stretch>
            <a:fillRect/>
          </a:stretch>
        </p:blipFill>
        <p:spPr>
          <a:xfrm>
            <a:off x="3815171" y="2245411"/>
            <a:ext cx="4578493" cy="853514"/>
          </a:xfrm>
          <a:prstGeom prst="rect">
            <a:avLst/>
          </a:prstGeom>
        </p:spPr>
      </p:pic>
      <p:pic>
        <p:nvPicPr>
          <p:cNvPr id="15" name="Picture 14">
            <a:extLst>
              <a:ext uri="{FF2B5EF4-FFF2-40B4-BE49-F238E27FC236}">
                <a16:creationId xmlns:a16="http://schemas.microsoft.com/office/drawing/2014/main" id="{9F5644AA-D40E-4D39-88F8-FC6D25E8192F}"/>
              </a:ext>
            </a:extLst>
          </p:cNvPr>
          <p:cNvPicPr>
            <a:picLocks noChangeAspect="1"/>
          </p:cNvPicPr>
          <p:nvPr/>
        </p:nvPicPr>
        <p:blipFill>
          <a:blip r:embed="rId7"/>
          <a:stretch>
            <a:fillRect/>
          </a:stretch>
        </p:blipFill>
        <p:spPr>
          <a:xfrm>
            <a:off x="4600870" y="2888148"/>
            <a:ext cx="2816596" cy="1072989"/>
          </a:xfrm>
          <a:prstGeom prst="rect">
            <a:avLst/>
          </a:prstGeom>
        </p:spPr>
      </p:pic>
      <p:pic>
        <p:nvPicPr>
          <p:cNvPr id="19" name="Picture 18">
            <a:extLst>
              <a:ext uri="{FF2B5EF4-FFF2-40B4-BE49-F238E27FC236}">
                <a16:creationId xmlns:a16="http://schemas.microsoft.com/office/drawing/2014/main" id="{ED80DE82-6ED1-4D32-8A6A-1510154749F8}"/>
              </a:ext>
            </a:extLst>
          </p:cNvPr>
          <p:cNvPicPr>
            <a:picLocks noChangeAspect="1"/>
          </p:cNvPicPr>
          <p:nvPr/>
        </p:nvPicPr>
        <p:blipFill>
          <a:blip r:embed="rId8"/>
          <a:stretch>
            <a:fillRect/>
          </a:stretch>
        </p:blipFill>
        <p:spPr>
          <a:xfrm>
            <a:off x="2178607" y="3686708"/>
            <a:ext cx="8480271" cy="1457070"/>
          </a:xfrm>
          <a:prstGeom prst="rect">
            <a:avLst/>
          </a:prstGeom>
        </p:spPr>
      </p:pic>
      <p:pic>
        <p:nvPicPr>
          <p:cNvPr id="5" name="Picture 2" descr="Ảnh có chứa văn bản, biểu tượng, Phông chữ, Nhãn hiệu&#10;&#10;Mô tả được tạo tự động">
            <a:extLst>
              <a:ext uri="{FF2B5EF4-FFF2-40B4-BE49-F238E27FC236}">
                <a16:creationId xmlns:a16="http://schemas.microsoft.com/office/drawing/2014/main" id="{6506C3A9-B63C-E11C-9585-1F01160EAF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941" y="26632"/>
            <a:ext cx="1499281" cy="1401862"/>
          </a:xfrm>
          <a:prstGeom prst="ellipse">
            <a:avLst/>
          </a:prstGeom>
        </p:spPr>
      </p:pic>
      <p:sp>
        <p:nvSpPr>
          <p:cNvPr id="6" name="Hộp Văn bản 5">
            <a:extLst>
              <a:ext uri="{FF2B5EF4-FFF2-40B4-BE49-F238E27FC236}">
                <a16:creationId xmlns:a16="http://schemas.microsoft.com/office/drawing/2014/main" id="{CC3C3A0C-CD35-07B0-E005-08CEBBDDF9EE}"/>
              </a:ext>
            </a:extLst>
          </p:cNvPr>
          <p:cNvSpPr txBox="1"/>
          <p:nvPr/>
        </p:nvSpPr>
        <p:spPr>
          <a:xfrm>
            <a:off x="2342846" y="1351430"/>
            <a:ext cx="750630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624111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56B63A2-9E34-D678-212F-53D1B6DF7F81}"/>
              </a:ext>
            </a:extLst>
          </p:cNvPr>
          <p:cNvSpPr/>
          <p:nvPr/>
        </p:nvSpPr>
        <p:spPr>
          <a:xfrm>
            <a:off x="548640" y="495300"/>
            <a:ext cx="7691120" cy="536702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Vì sao nhóm lại chọn chủ đề đó?</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Nhóm phân công bạn nào làm gì? Kế hoạch của mỗi bạn về nhà sẽ làm gì?</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Các bạn có cần thêm sự hỗ trợ của người thân để hoàn thành nhiệm vụ không?</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Kế hoạch trình bày của nhóm thế nào? Các bạn cần những gì cho phần trình bày đó?</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97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Shape 11">
              <a:extLst>
                <a:ext uri="{FF2B5EF4-FFF2-40B4-BE49-F238E27FC236}">
                  <a16:creationId xmlns:a16="http://schemas.microsoft.com/office/drawing/2014/main"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Tại địa phương có thể có nhiều truyền thống khác nhau, mỗi nhóm chọn một truyền thống để tìm hiểu rồi trình bày trước lớp. Như vậy, chúng ta sẽ biết được nhiều truyền thống khác nhau ở địa phương mình.</a:t>
              </a:r>
              <a:endParaRPr kumimoji="0" lang="en-US"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5" name="Graphic 4">
              <a:extLst>
                <a:ext uri="{FF2B5EF4-FFF2-40B4-BE49-F238E27FC236}">
                  <a16:creationId xmlns:a16="http://schemas.microsoft.com/office/drawing/2014/main"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157944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956572" y="589059"/>
            <a:ext cx="4278856" cy="3214491"/>
          </a:xfrm>
          <a:prstGeom prst="rect">
            <a:avLst/>
          </a:prstGeom>
        </p:spPr>
      </p:pic>
      <p:grpSp>
        <p:nvGrpSpPr>
          <p:cNvPr id="12" name="Group 12"/>
          <p:cNvGrpSpPr/>
          <p:nvPr/>
        </p:nvGrpSpPr>
        <p:grpSpPr>
          <a:xfrm>
            <a:off x="0" y="1"/>
            <a:ext cx="12192000" cy="300351"/>
            <a:chOff x="0" y="0"/>
            <a:chExt cx="6186311" cy="152400"/>
          </a:xfrm>
          <a:solidFill>
            <a:schemeClr val="bg1"/>
          </a:solidFill>
        </p:grpSpPr>
        <p:sp>
          <p:nvSpPr>
            <p:cNvPr id="13" name="Freeform 1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ID"/>
            </a:p>
          </p:txBody>
        </p:sp>
      </p:grpSp>
      <p:grpSp>
        <p:nvGrpSpPr>
          <p:cNvPr id="14" name="Group 14"/>
          <p:cNvGrpSpPr/>
          <p:nvPr/>
        </p:nvGrpSpPr>
        <p:grpSpPr>
          <a:xfrm rot="-5400000">
            <a:off x="-2038357" y="2053899"/>
            <a:ext cx="4377064" cy="300351"/>
            <a:chOff x="0" y="0"/>
            <a:chExt cx="2220955" cy="152400"/>
          </a:xfrm>
          <a:solidFill>
            <a:schemeClr val="bg1"/>
          </a:solidFill>
        </p:grpSpPr>
        <p:sp>
          <p:nvSpPr>
            <p:cNvPr id="15" name="Freeform 15"/>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ID"/>
            </a:p>
          </p:txBody>
        </p:sp>
      </p:grpSp>
      <p:grpSp>
        <p:nvGrpSpPr>
          <p:cNvPr id="16" name="Group 16"/>
          <p:cNvGrpSpPr/>
          <p:nvPr/>
        </p:nvGrpSpPr>
        <p:grpSpPr>
          <a:xfrm rot="-5400000">
            <a:off x="9853293" y="2046129"/>
            <a:ext cx="4377064" cy="300351"/>
            <a:chOff x="0" y="0"/>
            <a:chExt cx="2220955" cy="152400"/>
          </a:xfrm>
          <a:solidFill>
            <a:schemeClr val="bg1"/>
          </a:solidFill>
        </p:grpSpPr>
        <p:sp>
          <p:nvSpPr>
            <p:cNvPr id="17" name="Freeform 17"/>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ID"/>
            </a:p>
          </p:txBody>
        </p:sp>
      </p:grpSp>
      <p:pic>
        <p:nvPicPr>
          <p:cNvPr id="2" name="Picture 1">
            <a:extLst>
              <a:ext uri="{FF2B5EF4-FFF2-40B4-BE49-F238E27FC236}">
                <a16:creationId xmlns:a16="http://schemas.microsoft.com/office/drawing/2014/main" id="{9EF8D784-8463-49D6-A2A6-E3F5B20DC96A}"/>
              </a:ext>
            </a:extLst>
          </p:cNvPr>
          <p:cNvPicPr>
            <a:picLocks noChangeAspect="1"/>
          </p:cNvPicPr>
          <p:nvPr/>
        </p:nvPicPr>
        <p:blipFill>
          <a:blip r:embed="rId4"/>
          <a:stretch>
            <a:fillRect/>
          </a:stretch>
        </p:blipFill>
        <p:spPr>
          <a:xfrm>
            <a:off x="4027376" y="1024018"/>
            <a:ext cx="4041998" cy="2523963"/>
          </a:xfrm>
          <a:prstGeom prst="rect">
            <a:avLst/>
          </a:prstGeom>
        </p:spPr>
      </p:pic>
    </p:spTree>
    <p:extLst>
      <p:ext uri="{BB962C8B-B14F-4D97-AF65-F5344CB8AC3E}">
        <p14:creationId xmlns:p14="http://schemas.microsoft.com/office/powerpoint/2010/main" val="30675475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id="{A24B2A6C-1642-86A3-3DB5-E8ECC16BBB15}"/>
              </a:ext>
            </a:extLst>
          </p:cNvPr>
          <p:cNvSpPr/>
          <p:nvPr/>
        </p:nvSpPr>
        <p:spPr>
          <a:xfrm>
            <a:off x="267118" y="484651"/>
            <a:ext cx="11530362"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a:extLst>
              <a:ext uri="{FF2B5EF4-FFF2-40B4-BE49-F238E27FC236}">
                <a16:creationId xmlns:a16="http://schemas.microsoft.com/office/drawing/2014/main" id="{0E671564-7460-2AE9-2CF7-B415EB46213C}"/>
              </a:ext>
            </a:extLst>
          </p:cNvPr>
          <p:cNvSpPr/>
          <p:nvPr/>
        </p:nvSpPr>
        <p:spPr>
          <a:xfrm>
            <a:off x="7938719" y="2863868"/>
            <a:ext cx="2865480" cy="20213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7">
            <a:extLst>
              <a:ext uri="{FF2B5EF4-FFF2-40B4-BE49-F238E27FC236}">
                <a16:creationId xmlns:a16="http://schemas.microsoft.com/office/drawing/2014/main" id="{12F872A9-36D3-46B1-9D90-DE1C3B165032}"/>
              </a:ext>
            </a:extLst>
          </p:cNvPr>
          <p:cNvGrpSpPr/>
          <p:nvPr/>
        </p:nvGrpSpPr>
        <p:grpSpPr>
          <a:xfrm>
            <a:off x="438150" y="400052"/>
            <a:ext cx="10382249" cy="2952748"/>
            <a:chOff x="5718583" y="3029819"/>
            <a:chExt cx="2991776" cy="902673"/>
          </a:xfrm>
        </p:grpSpPr>
        <p:pic>
          <p:nvPicPr>
            <p:cNvPr id="8" name="Picture 28" descr="Shape, rectangle&#10;&#10;Description automatically generated">
              <a:extLst>
                <a:ext uri="{FF2B5EF4-FFF2-40B4-BE49-F238E27FC236}">
                  <a16:creationId xmlns:a16="http://schemas.microsoft.com/office/drawing/2014/main" id="{C8D1AEB8-4657-4F22-AFC3-C1C0D4F9D8F4}"/>
                </a:ext>
              </a:extLst>
            </p:cNvPr>
            <p:cNvPicPr>
              <a:picLocks noChangeAspect="1"/>
            </p:cNvPicPr>
            <p:nvPr/>
          </p:nvPicPr>
          <p:blipFill rotWithShape="1">
            <a:blip r:embed="rId2">
              <a:extLst>
                <a:ext uri="{28A0092B-C50C-407E-A947-70E740481C1C}">
                  <a14:useLocalDpi xmlns:a14="http://schemas.microsoft.com/office/drawing/2010/main" val="0"/>
                </a:ext>
              </a:extLst>
            </a:blip>
            <a:srcRect l="3503" t="10572" r="8301"/>
            <a:stretch/>
          </p:blipFill>
          <p:spPr>
            <a:xfrm>
              <a:off x="5718583" y="3029819"/>
              <a:ext cx="2991776" cy="902673"/>
            </a:xfrm>
            <a:prstGeom prst="rect">
              <a:avLst/>
            </a:prstGeom>
          </p:spPr>
        </p:pic>
        <p:sp>
          <p:nvSpPr>
            <p:cNvPr id="9" name="TextBox 29">
              <a:extLst>
                <a:ext uri="{FF2B5EF4-FFF2-40B4-BE49-F238E27FC236}">
                  <a16:creationId xmlns:a16="http://schemas.microsoft.com/office/drawing/2014/main" id="{F89ADCCB-2BB2-4323-A33E-B2F4AF78181E}"/>
                </a:ext>
              </a:extLst>
            </p:cNvPr>
            <p:cNvSpPr txBox="1"/>
            <p:nvPr/>
          </p:nvSpPr>
          <p:spPr>
            <a:xfrm>
              <a:off x="5891910" y="3175693"/>
              <a:ext cx="2656828" cy="624410"/>
            </a:xfrm>
            <a:prstGeom prst="rect">
              <a:avLst/>
            </a:prstGeom>
            <a:noFill/>
          </p:spPr>
          <p:txBody>
            <a:bodyPr wrap="square" rtlCol="0">
              <a:spAutoFit/>
            </a:bodyPr>
            <a:lstStyle/>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Thực hiện kế hoạch của tổ hoặc nhóm: Nhờ người thân hỗ trợ tìm hiểu về truyền thống của địa phương mà em đã lựa chọn.</a:t>
              </a:r>
            </a:p>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Chuẩn bị nội dung: đạo cụ cho việc trình bày thu hoạch.</a:t>
              </a:r>
            </a:p>
          </p:txBody>
        </p:sp>
      </p:grpSp>
    </p:spTree>
    <p:extLst>
      <p:ext uri="{BB962C8B-B14F-4D97-AF65-F5344CB8AC3E}">
        <p14:creationId xmlns:p14="http://schemas.microsoft.com/office/powerpoint/2010/main" val="4260168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a:extLst>
              <a:ext uri="{FF2B5EF4-FFF2-40B4-BE49-F238E27FC236}">
                <a16:creationId xmlns:a16="http://schemas.microsoft.com/office/drawing/2014/main" id="{098779A6-5A13-42DB-8D71-53CC481E14A1}"/>
              </a:ext>
            </a:extLst>
          </p:cNvPr>
          <p:cNvSpPr/>
          <p:nvPr/>
        </p:nvSpPr>
        <p:spPr>
          <a:xfrm rot="21000729">
            <a:off x="1597051" y="4173328"/>
            <a:ext cx="5010405" cy="409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2" name="Picture 1">
            <a:extLst>
              <a:ext uri="{FF2B5EF4-FFF2-40B4-BE49-F238E27FC236}">
                <a16:creationId xmlns:a16="http://schemas.microsoft.com/office/drawing/2014/main" id="{B741C021-D04E-4949-9FFC-CBB632462A75}"/>
              </a:ext>
            </a:extLst>
          </p:cNvPr>
          <p:cNvPicPr>
            <a:picLocks noChangeAspect="1"/>
          </p:cNvPicPr>
          <p:nvPr/>
        </p:nvPicPr>
        <p:blipFill>
          <a:blip r:embed="rId3"/>
          <a:stretch>
            <a:fillRect/>
          </a:stretch>
        </p:blipFill>
        <p:spPr>
          <a:xfrm>
            <a:off x="307683" y="1217465"/>
            <a:ext cx="10675021" cy="4865030"/>
          </a:xfrm>
          <a:prstGeom prst="rect">
            <a:avLst/>
          </a:prstGeom>
        </p:spPr>
      </p:pic>
    </p:spTree>
    <p:extLst>
      <p:ext uri="{BB962C8B-B14F-4D97-AF65-F5344CB8AC3E}">
        <p14:creationId xmlns:p14="http://schemas.microsoft.com/office/powerpoint/2010/main" val="305896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83D59-02C2-049B-8451-23764E71455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150000"/>
                    </a14:imgEffect>
                  </a14:imgLayer>
                </a14:imgProps>
              </a:ext>
            </a:extLst>
          </a:blip>
          <a:srcRect r="80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03F7445-C52D-437F-9DD2-54E2EA47A9FE}"/>
              </a:ext>
            </a:extLst>
          </p:cNvPr>
          <p:cNvPicPr>
            <a:picLocks noChangeAspect="1"/>
          </p:cNvPicPr>
          <p:nvPr/>
        </p:nvPicPr>
        <p:blipFill>
          <a:blip r:embed="rId4"/>
          <a:stretch>
            <a:fillRect/>
          </a:stretch>
        </p:blipFill>
        <p:spPr>
          <a:xfrm>
            <a:off x="5959390" y="1888572"/>
            <a:ext cx="4883319" cy="1042506"/>
          </a:xfrm>
          <a:prstGeom prst="rect">
            <a:avLst/>
          </a:prstGeom>
        </p:spPr>
      </p:pic>
    </p:spTree>
    <p:extLst>
      <p:ext uri="{BB962C8B-B14F-4D97-AF65-F5344CB8AC3E}">
        <p14:creationId xmlns:p14="http://schemas.microsoft.com/office/powerpoint/2010/main" val="395568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83D59-02C2-049B-8451-23764E71455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150000"/>
                    </a14:imgEffect>
                  </a14:imgLayer>
                </a14:imgProps>
              </a:ext>
            </a:extLst>
          </a:blip>
          <a:srcRect r="807"/>
          <a:stretch/>
        </p:blipFill>
        <p:spPr>
          <a:xfrm>
            <a:off x="0" y="8058"/>
            <a:ext cx="12192000" cy="6858000"/>
          </a:xfrm>
          <a:prstGeom prst="rect">
            <a:avLst/>
          </a:prstGeom>
        </p:spPr>
      </p:pic>
      <p:pic>
        <p:nvPicPr>
          <p:cNvPr id="7" name="Picture 6">
            <a:extLst>
              <a:ext uri="{FF2B5EF4-FFF2-40B4-BE49-F238E27FC236}">
                <a16:creationId xmlns:a16="http://schemas.microsoft.com/office/drawing/2014/main" id="{0B596F1A-44FF-48F1-8FA9-9395B652EB6C}"/>
              </a:ext>
            </a:extLst>
          </p:cNvPr>
          <p:cNvPicPr>
            <a:picLocks noChangeAspect="1"/>
          </p:cNvPicPr>
          <p:nvPr/>
        </p:nvPicPr>
        <p:blipFill>
          <a:blip r:embed="rId4"/>
          <a:stretch>
            <a:fillRect/>
          </a:stretch>
        </p:blipFill>
        <p:spPr>
          <a:xfrm>
            <a:off x="5817249" y="1660345"/>
            <a:ext cx="5529551" cy="1213209"/>
          </a:xfrm>
          <a:prstGeom prst="rect">
            <a:avLst/>
          </a:prstGeom>
        </p:spPr>
      </p:pic>
    </p:spTree>
    <p:extLst>
      <p:ext uri="{BB962C8B-B14F-4D97-AF65-F5344CB8AC3E}">
        <p14:creationId xmlns:p14="http://schemas.microsoft.com/office/powerpoint/2010/main" val="4103886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5CD5DF3B-6BAF-4C2D-AC65-077FDDDA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22"/>
            <a:ext cx="12192000" cy="6858000"/>
          </a:xfrm>
          <a:prstGeom prst="rect">
            <a:avLst/>
          </a:prstGeom>
        </p:spPr>
      </p:pic>
      <p:pic>
        <p:nvPicPr>
          <p:cNvPr id="7" name="图片 9">
            <a:extLst>
              <a:ext uri="{FF2B5EF4-FFF2-40B4-BE49-F238E27FC236}">
                <a16:creationId xmlns:a16="http://schemas.microsoft.com/office/drawing/2014/main" id="{89D1E6CA-27C8-4860-8190-7ECBFF487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310"/>
            <a:ext cx="12192000" cy="4474841"/>
          </a:xfrm>
          <a:prstGeom prst="rect">
            <a:avLst/>
          </a:prstGeom>
        </p:spPr>
      </p:pic>
      <p:grpSp>
        <p:nvGrpSpPr>
          <p:cNvPr id="20" name="Group 19">
            <a:extLst>
              <a:ext uri="{FF2B5EF4-FFF2-40B4-BE49-F238E27FC236}">
                <a16:creationId xmlns:a16="http://schemas.microsoft.com/office/drawing/2014/main" id="{9040EF9E-3DA2-47B9-A025-8C1995F50D4A}"/>
              </a:ext>
            </a:extLst>
          </p:cNvPr>
          <p:cNvGrpSpPr/>
          <p:nvPr/>
        </p:nvGrpSpPr>
        <p:grpSpPr>
          <a:xfrm>
            <a:off x="6043266" y="2018602"/>
            <a:ext cx="5862983" cy="1532334"/>
            <a:chOff x="903320" y="1985271"/>
            <a:chExt cx="4290531" cy="4069468"/>
          </a:xfrm>
        </p:grpSpPr>
        <p:sp>
          <p:nvSpPr>
            <p:cNvPr id="21" name="矩形 17">
              <a:extLst>
                <a:ext uri="{FF2B5EF4-FFF2-40B4-BE49-F238E27FC236}">
                  <a16:creationId xmlns:a16="http://schemas.microsoft.com/office/drawing/2014/main" id="{159A72E2-D396-43AB-A786-8F91ADA3289D}"/>
                </a:ext>
              </a:extLst>
            </p:cNvPr>
            <p:cNvSpPr/>
            <p:nvPr/>
          </p:nvSpPr>
          <p:spPr>
            <a:xfrm>
              <a:off x="903320" y="1985271"/>
              <a:ext cx="4290531" cy="398391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2" name="TextBox 21">
              <a:extLst>
                <a:ext uri="{FF2B5EF4-FFF2-40B4-BE49-F238E27FC236}">
                  <a16:creationId xmlns:a16="http://schemas.microsoft.com/office/drawing/2014/main" id="{907E2AF3-CC6D-4855-85B3-13B744ED456E}"/>
                </a:ext>
              </a:extLst>
            </p:cNvPr>
            <p:cNvSpPr txBox="1"/>
            <p:nvPr/>
          </p:nvSpPr>
          <p:spPr>
            <a:xfrm>
              <a:off x="1056566" y="2204576"/>
              <a:ext cx="4084363" cy="385016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 </a:t>
              </a: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Chia sẻ truyền thống quê hương em</a:t>
              </a:r>
              <a:endPar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5138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 name="Freeform: Shape 11">
              <a:extLst>
                <a:ext uri="{FF2B5EF4-FFF2-40B4-BE49-F238E27FC236}">
                  <a16:creationId xmlns:a16="http://schemas.microsoft.com/office/drawing/2014/main"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200" b="1" dirty="0">
                  <a:solidFill>
                    <a:srgbClr val="0070C0"/>
                  </a:solidFill>
                  <a:cs typeface="Calibri" panose="020F0502020204030204" pitchFamily="34" charset="0"/>
                </a:rPr>
                <a:t>Mỗi địa phương đều có những nét truyền thống riêng. Mỗi nơi có thể có những nghề thủ công, nghệ thuật biểu diễn, lễ hội hay món ăn truyền thống riêng. Các địa phương đều có những chuyện về lịch sử dựng nước và g</a:t>
              </a:r>
              <a:r>
                <a:rPr lang="en-US" altLang="en-US" sz="3200" b="1" dirty="0" err="1">
                  <a:solidFill>
                    <a:srgbClr val="0070C0"/>
                  </a:solidFill>
                  <a:cs typeface="Calibri" panose="020F0502020204030204" pitchFamily="34" charset="0"/>
                </a:rPr>
                <a:t>iữ</a:t>
              </a:r>
              <a:r>
                <a:rPr lang="vi-VN" altLang="en-US" sz="3200" b="1" dirty="0">
                  <a:solidFill>
                    <a:srgbClr val="0070C0"/>
                  </a:solidFill>
                  <a:cs typeface="Calibri" panose="020F0502020204030204" pitchFamily="34" charset="0"/>
                </a:rPr>
                <a:t> nước. Chúng ta hãy cùng nhau tìm hiểu về những nét truyền thống của địa phương mình nhé.</a:t>
              </a:r>
              <a:endParaRPr lang="en-US" altLang="en-US" sz="3200" b="1" dirty="0">
                <a:solidFill>
                  <a:srgbClr val="0070C0"/>
                </a:solidFill>
                <a:cs typeface="Calibri" panose="020F0502020204030204" pitchFamily="34" charset="0"/>
              </a:endParaRPr>
            </a:p>
          </p:txBody>
        </p:sp>
        <p:grpSp>
          <p:nvGrpSpPr>
            <p:cNvPr id="5" name="Graphic 4">
              <a:extLst>
                <a:ext uri="{FF2B5EF4-FFF2-40B4-BE49-F238E27FC236}">
                  <a16:creationId xmlns:a16="http://schemas.microsoft.com/office/drawing/2014/main"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 name="Freeform: Shape 7">
                <a:extLst>
                  <a:ext uri="{FF2B5EF4-FFF2-40B4-BE49-F238E27FC236}">
                    <a16:creationId xmlns:a16="http://schemas.microsoft.com/office/drawing/2014/main"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9" name="Freeform: Shape 8">
                <a:extLst>
                  <a:ext uri="{FF2B5EF4-FFF2-40B4-BE49-F238E27FC236}">
                    <a16:creationId xmlns:a16="http://schemas.microsoft.com/office/drawing/2014/main"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1" name="Freeform: Shape 10">
                <a:extLst>
                  <a:ext uri="{FF2B5EF4-FFF2-40B4-BE49-F238E27FC236}">
                    <a16:creationId xmlns:a16="http://schemas.microsoft.com/office/drawing/2014/main"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Tree>
    <p:extLst>
      <p:ext uri="{BB962C8B-B14F-4D97-AF65-F5344CB8AC3E}">
        <p14:creationId xmlns:p14="http://schemas.microsoft.com/office/powerpoint/2010/main" val="1045102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83D59-02C2-049B-8451-23764E71455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150000"/>
                    </a14:imgEffect>
                  </a14:imgLayer>
                </a14:imgProps>
              </a:ext>
            </a:extLst>
          </a:blip>
          <a:srcRect r="807"/>
          <a:stretch/>
        </p:blipFill>
        <p:spPr>
          <a:xfrm>
            <a:off x="0" y="8058"/>
            <a:ext cx="12192000" cy="6858000"/>
          </a:xfrm>
          <a:prstGeom prst="rect">
            <a:avLst/>
          </a:prstGeom>
        </p:spPr>
      </p:pic>
      <p:pic>
        <p:nvPicPr>
          <p:cNvPr id="8" name="Picture 7">
            <a:extLst>
              <a:ext uri="{FF2B5EF4-FFF2-40B4-BE49-F238E27FC236}">
                <a16:creationId xmlns:a16="http://schemas.microsoft.com/office/drawing/2014/main" id="{79B87786-87C0-48C9-BDCE-3BBA82B05461}"/>
              </a:ext>
            </a:extLst>
          </p:cNvPr>
          <p:cNvPicPr>
            <a:picLocks noChangeAspect="1"/>
          </p:cNvPicPr>
          <p:nvPr/>
        </p:nvPicPr>
        <p:blipFill>
          <a:blip r:embed="rId4"/>
          <a:stretch>
            <a:fillRect/>
          </a:stretch>
        </p:blipFill>
        <p:spPr>
          <a:xfrm>
            <a:off x="5952553" y="1704168"/>
            <a:ext cx="5252794" cy="1229532"/>
          </a:xfrm>
          <a:prstGeom prst="rect">
            <a:avLst/>
          </a:prstGeom>
        </p:spPr>
      </p:pic>
    </p:spTree>
    <p:extLst>
      <p:ext uri="{BB962C8B-B14F-4D97-AF65-F5344CB8AC3E}">
        <p14:creationId xmlns:p14="http://schemas.microsoft.com/office/powerpoint/2010/main" val="745777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a:extLst>
              <a:ext uri="{FF2B5EF4-FFF2-40B4-BE49-F238E27FC236}">
                <a16:creationId xmlns:a16="http://schemas.microsoft.com/office/drawing/2014/main" id="{9B4BED68-4152-4E7B-A271-DAAA8AB99A4E}"/>
              </a:ext>
            </a:extLst>
          </p:cNvPr>
          <p:cNvPicPr>
            <a:picLocks noChangeAspect="1"/>
          </p:cNvPicPr>
          <p:nvPr/>
        </p:nvPicPr>
        <p:blipFill rotWithShape="1">
          <a:blip r:embed="rId2">
            <a:extLst>
              <a:ext uri="{28A0092B-C50C-407E-A947-70E740481C1C}">
                <a14:useLocalDpi xmlns:a14="http://schemas.microsoft.com/office/drawing/2010/main" val="0"/>
              </a:ext>
            </a:extLst>
          </a:blip>
          <a:srcRect b="7267"/>
          <a:stretch/>
        </p:blipFill>
        <p:spPr>
          <a:xfrm>
            <a:off x="0" y="-745656"/>
            <a:ext cx="12192000" cy="7441096"/>
          </a:xfrm>
          <a:prstGeom prst="rect">
            <a:avLst/>
          </a:prstGeom>
        </p:spPr>
      </p:pic>
      <p:grpSp>
        <p:nvGrpSpPr>
          <p:cNvPr id="20" name="Group 19">
            <a:extLst>
              <a:ext uri="{FF2B5EF4-FFF2-40B4-BE49-F238E27FC236}">
                <a16:creationId xmlns:a16="http://schemas.microsoft.com/office/drawing/2014/main" id="{9040EF9E-3DA2-47B9-A025-8C1995F50D4A}"/>
              </a:ext>
            </a:extLst>
          </p:cNvPr>
          <p:cNvGrpSpPr/>
          <p:nvPr/>
        </p:nvGrpSpPr>
        <p:grpSpPr>
          <a:xfrm>
            <a:off x="5534026" y="2018602"/>
            <a:ext cx="6372224" cy="3004019"/>
            <a:chOff x="903320" y="1985271"/>
            <a:chExt cx="4290531" cy="7977869"/>
          </a:xfrm>
        </p:grpSpPr>
        <p:sp>
          <p:nvSpPr>
            <p:cNvPr id="21" name="矩形 17">
              <a:extLst>
                <a:ext uri="{FF2B5EF4-FFF2-40B4-BE49-F238E27FC236}">
                  <a16:creationId xmlns:a16="http://schemas.microsoft.com/office/drawing/2014/main" id="{159A72E2-D396-43AB-A786-8F91ADA3289D}"/>
                </a:ext>
              </a:extLst>
            </p:cNvPr>
            <p:cNvSpPr/>
            <p:nvPr/>
          </p:nvSpPr>
          <p:spPr>
            <a:xfrm>
              <a:off x="903320" y="1985271"/>
              <a:ext cx="4290531" cy="6528182"/>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2" name="TextBox 21">
              <a:extLst>
                <a:ext uri="{FF2B5EF4-FFF2-40B4-BE49-F238E27FC236}">
                  <a16:creationId xmlns:a16="http://schemas.microsoft.com/office/drawing/2014/main" id="{907E2AF3-CC6D-4855-85B3-13B744ED456E}"/>
                </a:ext>
              </a:extLst>
            </p:cNvPr>
            <p:cNvSpPr txBox="1"/>
            <p:nvPr/>
          </p:nvSpPr>
          <p:spPr>
            <a:xfrm>
              <a:off x="1056566" y="2204576"/>
              <a:ext cx="4084363" cy="775856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Lập kế hoạch tìm hiểu một số nét truyền thống tại địa phương</a:t>
              </a:r>
              <a:endPar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3905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8ADB5BC-78E3-461C-8D31-D3BCBDB153FF}"/>
              </a:ext>
            </a:extLst>
          </p:cNvPr>
          <p:cNvSpPr/>
          <p:nvPr/>
        </p:nvSpPr>
        <p:spPr>
          <a:xfrm>
            <a:off x="251801" y="198710"/>
            <a:ext cx="9226496" cy="3106466"/>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4800" dirty="0">
              <a:solidFill>
                <a:srgbClr val="00B050"/>
              </a:solidFill>
              <a:effectLst>
                <a:outerShdw blurRad="38100" dist="38100" dir="2700000" algn="tl">
                  <a:srgbClr val="000000">
                    <a:alpha val="43137"/>
                  </a:srgbClr>
                </a:outerShdw>
              </a:effectLst>
              <a:latin typeface="#9Slide05 SVNClementine" panose="020F0502020204030203" pitchFamily="34" charset="0"/>
            </a:endParaRPr>
          </a:p>
          <a:p>
            <a:pPr algn="ctr"/>
            <a:endParaRPr lang="en-US" dirty="0"/>
          </a:p>
        </p:txBody>
      </p:sp>
      <p:sp>
        <p:nvSpPr>
          <p:cNvPr id="4" name="TextBox 3">
            <a:extLst>
              <a:ext uri="{FF2B5EF4-FFF2-40B4-BE49-F238E27FC236}">
                <a16:creationId xmlns:a16="http://schemas.microsoft.com/office/drawing/2014/main" id="{6F25D01A-7DF9-4303-8198-35C5DE4C0AF8}"/>
              </a:ext>
            </a:extLst>
          </p:cNvPr>
          <p:cNvSpPr txBox="1"/>
          <p:nvPr/>
        </p:nvSpPr>
        <p:spPr>
          <a:xfrm>
            <a:off x="568277" y="457200"/>
            <a:ext cx="8709073" cy="2677656"/>
          </a:xfrm>
          <a:prstGeom prst="rect">
            <a:avLst/>
          </a:prstGeom>
          <a:noFill/>
        </p:spPr>
        <p:txBody>
          <a:bodyPr wrap="square" rtlCol="0">
            <a:spAutoFit/>
          </a:bodyPr>
          <a:lstStyle/>
          <a:p>
            <a:pPr marL="285750" indent="-285750">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Mỗi nhóm chọn 1 trong số 5 mục đã ghi trên bảng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yêu</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nước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nghề</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lễ</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hội</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Lựa chọn hình thức trình bày bài thu hoạch để chuẩn bị trước.</a:t>
            </a:r>
            <a:endParaRPr lang="en-US" sz="2800" b="1"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Phân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nhiệm</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vụ</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cho</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từng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thành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viên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trong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nhóm</a:t>
            </a:r>
            <a:r>
              <a:rPr lang="en-US" sz="28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7578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E3090-F844-DDA9-8CEC-19EB765EC352}"/>
              </a:ext>
            </a:extLst>
          </p:cNvPr>
          <p:cNvSpPr txBox="1"/>
          <p:nvPr/>
        </p:nvSpPr>
        <p:spPr>
          <a:xfrm>
            <a:off x="3165676" y="2374886"/>
            <a:ext cx="61721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Chia </a:t>
            </a:r>
            <a:r>
              <a:rPr kumimoji="0" lang="en-US" sz="4800" b="1" i="0" u="none" strike="noStrike" kern="1200" cap="none" spc="0" normalizeH="0" baseline="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sẻ</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kế</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hoạch</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trước</a:t>
            </a:r>
            <a:r>
              <a:rPr kumimoji="0" lang="en-US" sz="4800" b="1" i="0" u="none" strike="noStrike" kern="1200" cap="none" spc="0" normalizeH="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rPr>
              <a:t>lớp</a:t>
            </a:r>
            <a:endParaRPr kumimoji="0" lang="en-US" sz="4800" b="1" i="0" u="none" strike="noStrike" kern="1200" cap="none" spc="0" normalizeH="0" baseline="0" noProof="0" dirty="0">
              <a:ln>
                <a:noFill/>
              </a:ln>
              <a:solidFill>
                <a:schemeClr val="tx1">
                  <a:lumMod val="95000"/>
                  <a:lumOff val="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TotalTime>
  <Words>333</Words>
  <Application>Microsoft Office PowerPoint</Application>
  <PresentationFormat>Widescreen</PresentationFormat>
  <Paragraphs>20</Paragraphs>
  <Slides>14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#9Slide05 SVNClementine</vt:lpstr>
      <vt:lpstr>#9Slide07 SVNAdam Gorry</vt:lpstr>
      <vt:lpstr>Aptos</vt:lpstr>
      <vt:lpstr>Arial</vt:lpstr>
      <vt:lpstr>Calibri</vt:lpstr>
      <vt:lpstr>Calibri Light</vt:lpstr>
      <vt:lpstr>Tahoma</vt:lpstr>
      <vt:lpstr>Times New Roman</vt:lpstr>
      <vt:lpstr>Wingdings</vt:lpstr>
      <vt:lpstr>思源黑体 CN Regular</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11332</cp:lastModifiedBy>
  <cp:revision>8</cp:revision>
  <dcterms:created xsi:type="dcterms:W3CDTF">2025-03-09T16:26:51Z</dcterms:created>
  <dcterms:modified xsi:type="dcterms:W3CDTF">2025-03-09T23:44:47Z</dcterms:modified>
</cp:coreProperties>
</file>