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9" r:id="rId2"/>
    <p:sldId id="260" r:id="rId3"/>
    <p:sldId id="264" r:id="rId4"/>
    <p:sldId id="315" r:id="rId5"/>
    <p:sldId id="316" r:id="rId6"/>
    <p:sldId id="257" r:id="rId7"/>
    <p:sldId id="259" r:id="rId8"/>
    <p:sldId id="395" r:id="rId9"/>
    <p:sldId id="408" r:id="rId10"/>
    <p:sldId id="271" r:id="rId11"/>
    <p:sldId id="410" r:id="rId12"/>
    <p:sldId id="262" r:id="rId13"/>
    <p:sldId id="403" r:id="rId14"/>
    <p:sldId id="314" r:id="rId15"/>
    <p:sldId id="4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DEEA3-A939-480C-998B-0936252DC0D0}" type="datetimeFigureOut">
              <a:rPr lang="en-ID" smtClean="0"/>
              <a:t>20/12/2024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EB760-EAD2-40BF-96B2-D7D597569E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681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ef160521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ef1605217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e9eff14c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de9eff14c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ef160521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ef1605217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56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e5cc0fb8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de5cc0fb8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ef160521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ef1605217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45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e9eff14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e9eff14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e5cc0fb8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e5cc0fb8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deea4daca5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deea4daca5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ef160521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ef1605217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20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7866-9F3A-CF82-3B14-8ADBA88C9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582B9-13EF-6A97-1712-9A2CD9129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B0FFE-29FC-BCFE-1F37-F2374EAB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20/12/2024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CE9D-4073-887E-D246-86608A46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2A5C1-953A-00CF-0556-47606CB3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120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84FED-3A44-3DF4-941D-DB4E53CD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C671D-C984-B0EA-AFD2-55778B67B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5F3A9-0584-2A76-9EB7-09EEEE03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20/12/2024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CA4FD-8357-75B5-4411-94508EBB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004B1-D0EE-9A92-A44E-902520B8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584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B37B77-B348-C332-CF50-8B85B07C2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81527-2A83-BC7E-221C-62B6D7E9B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4DF3B-F4A9-6942-4ACB-E35EE96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20/12/2024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5813F-9CDF-2D0D-1228-F2DF76F2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3EEC8-EB27-8B44-F22F-CD374339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05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048032" y="3260189"/>
            <a:ext cx="6096000" cy="9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667" b="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47967" y="4406731"/>
            <a:ext cx="6096000" cy="3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451029" y="2053643"/>
            <a:ext cx="1290000" cy="142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667" b="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7959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251333" y="2301433"/>
            <a:ext cx="7640000" cy="17552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 b="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2"/>
          </p:nvPr>
        </p:nvSpPr>
        <p:spPr>
          <a:xfrm>
            <a:off x="7584500" y="4409600"/>
            <a:ext cx="3267200" cy="4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29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50967" y="694967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950967" y="1836100"/>
            <a:ext cx="10290000" cy="429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aheim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lphaLcPeriod"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romanLcPeriod"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lphaLcPeriod"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romanLcPeriod"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lphaLcPeriod"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romanLcPeriod"/>
              <a:defRPr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7452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1504467" y="2212625"/>
            <a:ext cx="5035200" cy="10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1504467" y="3323775"/>
            <a:ext cx="4322000" cy="132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956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950967" y="694944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671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950967" y="694944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11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950967" y="694944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950967" y="3633005"/>
            <a:ext cx="2987200" cy="10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2"/>
          </p:nvPr>
        </p:nvSpPr>
        <p:spPr>
          <a:xfrm>
            <a:off x="950959" y="3076469"/>
            <a:ext cx="2987200" cy="41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800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3"/>
          </p:nvPr>
        </p:nvSpPr>
        <p:spPr>
          <a:xfrm>
            <a:off x="4602409" y="3630679"/>
            <a:ext cx="2986400" cy="10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4"/>
          </p:nvPr>
        </p:nvSpPr>
        <p:spPr>
          <a:xfrm>
            <a:off x="4602389" y="3074651"/>
            <a:ext cx="2987200" cy="41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800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5"/>
          </p:nvPr>
        </p:nvSpPr>
        <p:spPr>
          <a:xfrm>
            <a:off x="8253832" y="3630680"/>
            <a:ext cx="2987200" cy="10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6"/>
          </p:nvPr>
        </p:nvSpPr>
        <p:spPr>
          <a:xfrm>
            <a:off x="8253823" y="3074651"/>
            <a:ext cx="2987200" cy="41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800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456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6167833" y="745200"/>
            <a:ext cx="5073200" cy="538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9904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826D-1921-2B44-FED3-F42C37C8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EAFEE-4AD7-4419-2450-BB43819B9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A0515-097D-41CC-E70C-4C6E42FB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20/12/2024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FC36-B4D6-3C16-B695-ECE74B11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2DDAF-F282-47D9-2A5D-9702D6AE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074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895B-208B-5C19-F410-893579E1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9E714-CDA0-6CD0-7398-14F514933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10F3A-4B35-42AB-8BA3-55ACF591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20/12/2024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A20A8-39DE-C1DB-5F2E-8614BCE9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F3D2-C587-D3A8-3568-D98F1265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6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9012-EF76-A357-2EC7-62608196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4F049-6AC2-1A97-58FD-4503AFB99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B2A39-E32E-8A22-1768-DA1CCFE2A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9F6EF-EF5C-10EB-6ADA-22259CDA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20/12/2024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F4586-11ED-1B30-3E25-F37E4022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51730-1221-974B-01BB-479F838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93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859A-27F9-21E5-8C5B-BF8B40EE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4536-C40D-CB6C-361B-ECA8ED985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B0ECE-1A93-05DB-80EE-9D600F61D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8BA69-3225-C8A8-2189-01FBB69A6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400EB-3D30-4A55-38E4-56550EC71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B2FEA0-F970-32AA-EF20-6C8FA2B9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20/12/2024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236633-8F43-03D2-D3A8-7E6F199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4A8AC-9B1D-1DC4-EB6D-A8D8C589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417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E443-D72C-9405-0D19-CE6C9101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A5DA2-028D-BB80-7EC9-3D12F770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20/12/2024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CC83F-9418-45AE-25BA-1A1B9EB8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919E7-0026-2127-4545-A17ECBC8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992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DE4DB-114E-57C9-D361-5D3C35C4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20/12/2024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355EA-E373-560A-97BD-41EC2AF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E2F0F-FF87-B4AB-5A5F-D7A97475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17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3C03-E2E3-1E1E-A5B7-A1008C15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46C7-876F-9790-F986-962AEFACA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635A7-488D-2BC1-6470-31F7BF8E9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6A00D-D2F3-6413-4FA7-55EECA6C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20/12/2024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41653-7685-7122-DA99-0A81F8F4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60D13-DDB0-D09D-332B-06CE4CDC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388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D688-A7E9-2C66-BFDA-61DF08D0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EA0FC3-A6D7-2A31-3316-4F69F77D2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FA820-A286-4571-3C09-6FD36DFBD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E4AC6-1CCB-82B7-90F1-17933C9E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20/12/2024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25377-63CB-34F3-079B-E5FD72D9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EDBE7-1CE0-0A70-3816-C823016F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50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FC27AB-10BE-2F51-34E7-7B689DB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E028-CCBB-68D1-4048-C2DB98EE7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1BE7-2AC2-0EFE-5C3B-5AF1B0AF8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CE364F-499E-4B64-BA4E-786CE21E0B0A}" type="datetimeFigureOut">
              <a:rPr lang="en-ID" smtClean="0"/>
              <a:t>20/12/2024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A99D1-0FA4-7B6E-E434-D6370DDBF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BDF9-ABDD-E44F-AAD8-524431516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566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microsoft.com/office/2007/relationships/media" Target="../media/media1.mp3"/><Relationship Id="rId16" Type="http://schemas.openxmlformats.org/officeDocument/2006/relationships/image" Target="../media/image34.png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E18DE29-E832-1D59-F3C1-D48D5871F206}"/>
              </a:ext>
            </a:extLst>
          </p:cNvPr>
          <p:cNvGrpSpPr/>
          <p:nvPr/>
        </p:nvGrpSpPr>
        <p:grpSpPr>
          <a:xfrm>
            <a:off x="2543867" y="1457246"/>
            <a:ext cx="7496263" cy="4602215"/>
            <a:chOff x="1896456" y="289008"/>
            <a:chExt cx="8534402" cy="52395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83D93B-C1D3-04E5-2075-9E5678B6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6456" y="732484"/>
              <a:ext cx="8534402" cy="479608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74B7E4-9B58-B2A1-C4D6-8628B80B3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2816" y="289008"/>
              <a:ext cx="6133227" cy="108383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8BF047-D333-2517-A8FB-5EF6C6A3C240}"/>
                </a:ext>
              </a:extLst>
            </p:cNvPr>
            <p:cNvSpPr txBox="1"/>
            <p:nvPr/>
          </p:nvSpPr>
          <p:spPr>
            <a:xfrm>
              <a:off x="3729054" y="289008"/>
              <a:ext cx="5100751" cy="75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733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lang="en-US" sz="3733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nhiên</a:t>
              </a:r>
              <a:r>
                <a:rPr lang="en-US" sz="3733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733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xã</a:t>
              </a:r>
              <a:r>
                <a:rPr lang="en-US" sz="3733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hội</a:t>
              </a:r>
              <a:endParaRPr lang="en-US" sz="3733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6B728DA-9A76-F0FE-EF1A-03D742C4E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2" y="2466751"/>
            <a:ext cx="2269416" cy="4566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D0C98E-6B9A-BF05-C9B3-D8B629971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134" y="2590800"/>
            <a:ext cx="2403676" cy="42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B507DF-8F05-8BA9-F104-8C5221F96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032" y="5628456"/>
            <a:ext cx="4214168" cy="1229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9270A3-1C81-9913-AFF7-8E51A0C5E81C}"/>
              </a:ext>
            </a:extLst>
          </p:cNvPr>
          <p:cNvSpPr txBox="1"/>
          <p:nvPr/>
        </p:nvSpPr>
        <p:spPr>
          <a:xfrm>
            <a:off x="3508471" y="2544403"/>
            <a:ext cx="577043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Chủ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đề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4: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Thực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vật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và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động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vật</a:t>
            </a:r>
            <a:endParaRPr lang="en-US" sz="3733" b="1" dirty="0">
              <a:solidFill>
                <a:schemeClr val="tx1">
                  <a:lumMod val="65000"/>
                  <a:lumOff val="35000"/>
                </a:schemeClr>
              </a:solidFill>
              <a:latin typeface="UTM Duepuntozer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2B4FC-29A7-49AD-9053-0665DD4BF1B0}"/>
              </a:ext>
            </a:extLst>
          </p:cNvPr>
          <p:cNvSpPr txBox="1"/>
          <p:nvPr/>
        </p:nvSpPr>
        <p:spPr>
          <a:xfrm>
            <a:off x="3121129" y="3595381"/>
            <a:ext cx="647128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Bài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13: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Một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số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bộ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phận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của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thực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vật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(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tiết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2)</a:t>
            </a:r>
          </a:p>
        </p:txBody>
      </p:sp>
      <p:pic>
        <p:nvPicPr>
          <p:cNvPr id="8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4693F01D-C4AA-9FE4-34A0-078C15A3E5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" y="121728"/>
            <a:ext cx="1857943" cy="1752957"/>
          </a:xfrm>
          <a:prstGeom prst="ellipse">
            <a:avLst/>
          </a:prstGeom>
        </p:spPr>
      </p:pic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79BE8FD9-F8A7-0677-9AA4-E6F996774D41}"/>
              </a:ext>
            </a:extLst>
          </p:cNvPr>
          <p:cNvSpPr txBox="1"/>
          <p:nvPr/>
        </p:nvSpPr>
        <p:spPr>
          <a:xfrm>
            <a:off x="1075783" y="338017"/>
            <a:ext cx="10386667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6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defTabSz="1219170">
              <a:defRPr/>
            </a:pPr>
            <a:r>
              <a:rPr lang="vi-VN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41005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0643 0.0534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0642 0.05339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15">
            <a:extLst>
              <a:ext uri="{FF2B5EF4-FFF2-40B4-BE49-F238E27FC236}">
                <a16:creationId xmlns:a16="http://schemas.microsoft.com/office/drawing/2014/main" id="{FEC63CEE-98C7-4E4B-A3AD-215323F17847}"/>
              </a:ext>
            </a:extLst>
          </p:cNvPr>
          <p:cNvSpPr/>
          <p:nvPr/>
        </p:nvSpPr>
        <p:spPr>
          <a:xfrm>
            <a:off x="2190594" y="2241427"/>
            <a:ext cx="1850732" cy="47143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Màu sắc</a:t>
            </a:r>
          </a:p>
        </p:txBody>
      </p:sp>
      <p:sp>
        <p:nvSpPr>
          <p:cNvPr id="40" name="Rounded Rectangle 17">
            <a:extLst>
              <a:ext uri="{FF2B5EF4-FFF2-40B4-BE49-F238E27FC236}">
                <a16:creationId xmlns:a16="http://schemas.microsoft.com/office/drawing/2014/main" id="{A3690056-67F6-4AD0-A91E-7151417E7D21}"/>
              </a:ext>
            </a:extLst>
          </p:cNvPr>
          <p:cNvSpPr/>
          <p:nvPr/>
        </p:nvSpPr>
        <p:spPr>
          <a:xfrm>
            <a:off x="4999098" y="2222920"/>
            <a:ext cx="1983305" cy="51909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vi-VN" sz="26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Hình dạng</a:t>
            </a:r>
          </a:p>
        </p:txBody>
      </p:sp>
      <p:sp>
        <p:nvSpPr>
          <p:cNvPr id="41" name="Rounded Rectangle 18">
            <a:extLst>
              <a:ext uri="{FF2B5EF4-FFF2-40B4-BE49-F238E27FC236}">
                <a16:creationId xmlns:a16="http://schemas.microsoft.com/office/drawing/2014/main" id="{22FDA66D-57D0-4499-8167-B21922D441E5}"/>
              </a:ext>
            </a:extLst>
          </p:cNvPr>
          <p:cNvSpPr/>
          <p:nvPr/>
        </p:nvSpPr>
        <p:spPr>
          <a:xfrm>
            <a:off x="8330947" y="1968812"/>
            <a:ext cx="1766797" cy="5927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Kích thước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17802C-A96C-4B75-8ECD-102EDCF0BCE9}"/>
              </a:ext>
            </a:extLst>
          </p:cNvPr>
          <p:cNvCxnSpPr>
            <a:cxnSpLocks/>
          </p:cNvCxnSpPr>
          <p:nvPr/>
        </p:nvCxnSpPr>
        <p:spPr>
          <a:xfrm flipH="1">
            <a:off x="3907830" y="1316273"/>
            <a:ext cx="1915543" cy="8364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F682E3-8E4B-4AE1-80BA-13E4EEC69C95}"/>
              </a:ext>
            </a:extLst>
          </p:cNvPr>
          <p:cNvCxnSpPr>
            <a:cxnSpLocks/>
          </p:cNvCxnSpPr>
          <p:nvPr/>
        </p:nvCxnSpPr>
        <p:spPr>
          <a:xfrm>
            <a:off x="5823373" y="1316272"/>
            <a:ext cx="201420" cy="983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81D0401-DBB9-46EB-8E7E-DD990F8286CD}"/>
              </a:ext>
            </a:extLst>
          </p:cNvPr>
          <p:cNvCxnSpPr>
            <a:cxnSpLocks/>
          </p:cNvCxnSpPr>
          <p:nvPr/>
        </p:nvCxnSpPr>
        <p:spPr>
          <a:xfrm>
            <a:off x="5823373" y="1316272"/>
            <a:ext cx="2305188" cy="8977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ounded Rectangle 51">
            <a:extLst>
              <a:ext uri="{FF2B5EF4-FFF2-40B4-BE49-F238E27FC236}">
                <a16:creationId xmlns:a16="http://schemas.microsoft.com/office/drawing/2014/main" id="{E1A1DC93-5A86-4B7D-AF67-89ED76F717C7}"/>
              </a:ext>
            </a:extLst>
          </p:cNvPr>
          <p:cNvSpPr/>
          <p:nvPr/>
        </p:nvSpPr>
        <p:spPr>
          <a:xfrm>
            <a:off x="554979" y="3429000"/>
            <a:ext cx="1564823" cy="150202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vi-VN" sz="2400" b="1" dirty="0">
                <a:solidFill>
                  <a:srgbClr val="096F96"/>
                </a:solidFill>
                <a:latin typeface="Times New Roman" panose="02020603050405020304" pitchFamily="18" charset="0"/>
              </a:rPr>
              <a:t>Xanh lá</a:t>
            </a:r>
          </a:p>
          <a:p>
            <a:pPr defTabSz="914377"/>
            <a:r>
              <a:rPr lang="vi-VN" sz="2400" b="1" dirty="0">
                <a:solidFill>
                  <a:srgbClr val="096F96"/>
                </a:solidFill>
                <a:latin typeface="Times New Roman" panose="02020603050405020304" pitchFamily="18" charset="0"/>
              </a:rPr>
              <a:t>Đỏ</a:t>
            </a:r>
          </a:p>
          <a:p>
            <a:pPr defTabSz="914377"/>
            <a:r>
              <a:rPr lang="vi-VN" sz="2400" b="1" dirty="0">
                <a:solidFill>
                  <a:srgbClr val="096F96"/>
                </a:solidFill>
                <a:latin typeface="Times New Roman" panose="02020603050405020304" pitchFamily="18" charset="0"/>
              </a:rPr>
              <a:t>Vàng</a:t>
            </a:r>
          </a:p>
          <a:p>
            <a:pPr defTabSz="914377"/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...</a:t>
            </a:r>
          </a:p>
        </p:txBody>
      </p:sp>
      <p:sp>
        <p:nvSpPr>
          <p:cNvPr id="46" name="Rounded Rectangle 59">
            <a:extLst>
              <a:ext uri="{FF2B5EF4-FFF2-40B4-BE49-F238E27FC236}">
                <a16:creationId xmlns:a16="http://schemas.microsoft.com/office/drawing/2014/main" id="{C9161908-40B5-43E7-8921-B40905D458BC}"/>
              </a:ext>
            </a:extLst>
          </p:cNvPr>
          <p:cNvSpPr/>
          <p:nvPr/>
        </p:nvSpPr>
        <p:spPr>
          <a:xfrm>
            <a:off x="8400258" y="1157393"/>
            <a:ext cx="1564823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Rounded Rectangle 60">
            <a:extLst>
              <a:ext uri="{FF2B5EF4-FFF2-40B4-BE49-F238E27FC236}">
                <a16:creationId xmlns:a16="http://schemas.microsoft.com/office/drawing/2014/main" id="{150DED13-B8F3-47FF-9122-7AC17D5E46FF}"/>
              </a:ext>
            </a:extLst>
          </p:cNvPr>
          <p:cNvSpPr/>
          <p:nvPr/>
        </p:nvSpPr>
        <p:spPr>
          <a:xfrm>
            <a:off x="8284943" y="1469362"/>
            <a:ext cx="1564823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Rounded Rectangle 76">
            <a:extLst>
              <a:ext uri="{FF2B5EF4-FFF2-40B4-BE49-F238E27FC236}">
                <a16:creationId xmlns:a16="http://schemas.microsoft.com/office/drawing/2014/main" id="{6C499408-F2F3-432D-A2B1-F52B13B5DEF1}"/>
              </a:ext>
            </a:extLst>
          </p:cNvPr>
          <p:cNvSpPr/>
          <p:nvPr/>
        </p:nvSpPr>
        <p:spPr>
          <a:xfrm>
            <a:off x="5072615" y="3359361"/>
            <a:ext cx="2666840" cy="239773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Hình tròn</a:t>
            </a:r>
          </a:p>
          <a:p>
            <a:pPr defTabSz="914377"/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Hình bầu dục</a:t>
            </a:r>
          </a:p>
          <a:p>
            <a:pPr defTabSz="914377"/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Hình lá kim</a:t>
            </a:r>
          </a:p>
          <a:p>
            <a:pPr defTabSz="914377"/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Hình dải dài</a:t>
            </a:r>
          </a:p>
          <a:p>
            <a:pPr defTabSz="914377"/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Hình phức</a:t>
            </a:r>
            <a:r>
              <a:rPr lang="en-US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tạp...</a:t>
            </a:r>
          </a:p>
        </p:txBody>
      </p:sp>
      <p:sp>
        <p:nvSpPr>
          <p:cNvPr id="49" name="Rounded Rectangle 80">
            <a:extLst>
              <a:ext uri="{FF2B5EF4-FFF2-40B4-BE49-F238E27FC236}">
                <a16:creationId xmlns:a16="http://schemas.microsoft.com/office/drawing/2014/main" id="{200D61E3-41EC-4706-937C-AA5850EF386F}"/>
              </a:ext>
            </a:extLst>
          </p:cNvPr>
          <p:cNvSpPr/>
          <p:nvPr/>
        </p:nvSpPr>
        <p:spPr>
          <a:xfrm>
            <a:off x="3711364" y="5143071"/>
            <a:ext cx="2058109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srgbClr val="8064A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Rounded Rectangle 81">
            <a:extLst>
              <a:ext uri="{FF2B5EF4-FFF2-40B4-BE49-F238E27FC236}">
                <a16:creationId xmlns:a16="http://schemas.microsoft.com/office/drawing/2014/main" id="{687D9F92-3A31-4587-854C-A9F32056DE10}"/>
              </a:ext>
            </a:extLst>
          </p:cNvPr>
          <p:cNvSpPr/>
          <p:nvPr/>
        </p:nvSpPr>
        <p:spPr>
          <a:xfrm>
            <a:off x="3744572" y="5451981"/>
            <a:ext cx="2041781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srgbClr val="8064A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Rounded Rectangle 89">
            <a:extLst>
              <a:ext uri="{FF2B5EF4-FFF2-40B4-BE49-F238E27FC236}">
                <a16:creationId xmlns:a16="http://schemas.microsoft.com/office/drawing/2014/main" id="{3BC53A91-64D1-47D2-B50E-821B71434CD5}"/>
              </a:ext>
            </a:extLst>
          </p:cNvPr>
          <p:cNvSpPr/>
          <p:nvPr/>
        </p:nvSpPr>
        <p:spPr>
          <a:xfrm>
            <a:off x="3674439" y="5858241"/>
            <a:ext cx="2041781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srgbClr val="8064A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Rounded Rectangle 90">
            <a:extLst>
              <a:ext uri="{FF2B5EF4-FFF2-40B4-BE49-F238E27FC236}">
                <a16:creationId xmlns:a16="http://schemas.microsoft.com/office/drawing/2014/main" id="{1E9E3480-5533-4609-BDE5-DD6401A42879}"/>
              </a:ext>
            </a:extLst>
          </p:cNvPr>
          <p:cNvSpPr/>
          <p:nvPr/>
        </p:nvSpPr>
        <p:spPr>
          <a:xfrm>
            <a:off x="3590749" y="6237313"/>
            <a:ext cx="2349431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srgbClr val="8064A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Rounded Rectangle 102">
            <a:extLst>
              <a:ext uri="{FF2B5EF4-FFF2-40B4-BE49-F238E27FC236}">
                <a16:creationId xmlns:a16="http://schemas.microsoft.com/office/drawing/2014/main" id="{BF4593A4-EA17-4769-B2B4-2D4871533634}"/>
              </a:ext>
            </a:extLst>
          </p:cNvPr>
          <p:cNvSpPr/>
          <p:nvPr/>
        </p:nvSpPr>
        <p:spPr>
          <a:xfrm>
            <a:off x="8632757" y="3190061"/>
            <a:ext cx="1728193" cy="7276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vi-VN" sz="24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</a:rPr>
              <a:t>To, nhỏ khác nhau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3A577C-A2E5-46C4-A1C7-2B2A742031AB}"/>
              </a:ext>
            </a:extLst>
          </p:cNvPr>
          <p:cNvSpPr txBox="1"/>
          <p:nvPr/>
        </p:nvSpPr>
        <p:spPr>
          <a:xfrm>
            <a:off x="3538915" y="432555"/>
            <a:ext cx="5041493" cy="814180"/>
          </a:xfrm>
          <a:prstGeom prst="roundRect">
            <a:avLst>
              <a:gd name="adj" fmla="val 14000"/>
            </a:avLst>
          </a:prstGeom>
          <a:ln>
            <a:solidFill>
              <a:srgbClr val="3A7B2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77"/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Đặc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điểm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lá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cây</a:t>
            </a:r>
            <a:endParaRPr lang="vi-VN" sz="4267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5" name="Picture 2" descr="Nghệ thuật của sự sắp xếp màu sắc">
            <a:extLst>
              <a:ext uri="{FF2B5EF4-FFF2-40B4-BE49-F238E27FC236}">
                <a16:creationId xmlns:a16="http://schemas.microsoft.com/office/drawing/2014/main" id="{58E02005-FA99-457E-9371-71B5DCA3D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b="23744"/>
          <a:stretch/>
        </p:blipFill>
        <p:spPr bwMode="auto">
          <a:xfrm>
            <a:off x="2218010" y="4164321"/>
            <a:ext cx="2658189" cy="2479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5ED4966-5CD1-460B-BCAF-BC5B1158DB5E}"/>
              </a:ext>
            </a:extLst>
          </p:cNvPr>
          <p:cNvCxnSpPr>
            <a:cxnSpLocks/>
            <a:stCxn id="39" idx="2"/>
            <a:endCxn id="45" idx="0"/>
          </p:cNvCxnSpPr>
          <p:nvPr/>
        </p:nvCxnSpPr>
        <p:spPr>
          <a:xfrm flipH="1">
            <a:off x="1337392" y="2712866"/>
            <a:ext cx="1778569" cy="7161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DEB3BFC-2B0A-4194-ABBF-5E12A08C360F}"/>
              </a:ext>
            </a:extLst>
          </p:cNvPr>
          <p:cNvCxnSpPr>
            <a:cxnSpLocks/>
            <a:stCxn id="40" idx="2"/>
            <a:endCxn id="48" idx="0"/>
          </p:cNvCxnSpPr>
          <p:nvPr/>
        </p:nvCxnSpPr>
        <p:spPr>
          <a:xfrm>
            <a:off x="5990751" y="2742016"/>
            <a:ext cx="415284" cy="617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B2C7FDB-2A5C-4121-9CAA-5C3D364781F9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9380871" y="2618573"/>
            <a:ext cx="115983" cy="5714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9" name="Picture 4" descr="Uống nước rau má mỗi ngày có tốt không?">
            <a:extLst>
              <a:ext uri="{FF2B5EF4-FFF2-40B4-BE49-F238E27FC236}">
                <a16:creationId xmlns:a16="http://schemas.microsoft.com/office/drawing/2014/main" id="{768EE93E-A6B6-4561-8054-1BF1AA43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441" y="4290471"/>
            <a:ext cx="2666840" cy="1963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Google Shape;1000;p62">
            <a:extLst>
              <a:ext uri="{FF2B5EF4-FFF2-40B4-BE49-F238E27FC236}">
                <a16:creationId xmlns:a16="http://schemas.microsoft.com/office/drawing/2014/main" id="{F5EAA60A-81F2-4A2F-A955-C35F4D2BEA0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401170">
            <a:off x="10075826" y="-213021"/>
            <a:ext cx="1448831" cy="295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5" grpId="0" animBg="1"/>
      <p:bldP spid="48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165" y="1976077"/>
            <a:ext cx="1670201" cy="1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048000" y="3554808"/>
            <a:ext cx="6096000" cy="972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dirty="0"/>
              <a:t>Thực hành</a:t>
            </a:r>
            <a:endParaRPr dirty="0"/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2"/>
          </p:nvPr>
        </p:nvSpPr>
        <p:spPr>
          <a:xfrm>
            <a:off x="5451029" y="2053643"/>
            <a:ext cx="1290000" cy="142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pic>
        <p:nvPicPr>
          <p:cNvPr id="204" name="Google Shape;204;p33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2552434" y="1686435"/>
            <a:ext cx="1586260" cy="6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9361" y="5168167"/>
            <a:ext cx="2486979" cy="82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36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916967" y="433687"/>
            <a:ext cx="10290000" cy="76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sz="4267" dirty="0"/>
              <a:t>Kết luận</a:t>
            </a:r>
            <a:endParaRPr sz="4267" dirty="0"/>
          </a:p>
        </p:txBody>
      </p:sp>
      <p:pic>
        <p:nvPicPr>
          <p:cNvPr id="239" name="Google Shape;2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518" y="4449667"/>
            <a:ext cx="2680900" cy="26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 Box 8">
            <a:extLst>
              <a:ext uri="{FF2B5EF4-FFF2-40B4-BE49-F238E27FC236}">
                <a16:creationId xmlns:a16="http://schemas.microsoft.com/office/drawing/2014/main" id="{75303BFA-419E-4BB3-841F-592DDF0DD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242" y="1889531"/>
            <a:ext cx="8773517" cy="256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975" tIns="48488" rIns="96975" bIns="48488">
            <a:spAutoFit/>
          </a:bodyPr>
          <a:lstStyle>
            <a:lvl1pPr defTabSz="727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27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27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27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27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648" y="2284387"/>
            <a:ext cx="1670201" cy="1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>
            <a:spLocks noGrp="1"/>
          </p:cNvSpPr>
          <p:nvPr>
            <p:ph type="title" idx="4294967295"/>
          </p:nvPr>
        </p:nvSpPr>
        <p:spPr>
          <a:xfrm>
            <a:off x="1071748" y="3730813"/>
            <a:ext cx="6096000" cy="97366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5333" dirty="0"/>
              <a:t>Vận dụng</a:t>
            </a:r>
            <a:endParaRPr sz="5333" dirty="0"/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4294967295"/>
          </p:nvPr>
        </p:nvSpPr>
        <p:spPr>
          <a:xfrm>
            <a:off x="3474166" y="2245607"/>
            <a:ext cx="1291167" cy="1424517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5333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endParaRPr sz="53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5BC40-92E3-57E8-F0BC-7061BEE28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747" y="20163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66926">
            <a:off x="6676564" y="4677574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3066" y="349621"/>
            <a:ext cx="10745871" cy="61460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1"/>
            <a:ext cx="684640" cy="6896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8" y="5103401"/>
            <a:ext cx="1433697" cy="13998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8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68932">
            <a:off x="2107388" y="69217"/>
            <a:ext cx="8252297" cy="670686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78365" y="3366795"/>
            <a:ext cx="10533179" cy="1041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85">
              <a:lnSpc>
                <a:spcPts val="6667"/>
              </a:lnSpc>
              <a:defRPr/>
            </a:pPr>
            <a:r>
              <a:rPr lang="en-US" sz="11733" b="1" dirty="0">
                <a:solidFill>
                  <a:srgbClr val="C0504D"/>
                </a:solidFill>
                <a:latin typeface="iCiel Soup of Justice" pitchFamily="2" charset="0"/>
                <a:cs typeface="Arial"/>
                <a:sym typeface="Arial"/>
              </a:rPr>
              <a:t>CHÚC MỪNG</a:t>
            </a:r>
          </a:p>
        </p:txBody>
      </p:sp>
      <p:pic>
        <p:nvPicPr>
          <p:cNvPr id="12" name="Opening">
            <a:hlinkClick r:id="" action="ppaction://media"/>
            <a:extLst>
              <a:ext uri="{FF2B5EF4-FFF2-40B4-BE49-F238E27FC236}">
                <a16:creationId xmlns:a16="http://schemas.microsoft.com/office/drawing/2014/main" id="{D951206F-AA40-43D1-9398-6858FADF7C3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59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2257" y="-115173"/>
            <a:ext cx="874361" cy="87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3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2.22222E-6 L 3.88889E-6 -0.07222 " pathEditMode="relative" rAng="0" ptsTypes="AA">
                                      <p:cBhvr>
                                        <p:cTn id="8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2-Point Star 8"/>
          <p:cNvSpPr/>
          <p:nvPr/>
        </p:nvSpPr>
        <p:spPr>
          <a:xfrm>
            <a:off x="4889500" y="2349500"/>
            <a:ext cx="2413000" cy="2413000"/>
          </a:xfrm>
          <a:custGeom>
            <a:avLst/>
            <a:gdLst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193968 w 2895600"/>
              <a:gd name="connsiteY22" fmla="*/ 2171700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27219 w 2895600"/>
              <a:gd name="connsiteY22" fmla="*/ 2160617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62143 w 2895600"/>
              <a:gd name="connsiteY11" fmla="*/ 683559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12267 w 2895600"/>
              <a:gd name="connsiteY11" fmla="*/ 733436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95600" h="2895600">
                <a:moveTo>
                  <a:pt x="0" y="1447800"/>
                </a:moveTo>
                <a:lnTo>
                  <a:pt x="1447800" y="1447800"/>
                </a:lnTo>
                <a:lnTo>
                  <a:pt x="368069" y="846345"/>
                </a:lnTo>
                <a:cubicBezTo>
                  <a:pt x="376115" y="851848"/>
                  <a:pt x="390883" y="877521"/>
                  <a:pt x="398929" y="883024"/>
                </a:cubicBezTo>
                <a:lnTo>
                  <a:pt x="1447800" y="1447800"/>
                </a:lnTo>
                <a:lnTo>
                  <a:pt x="818029" y="362056"/>
                </a:lnTo>
                <a:lnTo>
                  <a:pt x="1447800" y="1447800"/>
                </a:lnTo>
                <a:lnTo>
                  <a:pt x="1447800" y="0"/>
                </a:lnTo>
                <a:lnTo>
                  <a:pt x="1447800" y="1447800"/>
                </a:lnTo>
                <a:lnTo>
                  <a:pt x="2057400" y="402397"/>
                </a:lnTo>
                <a:lnTo>
                  <a:pt x="1447800" y="1447800"/>
                </a:lnTo>
                <a:lnTo>
                  <a:pt x="2712267" y="733436"/>
                </a:lnTo>
                <a:lnTo>
                  <a:pt x="1447800" y="1447800"/>
                </a:lnTo>
                <a:lnTo>
                  <a:pt x="2895600" y="1447800"/>
                </a:lnTo>
                <a:lnTo>
                  <a:pt x="1447800" y="1447800"/>
                </a:lnTo>
                <a:lnTo>
                  <a:pt x="2701632" y="2171700"/>
                </a:lnTo>
                <a:lnTo>
                  <a:pt x="1447800" y="1447800"/>
                </a:lnTo>
                <a:lnTo>
                  <a:pt x="2171700" y="2701632"/>
                </a:lnTo>
                <a:lnTo>
                  <a:pt x="1447800" y="1447800"/>
                </a:lnTo>
                <a:lnTo>
                  <a:pt x="1447800" y="2895600"/>
                </a:lnTo>
                <a:lnTo>
                  <a:pt x="1447800" y="1447800"/>
                </a:lnTo>
                <a:lnTo>
                  <a:pt x="723900" y="2701632"/>
                </a:lnTo>
                <a:lnTo>
                  <a:pt x="1447800" y="1447800"/>
                </a:lnTo>
                <a:lnTo>
                  <a:pt x="210594" y="2182784"/>
                </a:lnTo>
                <a:lnTo>
                  <a:pt x="1447800" y="1447800"/>
                </a:lnTo>
                <a:lnTo>
                  <a:pt x="0" y="14478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89500" y="2041236"/>
            <a:ext cx="2721264" cy="2721264"/>
          </a:xfrm>
          <a:prstGeom prst="ellipse">
            <a:avLst/>
          </a:prstGeom>
          <a:solidFill>
            <a:srgbClr val="FFDE17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Google Shape;380;p32" hidden="1">
            <a:extLst>
              <a:ext uri="{FF2B5EF4-FFF2-40B4-BE49-F238E27FC236}">
                <a16:creationId xmlns:a16="http://schemas.microsoft.com/office/drawing/2014/main" id="{AFC67C88-0432-4BC1-835C-6B12BA6CF784}"/>
              </a:ext>
            </a:extLst>
          </p:cNvPr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" y="4469"/>
            <a:ext cx="12205252" cy="68535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-Point Star 4"/>
          <p:cNvSpPr/>
          <p:nvPr/>
        </p:nvSpPr>
        <p:spPr>
          <a:xfrm>
            <a:off x="5651500" y="3111500"/>
            <a:ext cx="889000" cy="889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51500" y="3111500"/>
            <a:ext cx="889000" cy="889000"/>
          </a:xfrm>
          <a:prstGeom prst="ellipse">
            <a:avLst/>
          </a:prstGeom>
          <a:solidFill>
            <a:srgbClr val="FFDE17"/>
          </a:solidFill>
          <a:ln w="38100"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61000" y="2921000"/>
            <a:ext cx="1270000" cy="1270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8155" y="2730500"/>
            <a:ext cx="254000" cy="254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46521" y="3190013"/>
            <a:ext cx="477983" cy="477983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31000" y="3365500"/>
            <a:ext cx="127000" cy="127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05035" y="3492500"/>
            <a:ext cx="381000" cy="381000"/>
          </a:xfrm>
          <a:prstGeom prst="ellips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6250709" y="3703743"/>
            <a:ext cx="381000" cy="381000"/>
          </a:xfrm>
          <a:prstGeom prst="rect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Isosceles Triangle 15"/>
          <p:cNvSpPr/>
          <p:nvPr/>
        </p:nvSpPr>
        <p:spPr>
          <a:xfrm flipV="1">
            <a:off x="5786037" y="1538405"/>
            <a:ext cx="206643" cy="206643"/>
          </a:xfrm>
          <a:prstGeom prst="triangl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3429000"/>
            <a:ext cx="4572000" cy="3429000"/>
          </a:xfrm>
          <a:prstGeom prst="rect">
            <a:avLst/>
          </a:prstGeom>
          <a:solidFill>
            <a:srgbClr val="FFD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1418" y="3232299"/>
            <a:ext cx="7269169" cy="1718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Chúc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các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con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chăm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chỉ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học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tập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, </a:t>
            </a:r>
          </a:p>
          <a:p>
            <a:pPr algn="ctr" defTabSz="914377">
              <a:lnSpc>
                <a:spcPct val="150000"/>
              </a:lnSpc>
            </a:pP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và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giữ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gìn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sức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khỏe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thật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tốt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50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" dur="7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1" dur="7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7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8" dur="6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4" dur="6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9306E-6 -4.81481E-6 L -0.07953 -0.15355 " pathEditMode="relative" ptsTypes="AA">
                                      <p:cBhvr>
                                        <p:cTn id="7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7 -1.23457E-6 L 0.07585 -0.2716 " pathEditMode="relative" rAng="0" ptsTypes="AA">
                                      <p:cBhvr>
                                        <p:cTn id="7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7" y="-1358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83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85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4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-3.7037E-6 L 0 -0.02801 " pathEditMode="relative" rAng="0" ptsTypes="AA">
                                      <p:cBhvr>
                                        <p:cTn id="89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5" grpId="0" animBg="1"/>
      <p:bldP spid="15" grpId="1" animBg="1"/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165" y="1976077"/>
            <a:ext cx="1670201" cy="1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048000" y="3554808"/>
            <a:ext cx="6096000" cy="972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dirty="0"/>
              <a:t>Khởi động</a:t>
            </a:r>
            <a:endParaRPr dirty="0"/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2"/>
          </p:nvPr>
        </p:nvSpPr>
        <p:spPr>
          <a:xfrm>
            <a:off x="5451029" y="2053643"/>
            <a:ext cx="1290000" cy="142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pic>
        <p:nvPicPr>
          <p:cNvPr id="204" name="Google Shape;204;p33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2552434" y="1686435"/>
            <a:ext cx="1586260" cy="6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9361" y="5168167"/>
            <a:ext cx="2486979" cy="8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>
            <a:spLocks noGrp="1"/>
          </p:cNvSpPr>
          <p:nvPr>
            <p:ph type="title"/>
          </p:nvPr>
        </p:nvSpPr>
        <p:spPr>
          <a:xfrm>
            <a:off x="5440393" y="2568203"/>
            <a:ext cx="6247999" cy="1036600"/>
          </a:xfrm>
          <a:prstGeom prst="wedgeRoundRectCallout">
            <a:avLst>
              <a:gd name="adj1" fmla="val 56120"/>
              <a:gd name="adj2" fmla="val 23760"/>
              <a:gd name="adj3" fmla="val 16667"/>
            </a:avLst>
          </a:prstGeom>
          <a:solidFill>
            <a:srgbClr val="A7E07A"/>
          </a:solidFill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Lá cây thường có màu xanh lục, một số ít có màu đỏ hoặc vàng.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7" name="Google Shape;29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1368" y="719341"/>
            <a:ext cx="2069667" cy="68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0900" y="4936651"/>
            <a:ext cx="2844933" cy="239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634" y="3429001"/>
            <a:ext cx="2858161" cy="34884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7"/>
          <p:cNvSpPr txBox="1">
            <a:spLocks noGrp="1"/>
          </p:cNvSpPr>
          <p:nvPr>
            <p:ph type="title" idx="2"/>
          </p:nvPr>
        </p:nvSpPr>
        <p:spPr>
          <a:xfrm>
            <a:off x="4199069" y="388271"/>
            <a:ext cx="4365320" cy="454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ctr"/>
            <a:r>
              <a:rPr lang="en" sz="2933" dirty="0"/>
              <a:t>Liên hệ thực tế</a:t>
            </a:r>
            <a:endParaRPr sz="2933" dirty="0"/>
          </a:p>
        </p:txBody>
      </p:sp>
      <p:sp>
        <p:nvSpPr>
          <p:cNvPr id="7" name="Google Shape;296;p37">
            <a:extLst>
              <a:ext uri="{FF2B5EF4-FFF2-40B4-BE49-F238E27FC236}">
                <a16:creationId xmlns:a16="http://schemas.microsoft.com/office/drawing/2014/main" id="{FB71B589-1629-4331-B637-E6C3D1DF2001}"/>
              </a:ext>
            </a:extLst>
          </p:cNvPr>
          <p:cNvSpPr txBox="1">
            <a:spLocks/>
          </p:cNvSpPr>
          <p:nvPr/>
        </p:nvSpPr>
        <p:spPr>
          <a:xfrm>
            <a:off x="1409093" y="1381776"/>
            <a:ext cx="5158487" cy="931987"/>
          </a:xfrm>
          <a:prstGeom prst="wedgeRoundRectCallout">
            <a:avLst>
              <a:gd name="adj1" fmla="val -28525"/>
              <a:gd name="adj2" fmla="val 78342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6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Lá cây thường có màu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296;p37">
            <a:extLst>
              <a:ext uri="{FF2B5EF4-FFF2-40B4-BE49-F238E27FC236}">
                <a16:creationId xmlns:a16="http://schemas.microsoft.com/office/drawing/2014/main" id="{EB978AD1-61D0-A7D7-3CFF-01639D616177}"/>
              </a:ext>
            </a:extLst>
          </p:cNvPr>
          <p:cNvSpPr txBox="1">
            <a:spLocks/>
          </p:cNvSpPr>
          <p:nvPr/>
        </p:nvSpPr>
        <p:spPr>
          <a:xfrm>
            <a:off x="2992520" y="3920035"/>
            <a:ext cx="4518213" cy="846237"/>
          </a:xfrm>
          <a:prstGeom prst="wedgeRoundRectCallout">
            <a:avLst>
              <a:gd name="adj1" fmla="val -54167"/>
              <a:gd name="adj2" fmla="val 12933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6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Lá cây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296;p37">
            <a:extLst>
              <a:ext uri="{FF2B5EF4-FFF2-40B4-BE49-F238E27FC236}">
                <a16:creationId xmlns:a16="http://schemas.microsoft.com/office/drawing/2014/main" id="{222BF4D2-8883-B214-F942-4E6D38AFA5DA}"/>
              </a:ext>
            </a:extLst>
          </p:cNvPr>
          <p:cNvSpPr txBox="1">
            <a:spLocks/>
          </p:cNvSpPr>
          <p:nvPr/>
        </p:nvSpPr>
        <p:spPr>
          <a:xfrm>
            <a:off x="5440391" y="5081504"/>
            <a:ext cx="6247999" cy="1036600"/>
          </a:xfrm>
          <a:prstGeom prst="wedgeRoundRectCallout">
            <a:avLst>
              <a:gd name="adj1" fmla="val 56120"/>
              <a:gd name="adj2" fmla="val 23760"/>
              <a:gd name="adj3" fmla="val 16667"/>
            </a:avLst>
          </a:prstGeom>
          <a:solidFill>
            <a:srgbClr val="A7E07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6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Lá cây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  <a:endParaRPr lang="vi-V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165" y="1976077"/>
            <a:ext cx="1670201" cy="1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048000" y="3554808"/>
            <a:ext cx="6096000" cy="972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dirty="0"/>
              <a:t>Khám phá</a:t>
            </a:r>
            <a:endParaRPr dirty="0"/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2"/>
          </p:nvPr>
        </p:nvSpPr>
        <p:spPr>
          <a:xfrm>
            <a:off x="5451029" y="2053643"/>
            <a:ext cx="1290000" cy="142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pic>
        <p:nvPicPr>
          <p:cNvPr id="204" name="Google Shape;204;p33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2552434" y="1686435"/>
            <a:ext cx="1586260" cy="6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9361" y="5168167"/>
            <a:ext cx="2486979" cy="82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4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ctrTitle"/>
          </p:nvPr>
        </p:nvSpPr>
        <p:spPr>
          <a:xfrm>
            <a:off x="718603" y="3619942"/>
            <a:ext cx="4744795" cy="781885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Lá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cây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và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các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bộ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phận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của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chúng</a:t>
            </a:r>
            <a:endParaRPr sz="4267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type="subTitle" idx="1"/>
          </p:nvPr>
        </p:nvSpPr>
        <p:spPr>
          <a:xfrm>
            <a:off x="718601" y="2417517"/>
            <a:ext cx="5680400" cy="42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667" b="1" dirty="0">
                <a:latin typeface="+mj-lt"/>
              </a:rPr>
              <a:t>Hoạt động 1</a:t>
            </a:r>
            <a:endParaRPr sz="2667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9C6D5-18D2-43F6-BE31-9C0281C99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093" y="2847117"/>
            <a:ext cx="5680400" cy="3791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cấu tạo của lá cây">
            <a:extLst>
              <a:ext uri="{FF2B5EF4-FFF2-40B4-BE49-F238E27FC236}">
                <a16:creationId xmlns:a16="http://schemas.microsoft.com/office/drawing/2014/main" id="{C3B4A946-BD49-4228-8895-3B20163A7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58" b="86074" l="5147" r="89951">
                        <a14:backgroundMark x1="19118" y1="23658" x2="3676" y2="26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4" b="4884"/>
          <a:stretch/>
        </p:blipFill>
        <p:spPr bwMode="auto">
          <a:xfrm rot="16576974">
            <a:off x="3510074" y="-335219"/>
            <a:ext cx="5171849" cy="681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DDF4E7-5437-4095-838B-E7689B49776D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2831776" y="2181241"/>
            <a:ext cx="1754625" cy="1705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FC382D-6EA3-4F01-9166-072EA249F18A}"/>
              </a:ext>
            </a:extLst>
          </p:cNvPr>
          <p:cNvCxnSpPr>
            <a:cxnSpLocks/>
          </p:cNvCxnSpPr>
          <p:nvPr/>
        </p:nvCxnSpPr>
        <p:spPr>
          <a:xfrm flipV="1">
            <a:off x="7357727" y="2880870"/>
            <a:ext cx="2816127" cy="842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C65FDB-19C9-4784-9196-DBA10C472D45}"/>
              </a:ext>
            </a:extLst>
          </p:cNvPr>
          <p:cNvCxnSpPr>
            <a:cxnSpLocks/>
          </p:cNvCxnSpPr>
          <p:nvPr/>
        </p:nvCxnSpPr>
        <p:spPr>
          <a:xfrm flipH="1">
            <a:off x="5541734" y="3932856"/>
            <a:ext cx="597809" cy="21496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AC04E4D0-EF31-41E6-8E5C-EC484DD05AC9}"/>
              </a:ext>
            </a:extLst>
          </p:cNvPr>
          <p:cNvSpPr/>
          <p:nvPr/>
        </p:nvSpPr>
        <p:spPr>
          <a:xfrm>
            <a:off x="881743" y="1883227"/>
            <a:ext cx="1950032" cy="5960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>
                <a:latin typeface="+mj-lt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latin typeface="+mj-lt"/>
              </a:rPr>
              <a:t> lá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82DB64F7-40A4-4F60-9060-A3179A334AE5}"/>
              </a:ext>
            </a:extLst>
          </p:cNvPr>
          <p:cNvSpPr/>
          <p:nvPr/>
        </p:nvSpPr>
        <p:spPr>
          <a:xfrm>
            <a:off x="4586401" y="6079560"/>
            <a:ext cx="1815961" cy="6485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Phiến lá</a:t>
            </a: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F4A3C67A-3086-4A72-9C4F-774DBFFE15A5}"/>
              </a:ext>
            </a:extLst>
          </p:cNvPr>
          <p:cNvSpPr/>
          <p:nvPr/>
        </p:nvSpPr>
        <p:spPr>
          <a:xfrm>
            <a:off x="10173853" y="2598716"/>
            <a:ext cx="1621395" cy="6485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Gân lá</a:t>
            </a:r>
          </a:p>
        </p:txBody>
      </p:sp>
      <p:sp>
        <p:nvSpPr>
          <p:cNvPr id="15" name="Google Shape;190;p32">
            <a:extLst>
              <a:ext uri="{FF2B5EF4-FFF2-40B4-BE49-F238E27FC236}">
                <a16:creationId xmlns:a16="http://schemas.microsoft.com/office/drawing/2014/main" id="{B9BD5627-4B1D-4BF4-B461-09C8DA848340}"/>
              </a:ext>
            </a:extLst>
          </p:cNvPr>
          <p:cNvSpPr txBox="1">
            <a:spLocks/>
          </p:cNvSpPr>
          <p:nvPr/>
        </p:nvSpPr>
        <p:spPr>
          <a:xfrm>
            <a:off x="4462525" y="328492"/>
            <a:ext cx="6847728" cy="1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andlee"/>
              <a:buNone/>
              <a:defRPr sz="42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r>
              <a:rPr lang="en-US" sz="3733" dirty="0" err="1">
                <a:latin typeface="+mj-lt"/>
              </a:rPr>
              <a:t>Bộ</a:t>
            </a:r>
            <a:r>
              <a:rPr lang="en-US" sz="3733" dirty="0">
                <a:latin typeface="+mj-lt"/>
              </a:rPr>
              <a:t> </a:t>
            </a:r>
            <a:r>
              <a:rPr lang="en-US" sz="3733" dirty="0" err="1">
                <a:latin typeface="+mj-lt"/>
              </a:rPr>
              <a:t>phận</a:t>
            </a:r>
            <a:r>
              <a:rPr lang="en-US" sz="3733" dirty="0">
                <a:latin typeface="+mj-lt"/>
              </a:rPr>
              <a:t> </a:t>
            </a:r>
            <a:r>
              <a:rPr lang="en-US" sz="3733" dirty="0" err="1">
                <a:latin typeface="+mj-lt"/>
              </a:rPr>
              <a:t>của</a:t>
            </a:r>
            <a:r>
              <a:rPr lang="en-US" sz="3733" dirty="0">
                <a:latin typeface="+mj-lt"/>
              </a:rPr>
              <a:t> </a:t>
            </a:r>
            <a:r>
              <a:rPr lang="en-US" sz="3733" dirty="0" err="1">
                <a:latin typeface="+mj-lt"/>
              </a:rPr>
              <a:t>lá</a:t>
            </a:r>
            <a:r>
              <a:rPr lang="en-US" sz="3733" dirty="0">
                <a:latin typeface="+mj-lt"/>
              </a:rPr>
              <a:t> </a:t>
            </a:r>
            <a:r>
              <a:rPr lang="en-US" sz="3733" dirty="0" err="1">
                <a:latin typeface="+mj-lt"/>
              </a:rPr>
              <a:t>cây</a:t>
            </a:r>
            <a:endParaRPr lang="en-US" sz="3733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1360100" y="2212625"/>
            <a:ext cx="5035200" cy="1025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sz="4000" dirty="0"/>
              <a:t>Hoạt động 2</a:t>
            </a:r>
            <a:endParaRPr sz="4000" dirty="0"/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1134" y="1744467"/>
            <a:ext cx="3919900" cy="336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0;p32">
            <a:extLst>
              <a:ext uri="{FF2B5EF4-FFF2-40B4-BE49-F238E27FC236}">
                <a16:creationId xmlns:a16="http://schemas.microsoft.com/office/drawing/2014/main" id="{E16D3642-FD23-4FE1-853B-46B70A66D0D6}"/>
              </a:ext>
            </a:extLst>
          </p:cNvPr>
          <p:cNvSpPr txBox="1">
            <a:spLocks/>
          </p:cNvSpPr>
          <p:nvPr/>
        </p:nvSpPr>
        <p:spPr>
          <a:xfrm>
            <a:off x="1360101" y="3029696"/>
            <a:ext cx="4470633" cy="1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andlee"/>
              <a:buNone/>
              <a:defRPr sz="42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r>
              <a:rPr lang="en-US" sz="4267" dirty="0" err="1">
                <a:latin typeface="+mj-lt"/>
              </a:rPr>
              <a:t>Đặc</a:t>
            </a:r>
            <a:r>
              <a:rPr lang="en-US" sz="4267" dirty="0">
                <a:latin typeface="+mj-lt"/>
              </a:rPr>
              <a:t> </a:t>
            </a:r>
            <a:r>
              <a:rPr lang="en-US" sz="4267" dirty="0" err="1">
                <a:latin typeface="+mj-lt"/>
              </a:rPr>
              <a:t>điểm</a:t>
            </a:r>
            <a:endParaRPr lang="en-US" sz="4267" dirty="0">
              <a:latin typeface="+mj-lt"/>
            </a:endParaRPr>
          </a:p>
          <a:p>
            <a:r>
              <a:rPr lang="en-US" sz="4267" dirty="0" err="1">
                <a:latin typeface="+mj-lt"/>
              </a:rPr>
              <a:t>của</a:t>
            </a:r>
            <a:r>
              <a:rPr lang="en-US" sz="4267" dirty="0">
                <a:latin typeface="+mj-lt"/>
              </a:rPr>
              <a:t> </a:t>
            </a:r>
            <a:r>
              <a:rPr lang="en-US" sz="4267" dirty="0" err="1">
                <a:latin typeface="+mj-lt"/>
              </a:rPr>
              <a:t>lá</a:t>
            </a:r>
            <a:r>
              <a:rPr lang="en-US" sz="4267" dirty="0">
                <a:latin typeface="+mj-lt"/>
              </a:rPr>
              <a:t> </a:t>
            </a:r>
            <a:r>
              <a:rPr lang="en-US" sz="4267" dirty="0" err="1">
                <a:latin typeface="+mj-lt"/>
              </a:rPr>
              <a:t>cây</a:t>
            </a:r>
            <a:endParaRPr lang="en-US" sz="4267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80174" y="880966"/>
            <a:ext cx="6103236" cy="84914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sym typeface="Arial"/>
              </a:rPr>
              <a:t>của lá cây</a:t>
            </a:r>
          </a:p>
        </p:txBody>
      </p:sp>
      <p:sp>
        <p:nvSpPr>
          <p:cNvPr id="10" name="AutoShape 10" descr="Kết quả hình ảnh cho lá lốt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983391-4A10-EC7C-72EA-41A6B8BDDE5C}"/>
              </a:ext>
            </a:extLst>
          </p:cNvPr>
          <p:cNvSpPr txBox="1"/>
          <p:nvPr/>
        </p:nvSpPr>
        <p:spPr>
          <a:xfrm>
            <a:off x="1158947" y="2298748"/>
            <a:ext cx="10423453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nl-NL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quan sát, so sánh các lá để nhận ra đặc điểm của chúng về hình dạng ( hình tim, tròn, bầu dục,  dài, nhọn), kích thước (to, bé..), màu sắc ( xanh lá đậm, xanh lá nhạt, đỏ, vàng... )</a:t>
            </a:r>
            <a:endParaRPr lang="en-US" sz="2133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2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2474761" y="845055"/>
            <a:ext cx="7453065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 defTabSz="914377">
              <a:defRPr/>
            </a:pPr>
            <a:endParaRPr lang="zh-CN" altLang="en-US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4140700" y="1187609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Microsoft YaHei"/>
              </a:rPr>
              <a:t>02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Microsoft YaHe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37C6F1-9337-D896-786B-CC3195FD5B17}"/>
              </a:ext>
            </a:extLst>
          </p:cNvPr>
          <p:cNvSpPr txBox="1"/>
          <p:nvPr/>
        </p:nvSpPr>
        <p:spPr>
          <a:xfrm>
            <a:off x="3718615" y="868767"/>
            <a:ext cx="53827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6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CHIA SẺ TRƯỚC LỚP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/>
          <p:bldP spid="21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51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微软雅黑</vt:lpstr>
      <vt:lpstr>Anaheim</vt:lpstr>
      <vt:lpstr>Aptos</vt:lpstr>
      <vt:lpstr>Aptos Display</vt:lpstr>
      <vt:lpstr>Architects Daughter</vt:lpstr>
      <vt:lpstr>Arial</vt:lpstr>
      <vt:lpstr>Barlow</vt:lpstr>
      <vt:lpstr>Calibri</vt:lpstr>
      <vt:lpstr>Francois One</vt:lpstr>
      <vt:lpstr>iCiel Soup of Justice</vt:lpstr>
      <vt:lpstr>Manrope</vt:lpstr>
      <vt:lpstr>Manrope ExtraBold</vt:lpstr>
      <vt:lpstr>Montserrat</vt:lpstr>
      <vt:lpstr>Times New Roman</vt:lpstr>
      <vt:lpstr>UTM Cookies</vt:lpstr>
      <vt:lpstr>UTM Duepuntozero</vt:lpstr>
      <vt:lpstr>Office Theme</vt:lpstr>
      <vt:lpstr>PowerPoint Presentation</vt:lpstr>
      <vt:lpstr>Khởi động</vt:lpstr>
      <vt:lpstr>Lá cây thường có màu xanh lục, một số ít có màu đỏ hoặc vàng.</vt:lpstr>
      <vt:lpstr>Khám phá</vt:lpstr>
      <vt:lpstr>Lá cây và các bộ phận của chúng</vt:lpstr>
      <vt:lpstr>PowerPoint Presentation</vt:lpstr>
      <vt:lpstr>Hoạt động 2</vt:lpstr>
      <vt:lpstr>PowerPoint Presentation</vt:lpstr>
      <vt:lpstr>PowerPoint Presentation</vt:lpstr>
      <vt:lpstr>PowerPoint Presentation</vt:lpstr>
      <vt:lpstr>Thực hành</vt:lpstr>
      <vt:lpstr>Kết luận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</cp:revision>
  <dcterms:created xsi:type="dcterms:W3CDTF">2024-12-20T10:22:46Z</dcterms:created>
  <dcterms:modified xsi:type="dcterms:W3CDTF">2024-12-20T10:24:46Z</dcterms:modified>
</cp:coreProperties>
</file>