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19" r:id="rId4"/>
    <p:sldId id="301" r:id="rId5"/>
    <p:sldId id="304" r:id="rId6"/>
    <p:sldId id="321" r:id="rId7"/>
    <p:sldId id="302" r:id="rId8"/>
    <p:sldId id="306" r:id="rId9"/>
    <p:sldId id="320" r:id="rId10"/>
    <p:sldId id="307" r:id="rId11"/>
    <p:sldId id="308" r:id="rId12"/>
    <p:sldId id="309" r:id="rId13"/>
    <p:sldId id="310" r:id="rId14"/>
    <p:sldId id="303" r:id="rId15"/>
    <p:sldId id="26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41A6B8"/>
    <a:srgbClr val="F96B89"/>
    <a:srgbClr val="8CB628"/>
    <a:srgbClr val="FFD54F"/>
    <a:srgbClr val="FFE7E9"/>
    <a:srgbClr val="FFEFF0"/>
    <a:srgbClr val="58B044"/>
    <a:srgbClr val="76F6B2"/>
    <a:srgbClr val="88E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2F54-8034-4544-B973-0C60455A5E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D968-1CE7-4CBF-9379-0F2C5FD7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6CAE5-C272-4525-8CC0-668B7713F3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25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3BC0-EB5F-7B96-42E7-0492F7956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72EBB-AC61-A6E1-9BDB-2A718A868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7A07-6102-B2F0-658A-3297F8EC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5FE8-7ABE-4942-FA2D-081F0D8B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2A2D-DFE9-F2AB-49EE-D4D02921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4B50-399D-2850-C87E-D00CCB9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7A00C-AF60-FB3B-D41F-A655147F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56B9-0A0F-BCB5-42C6-7F0FE478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6AF6-5E78-E124-CBFB-B56A8D93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B548C-F744-6A36-5BFC-CEAD8A8C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8BD49-A5D2-5436-1961-E63FFFC7D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AE014-36EB-65EA-1DF6-EB6ED2686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4530-E735-CE4F-0339-B0BD6EB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AE66D-1DF5-615A-8399-08E1D434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A972-E63E-AC20-72FF-B530C86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D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54DFCAB7-1309-D4B5-ED57-5B00F654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/>
          <a:stretch/>
        </p:blipFill>
        <p:spPr>
          <a:xfrm>
            <a:off x="-9832" y="3352205"/>
            <a:ext cx="3227367" cy="263678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516164F-9F9A-C62D-4084-221D778081D3}"/>
              </a:ext>
            </a:extLst>
          </p:cNvPr>
          <p:cNvGrpSpPr/>
          <p:nvPr userDrawn="1"/>
        </p:nvGrpSpPr>
        <p:grpSpPr>
          <a:xfrm>
            <a:off x="0" y="4291874"/>
            <a:ext cx="12192000" cy="2566126"/>
            <a:chOff x="0" y="4291874"/>
            <a:chExt cx="12192000" cy="256612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8FA40F-9449-7A45-042C-34116EC3C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07988"/>
              <a:ext cx="12192000" cy="233389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FE5C2DB-6492-4856-7385-4155951C2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91874"/>
              <a:ext cx="12192000" cy="256612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EC2DDD8-09C6-6B25-3C64-3CEA039A1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8797" r="2672"/>
          <a:stretch/>
        </p:blipFill>
        <p:spPr>
          <a:xfrm>
            <a:off x="0" y="-1"/>
            <a:ext cx="12192000" cy="28912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73C67B7-0625-37E6-8CA7-501635C06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6"/>
          <a:stretch/>
        </p:blipFill>
        <p:spPr>
          <a:xfrm>
            <a:off x="285135" y="-1"/>
            <a:ext cx="11621729" cy="23080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BCF2C4-4A9A-4862-A467-94DC4E303D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16115"/>
            <a:ext cx="11267768" cy="5406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DF6D9C6-BEDB-20A1-1A72-03F20AD102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66" y="4622923"/>
            <a:ext cx="2863572" cy="18575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9A60F45-53F5-6BE1-4EAD-E119DC20A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29" r="3988" b="16962"/>
          <a:stretch/>
        </p:blipFill>
        <p:spPr>
          <a:xfrm>
            <a:off x="-9832" y="5667051"/>
            <a:ext cx="12192000" cy="12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9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60D0E-C956-F59C-4567-47BF7BD6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23446-B9D4-3B57-39AA-C3012C802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D1924-64CA-7A93-9D17-3012244F1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DE7AC0-DBAE-5817-15E1-342A5285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CDD3A-8C8C-7680-9CC7-F1BFEBA4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593B94-0AFF-8BA6-0E6D-53DF116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CC3FF-CB30-F9A9-0415-4AEAA069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E57DEE-4588-A2FD-7550-05FA991F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74AF18-1627-8B1C-F6A9-BBB730D79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F520EE-A911-76CE-82C4-0AD0ECA4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697C82-4CAB-D05B-D86B-DD8EB9ED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07EF14-A4B7-B000-06D7-E949560D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87E8D2-A3FF-503B-FCB5-EE4B0BB2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06264C-EF8D-5D0F-F93C-1B40BA80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60202-A62A-E39D-9C46-07326890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3C8E36-ACA5-B419-5936-705F19D9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0C65DA-D050-8A47-48E8-3689145A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1A2919-1071-060C-CD0D-349508C1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6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3B5A35-0B23-A060-E5FD-43F2FDA5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4D13A8-6FD6-0BEF-6EA3-BF448093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D1285A-8C1E-AEAF-9EA4-B7A8AAD4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BC2E0-F9AE-03D6-72DF-546CB772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56D5A-2FA8-58BE-22CF-23082C46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4E1B8E-4A39-2223-9A76-131C7163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EEB428-79AE-BC41-C66C-32206A47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7BABE-A849-B855-8E34-851809F8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37693-D0AC-B673-8BCE-6CAD9D57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022B-4307-C96A-959A-B5D926C3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25A0-05F1-6F11-4C8A-052BBF983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502F-99B4-46FE-A578-D9F277A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B06A-B9C6-3DB8-2652-925A61D4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0AE4-1D94-E85F-A9A7-202A90F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44789-31DE-BBCE-E302-3A15856E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ACEA00-7078-F430-9705-3EC75D8A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C2F624-0D7D-250A-D19B-8E1B44F8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031084-6C41-D0A8-9C36-E22E2273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81C9F6-27BE-78EA-ECB7-430373E2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4A3C2-1242-E9D3-F678-FBE52642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8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F9E7A-03E5-A18E-D10B-F1B5C5A8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5BEF22-178D-020B-7F10-FEBE1385F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ED41C0-6187-2113-BA72-BD11AEB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F98CE-9BA6-D4B4-1D9B-ABB99F62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7020A-FB22-1853-8B58-42322994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E840CA-770E-634A-5261-79BF6353D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12D088-88C2-64A5-2A20-5E53E5A12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5300B-3DFD-166D-8051-5AD1AA4C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25B74-6863-4AA2-AF06-8CE2DC4D444B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2A300-0322-A1AA-C9DD-8270A0C3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5E870B-6A7D-D0ED-48AF-B588D24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EC347-0CF8-4EF3-B27F-34B1E0145F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1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4AA61-9C65-452B-BCFF-120283A8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B01EE1-9660-403F-ACC8-8455D0560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A1452-131B-4EB9-88B9-FDB1682D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D6548-1443-4845-8700-6135BC5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447F94-9728-4307-89AE-9901707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2291740-5828-C85A-5E75-4B4468472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2" t="61789" r="4940" b="16997"/>
          <a:stretch/>
        </p:blipFill>
        <p:spPr>
          <a:xfrm>
            <a:off x="8782050" y="5403102"/>
            <a:ext cx="3409950" cy="1454898"/>
          </a:xfrm>
          <a:custGeom>
            <a:avLst/>
            <a:gdLst>
              <a:gd name="connsiteX0" fmla="*/ 716003 w 3409950"/>
              <a:gd name="connsiteY0" fmla="*/ 0 h 1454898"/>
              <a:gd name="connsiteX1" fmla="*/ 2401613 w 3409950"/>
              <a:gd name="connsiteY1" fmla="*/ 0 h 1454898"/>
              <a:gd name="connsiteX2" fmla="*/ 2414387 w 3409950"/>
              <a:gd name="connsiteY2" fmla="*/ 41150 h 1454898"/>
              <a:gd name="connsiteX3" fmla="*/ 3219883 w 3409950"/>
              <a:gd name="connsiteY3" fmla="*/ 575069 h 1454898"/>
              <a:gd name="connsiteX4" fmla="*/ 3396064 w 3409950"/>
              <a:gd name="connsiteY4" fmla="*/ 557309 h 1454898"/>
              <a:gd name="connsiteX5" fmla="*/ 3409950 w 3409950"/>
              <a:gd name="connsiteY5" fmla="*/ 553738 h 1454898"/>
              <a:gd name="connsiteX6" fmla="*/ 3409950 w 3409950"/>
              <a:gd name="connsiteY6" fmla="*/ 1454898 h 1454898"/>
              <a:gd name="connsiteX7" fmla="*/ 1259083 w 3409950"/>
              <a:gd name="connsiteY7" fmla="*/ 1454898 h 1454898"/>
              <a:gd name="connsiteX8" fmla="*/ 1259083 w 3409950"/>
              <a:gd name="connsiteY8" fmla="*/ 1144007 h 1454898"/>
              <a:gd name="connsiteX9" fmla="*/ 1135256 w 3409950"/>
              <a:gd name="connsiteY9" fmla="*/ 1020180 h 1454898"/>
              <a:gd name="connsiteX10" fmla="*/ 0 w 3409950"/>
              <a:gd name="connsiteY10" fmla="*/ 1020180 h 1454898"/>
              <a:gd name="connsiteX11" fmla="*/ 0 w 3409950"/>
              <a:gd name="connsiteY11" fmla="*/ 216845 h 1454898"/>
              <a:gd name="connsiteX12" fmla="*/ 42629 w 3409950"/>
              <a:gd name="connsiteY12" fmla="*/ 223351 h 1454898"/>
              <a:gd name="connsiteX13" fmla="*/ 132010 w 3409950"/>
              <a:gd name="connsiteY13" fmla="*/ 227864 h 1454898"/>
              <a:gd name="connsiteX14" fmla="*/ 620781 w 3409950"/>
              <a:gd name="connsiteY14" fmla="*/ 78565 h 145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9950" h="1454898">
                <a:moveTo>
                  <a:pt x="716003" y="0"/>
                </a:moveTo>
                <a:lnTo>
                  <a:pt x="2401613" y="0"/>
                </a:lnTo>
                <a:lnTo>
                  <a:pt x="2414387" y="41150"/>
                </a:lnTo>
                <a:cubicBezTo>
                  <a:pt x="2547096" y="354912"/>
                  <a:pt x="2857779" y="575069"/>
                  <a:pt x="3219883" y="575069"/>
                </a:cubicBezTo>
                <a:cubicBezTo>
                  <a:pt x="3280234" y="575069"/>
                  <a:pt x="3339156" y="568954"/>
                  <a:pt x="3396064" y="557309"/>
                </a:cubicBezTo>
                <a:lnTo>
                  <a:pt x="3409950" y="553738"/>
                </a:lnTo>
                <a:lnTo>
                  <a:pt x="3409950" y="1454898"/>
                </a:lnTo>
                <a:lnTo>
                  <a:pt x="1259083" y="1454898"/>
                </a:lnTo>
                <a:lnTo>
                  <a:pt x="1259083" y="1144007"/>
                </a:lnTo>
                <a:cubicBezTo>
                  <a:pt x="1259083" y="1075619"/>
                  <a:pt x="1203644" y="1020180"/>
                  <a:pt x="1135256" y="1020180"/>
                </a:cubicBezTo>
                <a:lnTo>
                  <a:pt x="0" y="1020180"/>
                </a:lnTo>
                <a:lnTo>
                  <a:pt x="0" y="216845"/>
                </a:lnTo>
                <a:lnTo>
                  <a:pt x="42629" y="223351"/>
                </a:lnTo>
                <a:cubicBezTo>
                  <a:pt x="72017" y="226335"/>
                  <a:pt x="101835" y="227864"/>
                  <a:pt x="132010" y="227864"/>
                </a:cubicBezTo>
                <a:cubicBezTo>
                  <a:pt x="313062" y="227864"/>
                  <a:pt x="481259" y="172825"/>
                  <a:pt x="620781" y="78565"/>
                </a:cubicBezTo>
                <a:close/>
              </a:path>
            </a:pathLst>
          </a:cu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8D6100-E164-DB2E-3F89-C34445D21D48}"/>
              </a:ext>
            </a:extLst>
          </p:cNvPr>
          <p:cNvSpPr/>
          <p:nvPr userDrawn="1"/>
        </p:nvSpPr>
        <p:spPr>
          <a:xfrm>
            <a:off x="525145" y="523874"/>
            <a:ext cx="11338560" cy="6219825"/>
          </a:xfrm>
          <a:prstGeom prst="roundRect">
            <a:avLst>
              <a:gd name="adj" fmla="val 12379"/>
            </a:avLst>
          </a:prstGeom>
          <a:solidFill>
            <a:schemeClr val="bg1"/>
          </a:solidFill>
          <a:ln w="38100">
            <a:solidFill>
              <a:srgbClr val="F96B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041474-678E-A0D2-EA13-EBADED5A3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049"/>
            <a:ext cx="12192000" cy="12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A2B3-039C-F3ED-9A3A-8CF5776D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CD7C-13DF-2813-A1A8-0CC51780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6F26D-412E-8F84-CC1E-C0977EC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16937-6AEA-CA98-6149-54E23D1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959C-2F72-0729-9235-001EC0E5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7A3-9325-10F9-3CDA-8AC58A54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FE17-751E-1778-16F2-05F5CDF82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4FCA5-763A-A970-476F-2EBD9A8F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954D9-EB2B-4786-8A01-550BA8CA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ECD5-650A-2A9C-BEE0-438A21D7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D10-29CB-BF22-092E-E2F53E54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800-DE4E-9F71-0BFA-D35A21AF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1B272-3E5F-9284-309B-61D246F8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D85FC-0BB6-5B1B-59F2-9A7ACBB56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F0863-EB81-62A3-E069-395644EFC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272C8-D8CB-2F7C-73B7-A4FD2432E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B7F89-5E8F-F09E-AFEA-A6F8C83B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68C28-CF1F-4D98-E8F6-47E148D1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64E3B-606B-5936-3202-D552E033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A150-8329-43F1-4CEF-7B7F71F5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78254-52CB-0EC7-5CD9-EFA65183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F23DE-44EB-B5DB-4002-52326CEC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6725D-E2F6-B9B4-21C8-791ABD58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54C45-6FB9-5237-D120-7595F0A5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94132-02C0-5BC6-4201-4480810F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AB102-7DCB-AEFB-E199-A5F1E984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F2FF-3CB1-F851-F88C-44A53A91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E64B-CCF8-D746-45AE-C511D000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A4ABB-B8F1-C586-272E-83AD1AF02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96CA5-0144-2237-4B2C-ECDF6FA6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ABEEA-63A7-FE78-618B-2099B0D3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71BB1-9BD7-9619-350E-6F9F3659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0899-A7D1-C4E7-6B3A-99008F54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3EFB7-441D-74FF-1164-20ED0EBEC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83FEF-E41C-3FC7-AF1F-4182675F7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7A98B-DE07-D7DB-BFB5-233ED33B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B2A4-339E-AF03-EF86-68AA204A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41B9-E032-FE7B-87D0-4CFB2DC1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0C016-596D-35BD-34ED-96DEEA6B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2AF00-23CA-258B-EA0F-672798B4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C0B27-AFA8-8FC3-1DC4-DD82F0261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8002-638E-4374-9745-7249E66E94D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02EBF-F9FE-459F-70B5-22B0F36D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F27F-2120-3ACC-0B62-FDD0CA414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A9C6-1ABF-412E-B6FC-87A5FD1B98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FB93C3A-1B03-A70C-E02B-BDC6ABBB2F3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128884-BAB9-104F-15F2-34B1E3B878A2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5FD06-1E7C-DF07-B435-E3A4C34C89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7C97A-8ACC-65F6-D7E2-782C0C689E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304C05-6114-15C5-41E3-D695A6F587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A2A1D-E02D-FF7C-5DD8-786EA1B72F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C42EC1-4729-5E74-ECA4-39D1646B1332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1620E-1775-4B58-145B-A60167D283C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94C596-63DC-AA91-917E-DA5999BA59E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EB9EF5-7104-AFC2-6548-7754C6C0ED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BE142-156D-7BED-7C10-05BB65FB41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D5465-D6D6-FD99-0C6C-CEC6AA1B834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A4607-0C69-A079-746B-F37422F190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1CD15-6059-BA72-B554-E97404B28C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4CF1370-4542-BF3B-C9D3-8FBCA27776AC}"/>
              </a:ext>
            </a:extLst>
          </p:cNvPr>
          <p:cNvGrpSpPr/>
          <p:nvPr/>
        </p:nvGrpSpPr>
        <p:grpSpPr>
          <a:xfrm>
            <a:off x="4420646" y="1661292"/>
            <a:ext cx="3119120" cy="833155"/>
            <a:chOff x="4536440" y="303717"/>
            <a:chExt cx="3119120" cy="83315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096627-4AEF-2E25-0DF5-BD352C50403D}"/>
                </a:ext>
              </a:extLst>
            </p:cNvPr>
            <p:cNvSpPr/>
            <p:nvPr/>
          </p:nvSpPr>
          <p:spPr>
            <a:xfrm>
              <a:off x="4632960" y="303717"/>
              <a:ext cx="3022599" cy="833155"/>
            </a:xfrm>
            <a:prstGeom prst="roundRect">
              <a:avLst>
                <a:gd name="adj" fmla="val 46597"/>
              </a:avLst>
            </a:prstGeom>
            <a:solidFill>
              <a:schemeClr val="bg1"/>
            </a:solidFill>
            <a:ln w="19050">
              <a:solidFill>
                <a:srgbClr val="F96B8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A63D4A-AE72-8C78-2719-03956474EC41}"/>
                </a:ext>
              </a:extLst>
            </p:cNvPr>
            <p:cNvSpPr txBox="1"/>
            <p:nvPr/>
          </p:nvSpPr>
          <p:spPr>
            <a:xfrm>
              <a:off x="4536440" y="367431"/>
              <a:ext cx="3119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96B89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TIẾNG VIỆT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6E4CAF-F9AA-1CC4-17A8-BB2E2314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7" y="2558989"/>
            <a:ext cx="6620830" cy="1024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269C1-1391-3729-8C7C-3B1BA389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1" y="3153202"/>
            <a:ext cx="11046909" cy="2383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9588B8-B570-3D05-9B41-62F75EE8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43" y="5012001"/>
            <a:ext cx="8760711" cy="1310754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FB2BA58-06E9-F1D2-9FE9-C3136847E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" y="121728"/>
            <a:ext cx="1450156" cy="1368213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5949D3FD-0674-1736-0FB0-C11971889786}"/>
              </a:ext>
            </a:extLst>
          </p:cNvPr>
          <p:cNvSpPr txBox="1"/>
          <p:nvPr/>
        </p:nvSpPr>
        <p:spPr>
          <a:xfrm>
            <a:off x="902666" y="322937"/>
            <a:ext cx="10386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3766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4C5FA-EBB0-A25C-A97D-C0D0B9C91B3C}"/>
              </a:ext>
            </a:extLst>
          </p:cNvPr>
          <p:cNvGrpSpPr/>
          <p:nvPr/>
        </p:nvGrpSpPr>
        <p:grpSpPr>
          <a:xfrm>
            <a:off x="632973" y="615166"/>
            <a:ext cx="1706418" cy="1023730"/>
            <a:chOff x="1338146" y="1638012"/>
            <a:chExt cx="2025593" cy="1196627"/>
          </a:xfrm>
        </p:grpSpPr>
        <p:sp>
          <p:nvSpPr>
            <p:cNvPr id="3" name="Freeform 673">
              <a:extLst>
                <a:ext uri="{FF2B5EF4-FFF2-40B4-BE49-F238E27FC236}">
                  <a16:creationId xmlns:a16="http://schemas.microsoft.com/office/drawing/2014/main" id="{E83AEEF7-F7B9-CCD7-405A-8DE23A4C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146" y="1638012"/>
              <a:ext cx="1974013" cy="1196627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7号-温暖童稚体" panose="00000500000000000000" pitchFamily="2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0E63E9-E52A-D04A-B2DD-CD2C82D9DCAC}"/>
                </a:ext>
              </a:extLst>
            </p:cNvPr>
            <p:cNvSpPr txBox="1"/>
            <p:nvPr/>
          </p:nvSpPr>
          <p:spPr>
            <a:xfrm>
              <a:off x="1552993" y="1903930"/>
              <a:ext cx="1810746" cy="827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6B96563-D043-011E-AD0F-72600D3A1FB8}"/>
              </a:ext>
            </a:extLst>
          </p:cNvPr>
          <p:cNvGrpSpPr/>
          <p:nvPr/>
        </p:nvGrpSpPr>
        <p:grpSpPr>
          <a:xfrm>
            <a:off x="2339391" y="684740"/>
            <a:ext cx="9183757" cy="1023730"/>
            <a:chOff x="2343846" y="615166"/>
            <a:chExt cx="5546035" cy="14919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D54C7B-7489-D86B-0208-C26621325F30}"/>
                </a:ext>
              </a:extLst>
            </p:cNvPr>
            <p:cNvSpPr/>
            <p:nvPr/>
          </p:nvSpPr>
          <p:spPr>
            <a:xfrm>
              <a:off x="2365513" y="615166"/>
              <a:ext cx="5524368" cy="14919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47D019-F9AC-9BA4-1881-8618AD0D178C}"/>
                </a:ext>
              </a:extLst>
            </p:cNvPr>
            <p:cNvSpPr txBox="1"/>
            <p:nvPr/>
          </p:nvSpPr>
          <p:spPr>
            <a:xfrm>
              <a:off x="2343846" y="615166"/>
              <a:ext cx="5546035" cy="139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Cambria" panose="02040503050406030204" pitchFamily="18" charset="0"/>
                </a:rPr>
                <a:t>Tìm những âm thanh được so sánh với nhau trong</a:t>
              </a:r>
              <a:endParaRPr lang="en-US" sz="2800" b="1" dirty="0">
                <a:latin typeface="Cambria" panose="02040503050406030204" pitchFamily="18" charset="0"/>
              </a:endParaRPr>
            </a:p>
            <a:p>
              <a:pPr algn="ctr"/>
              <a:r>
                <a:rPr lang="vi-VN" sz="2800" b="1" dirty="0">
                  <a:latin typeface="Cambria" panose="02040503050406030204" pitchFamily="18" charset="0"/>
                </a:rPr>
                <a:t> các câu dưới đây. Điền thông tin vào bảng theo mẫu.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5C7FEF-739F-729C-1932-E662402FDFC6}"/>
              </a:ext>
            </a:extLst>
          </p:cNvPr>
          <p:cNvGrpSpPr/>
          <p:nvPr/>
        </p:nvGrpSpPr>
        <p:grpSpPr>
          <a:xfrm>
            <a:off x="1464456" y="1996662"/>
            <a:ext cx="9886716" cy="1699834"/>
            <a:chOff x="1464456" y="1815876"/>
            <a:chExt cx="9886716" cy="16998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4E3FA15-6654-2A5E-DE02-D2B07326D5FB}"/>
                </a:ext>
              </a:extLst>
            </p:cNvPr>
            <p:cNvSpPr/>
            <p:nvPr/>
          </p:nvSpPr>
          <p:spPr>
            <a:xfrm>
              <a:off x="1464456" y="1815876"/>
              <a:ext cx="9886716" cy="1699834"/>
            </a:xfrm>
            <a:prstGeom prst="roundRect">
              <a:avLst/>
            </a:prstGeom>
            <a:solidFill>
              <a:srgbClr val="FF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BF5514-54A2-92CC-455A-EAEAAABAE226}"/>
                </a:ext>
              </a:extLst>
            </p:cNvPr>
            <p:cNvSpPr txBox="1"/>
            <p:nvPr/>
          </p:nvSpPr>
          <p:spPr>
            <a:xfrm>
              <a:off x="1576677" y="2038383"/>
              <a:ext cx="9607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</a:rPr>
                <a:t>a. </a:t>
              </a:r>
              <a:r>
                <a:rPr lang="vi-VN" sz="2800" b="1" dirty="0">
                  <a:latin typeface="Cambria" panose="02040503050406030204" pitchFamily="18" charset="0"/>
                </a:rPr>
                <a:t>Tiếng đàn tơ rưng khi trầm hùng như tiếng thác đổ, khi thánh thót, róc rách như suối reo.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2B88EF-54A1-55B7-3E6C-44151024746F}"/>
                </a:ext>
              </a:extLst>
            </p:cNvPr>
            <p:cNvSpPr txBox="1"/>
            <p:nvPr/>
          </p:nvSpPr>
          <p:spPr>
            <a:xfrm>
              <a:off x="7400860" y="2992490"/>
              <a:ext cx="3950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" panose="02040503050406030204" pitchFamily="18" charset="0"/>
                </a:rPr>
                <a:t>(Theo Ay Dun </a:t>
              </a:r>
              <a:r>
                <a:rPr lang="en-US" sz="2800" i="1" dirty="0" err="1">
                  <a:latin typeface="Cambria" panose="02040503050406030204" pitchFamily="18" charset="0"/>
                </a:rPr>
                <a:t>và</a:t>
              </a:r>
              <a:r>
                <a:rPr lang="en-US" sz="2800" i="1" dirty="0">
                  <a:latin typeface="Cambria" panose="02040503050406030204" pitchFamily="18" charset="0"/>
                </a:rPr>
                <a:t> Lê </a:t>
              </a:r>
              <a:r>
                <a:rPr lang="en-US" sz="2800" i="1" dirty="0" err="1">
                  <a:latin typeface="Cambria" panose="02040503050406030204" pitchFamily="18" charset="0"/>
                </a:rPr>
                <a:t>Tấn</a:t>
              </a:r>
              <a:r>
                <a:rPr lang="en-US" sz="2800" i="1" dirty="0">
                  <a:latin typeface="Cambria" panose="02040503050406030204" pitchFamily="18" charset="0"/>
                </a:rPr>
                <a:t>)</a:t>
              </a:r>
              <a:endParaRPr lang="vi-VN" sz="28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987385-496B-23D1-EE6D-B6ED9E25C72C}"/>
              </a:ext>
            </a:extLst>
          </p:cNvPr>
          <p:cNvGrpSpPr/>
          <p:nvPr/>
        </p:nvGrpSpPr>
        <p:grpSpPr>
          <a:xfrm>
            <a:off x="1436839" y="3915066"/>
            <a:ext cx="9886716" cy="1699834"/>
            <a:chOff x="1436839" y="3588743"/>
            <a:chExt cx="9886716" cy="169983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2F8E8A5-EA25-0DE5-553A-E2D9B263D741}"/>
                </a:ext>
              </a:extLst>
            </p:cNvPr>
            <p:cNvSpPr/>
            <p:nvPr/>
          </p:nvSpPr>
          <p:spPr>
            <a:xfrm>
              <a:off x="1436839" y="3588743"/>
              <a:ext cx="9886716" cy="1699834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E06A13-2F02-1F9C-2644-D4CDAFAA61C4}"/>
                </a:ext>
              </a:extLst>
            </p:cNvPr>
            <p:cNvSpPr txBox="1"/>
            <p:nvPr/>
          </p:nvSpPr>
          <p:spPr>
            <a:xfrm>
              <a:off x="1576678" y="3774557"/>
              <a:ext cx="9607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</a:rPr>
                <a:t>b.</a:t>
              </a:r>
              <a:r>
                <a:rPr lang="vi-VN" sz="2800" b="1" dirty="0">
                  <a:latin typeface="Cambria" panose="02040503050406030204" pitchFamily="18" charset="0"/>
                </a:rPr>
                <a:t> Tiếng chim sáo về ríu ran như một cái chợ vừa mở, như lớp học vừa tan, như buổi đàn ca liên hoan sắp bắt đầu…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8669A7-18F0-ABB0-82A0-F7EF0C4B5895}"/>
                </a:ext>
              </a:extLst>
            </p:cNvPr>
            <p:cNvSpPr txBox="1"/>
            <p:nvPr/>
          </p:nvSpPr>
          <p:spPr>
            <a:xfrm>
              <a:off x="7919677" y="4728664"/>
              <a:ext cx="3264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" panose="02040503050406030204" pitchFamily="18" charset="0"/>
                </a:rPr>
                <a:t>(Theo </a:t>
              </a:r>
              <a:r>
                <a:rPr lang="en-US" sz="2800" i="1" dirty="0" err="1">
                  <a:latin typeface="Cambria" panose="02040503050406030204" pitchFamily="18" charset="0"/>
                </a:rPr>
                <a:t>Băng</a:t>
              </a:r>
              <a:r>
                <a:rPr lang="en-US" sz="2800" i="1" dirty="0">
                  <a:latin typeface="Cambria" panose="02040503050406030204" pitchFamily="18" charset="0"/>
                </a:rPr>
                <a:t> </a:t>
              </a:r>
              <a:r>
                <a:rPr lang="en-US" sz="2800" i="1" dirty="0" err="1">
                  <a:latin typeface="Cambria" panose="02040503050406030204" pitchFamily="18" charset="0"/>
                </a:rPr>
                <a:t>Sơn</a:t>
              </a:r>
              <a:r>
                <a:rPr lang="en-US" sz="2800" i="1" dirty="0">
                  <a:latin typeface="Cambria" panose="02040503050406030204" pitchFamily="18" charset="0"/>
                </a:rPr>
                <a:t>)</a:t>
              </a:r>
              <a:endParaRPr lang="vi-VN" sz="2800" i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8" name="图片 3">
            <a:extLst>
              <a:ext uri="{FF2B5EF4-FFF2-40B4-BE49-F238E27FC236}">
                <a16:creationId xmlns:a16="http://schemas.microsoft.com/office/drawing/2014/main" id="{E4BDF388-6300-BC21-29F0-166BA78C0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9" b="29849"/>
          <a:stretch/>
        </p:blipFill>
        <p:spPr>
          <a:xfrm>
            <a:off x="0" y="4919844"/>
            <a:ext cx="5468535" cy="19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822D48-D967-1BB5-BC98-4729D7BF57AD}"/>
              </a:ext>
            </a:extLst>
          </p:cNvPr>
          <p:cNvGrpSpPr/>
          <p:nvPr/>
        </p:nvGrpSpPr>
        <p:grpSpPr>
          <a:xfrm>
            <a:off x="1451307" y="835257"/>
            <a:ext cx="9289386" cy="1501517"/>
            <a:chOff x="1464456" y="1815876"/>
            <a:chExt cx="9886716" cy="17508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625A11-E2A5-8705-F9ED-43AEB729DB37}"/>
                </a:ext>
              </a:extLst>
            </p:cNvPr>
            <p:cNvSpPr/>
            <p:nvPr/>
          </p:nvSpPr>
          <p:spPr>
            <a:xfrm>
              <a:off x="1464456" y="1815876"/>
              <a:ext cx="9886716" cy="1699834"/>
            </a:xfrm>
            <a:prstGeom prst="roundRect">
              <a:avLst/>
            </a:prstGeom>
            <a:solidFill>
              <a:srgbClr val="FF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D576E8-304D-F6D9-80EF-C3CF8670F31B}"/>
                </a:ext>
              </a:extLst>
            </p:cNvPr>
            <p:cNvSpPr txBox="1"/>
            <p:nvPr/>
          </p:nvSpPr>
          <p:spPr>
            <a:xfrm>
              <a:off x="1576677" y="2038383"/>
              <a:ext cx="9607041" cy="1040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" panose="02040503050406030204" pitchFamily="18" charset="0"/>
                </a:rPr>
                <a:t>a. </a:t>
              </a:r>
              <a:r>
                <a:rPr lang="vi-VN" sz="2600" b="1" dirty="0">
                  <a:latin typeface="Cambria" panose="02040503050406030204" pitchFamily="18" charset="0"/>
                </a:rPr>
                <a:t>Tiếng đàn tơ rưng khi trầm hùng như tiếng thác đổ, khi thánh thót, róc rách như suối reo.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036533-DB7D-F916-2651-78431E8F44DD}"/>
                </a:ext>
              </a:extLst>
            </p:cNvPr>
            <p:cNvSpPr txBox="1"/>
            <p:nvPr/>
          </p:nvSpPr>
          <p:spPr>
            <a:xfrm>
              <a:off x="7400860" y="2992490"/>
              <a:ext cx="3950312" cy="57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>
                  <a:latin typeface="Cambria" panose="02040503050406030204" pitchFamily="18" charset="0"/>
                </a:rPr>
                <a:t>(Theo Ay Dun </a:t>
              </a:r>
              <a:r>
                <a:rPr lang="en-US" sz="2600" i="1" dirty="0" err="1">
                  <a:latin typeface="Cambria" panose="02040503050406030204" pitchFamily="18" charset="0"/>
                </a:rPr>
                <a:t>và</a:t>
              </a:r>
              <a:r>
                <a:rPr lang="en-US" sz="2600" i="1" dirty="0">
                  <a:latin typeface="Cambria" panose="02040503050406030204" pitchFamily="18" charset="0"/>
                </a:rPr>
                <a:t> Lê </a:t>
              </a:r>
              <a:r>
                <a:rPr lang="en-US" sz="2600" i="1" dirty="0" err="1">
                  <a:latin typeface="Cambria" panose="02040503050406030204" pitchFamily="18" charset="0"/>
                </a:rPr>
                <a:t>Tấn</a:t>
              </a:r>
              <a:r>
                <a:rPr lang="en-US" sz="2600" i="1" dirty="0">
                  <a:latin typeface="Cambria" panose="02040503050406030204" pitchFamily="18" charset="0"/>
                </a:rPr>
                <a:t>)</a:t>
              </a:r>
              <a:endParaRPr lang="vi-VN" sz="2600" i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A89F45F-A983-B791-DD63-8F9B9D4C9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91895"/>
              </p:ext>
            </p:extLst>
          </p:nvPr>
        </p:nvGraphicFramePr>
        <p:xfrm>
          <a:off x="1107890" y="2587912"/>
          <a:ext cx="99243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86">
                  <a:extLst>
                    <a:ext uri="{9D8B030D-6E8A-4147-A177-3AD203B41FA5}">
                      <a16:colId xmlns:a16="http://schemas.microsoft.com/office/drawing/2014/main" val="3992864709"/>
                    </a:ext>
                  </a:extLst>
                </a:gridCol>
                <a:gridCol w="2161401">
                  <a:extLst>
                    <a:ext uri="{9D8B030D-6E8A-4147-A177-3AD203B41FA5}">
                      <a16:colId xmlns:a16="http://schemas.microsoft.com/office/drawing/2014/main" val="4086214499"/>
                    </a:ext>
                  </a:extLst>
                </a:gridCol>
                <a:gridCol w="2287419">
                  <a:extLst>
                    <a:ext uri="{9D8B030D-6E8A-4147-A177-3AD203B41FA5}">
                      <a16:colId xmlns:a16="http://schemas.microsoft.com/office/drawing/2014/main" val="4150403823"/>
                    </a:ext>
                  </a:extLst>
                </a:gridCol>
                <a:gridCol w="2875718">
                  <a:extLst>
                    <a:ext uri="{9D8B030D-6E8A-4147-A177-3AD203B41FA5}">
                      <a16:colId xmlns:a16="http://schemas.microsoft.com/office/drawing/2014/main" val="3696773380"/>
                    </a:ext>
                  </a:extLst>
                </a:gridCol>
              </a:tblGrid>
              <a:tr h="680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0157"/>
                  </a:ext>
                </a:extLst>
              </a:tr>
              <a:tr h="77058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đàn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13826"/>
                  </a:ext>
                </a:extLst>
              </a:tr>
              <a:tr h="680287">
                <a:tc vMerge="1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49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2A2049-6422-2859-E733-86164D0A9A56}"/>
              </a:ext>
            </a:extLst>
          </p:cNvPr>
          <p:cNvSpPr txBox="1"/>
          <p:nvPr/>
        </p:nvSpPr>
        <p:spPr>
          <a:xfrm>
            <a:off x="3941859" y="3598599"/>
            <a:ext cx="1769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trầm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hùng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C0BE2-39DB-3F2A-7BF9-1CED370FF38D}"/>
              </a:ext>
            </a:extLst>
          </p:cNvPr>
          <p:cNvSpPr txBox="1"/>
          <p:nvPr/>
        </p:nvSpPr>
        <p:spPr>
          <a:xfrm>
            <a:off x="6586777" y="3647302"/>
            <a:ext cx="884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như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EEB0D-6812-513D-C602-E8C0833360CF}"/>
              </a:ext>
            </a:extLst>
          </p:cNvPr>
          <p:cNvSpPr txBox="1"/>
          <p:nvPr/>
        </p:nvSpPr>
        <p:spPr>
          <a:xfrm>
            <a:off x="8682884" y="3733856"/>
            <a:ext cx="1769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DC56E-F8AC-A3FD-C02C-CBAB74B27417}"/>
              </a:ext>
            </a:extLst>
          </p:cNvPr>
          <p:cNvSpPr txBox="1"/>
          <p:nvPr/>
        </p:nvSpPr>
        <p:spPr>
          <a:xfrm>
            <a:off x="3928491" y="4655450"/>
            <a:ext cx="1769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thót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róc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rách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00625-7A93-2C18-8380-D875A12BD348}"/>
              </a:ext>
            </a:extLst>
          </p:cNvPr>
          <p:cNvSpPr txBox="1"/>
          <p:nvPr/>
        </p:nvSpPr>
        <p:spPr>
          <a:xfrm>
            <a:off x="6586777" y="4991971"/>
            <a:ext cx="884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như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243A2-B408-75A8-2AD2-9AE11D673B05}"/>
              </a:ext>
            </a:extLst>
          </p:cNvPr>
          <p:cNvSpPr txBox="1"/>
          <p:nvPr/>
        </p:nvSpPr>
        <p:spPr>
          <a:xfrm>
            <a:off x="8682884" y="4991408"/>
            <a:ext cx="1769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suối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72975B-AC2D-F616-7456-810D0FA7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87" y="3598599"/>
            <a:ext cx="732181" cy="7321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440D1C-51C7-9390-7937-9458A2A3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39" y="4825300"/>
            <a:ext cx="732181" cy="732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42FDED-BFFB-DCDE-D56C-32184E23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74" y="3647304"/>
            <a:ext cx="732181" cy="7321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0DF114-84FC-950B-EC97-D8BB8E214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26" y="4874005"/>
            <a:ext cx="732181" cy="732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A836BC-F369-E6F6-7B93-DC3E8B7B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541" y="3694175"/>
            <a:ext cx="732181" cy="732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C29CB1-512C-FE57-E193-F9EA4589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993" y="4920876"/>
            <a:ext cx="732181" cy="7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04D4AF-D67C-4769-EE41-CDB81AA6820E}"/>
              </a:ext>
            </a:extLst>
          </p:cNvPr>
          <p:cNvGrpSpPr/>
          <p:nvPr/>
        </p:nvGrpSpPr>
        <p:grpSpPr>
          <a:xfrm>
            <a:off x="1613692" y="828371"/>
            <a:ext cx="9289386" cy="1470049"/>
            <a:chOff x="1436839" y="3588743"/>
            <a:chExt cx="9886716" cy="17141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4510762-2C1A-F1E0-FF8E-041B9986CE32}"/>
                </a:ext>
              </a:extLst>
            </p:cNvPr>
            <p:cNvSpPr/>
            <p:nvPr/>
          </p:nvSpPr>
          <p:spPr>
            <a:xfrm>
              <a:off x="1436839" y="3588743"/>
              <a:ext cx="9886716" cy="1699834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97C3ED-1878-9A76-EEA2-A16E5A80DBF9}"/>
                </a:ext>
              </a:extLst>
            </p:cNvPr>
            <p:cNvSpPr txBox="1"/>
            <p:nvPr/>
          </p:nvSpPr>
          <p:spPr>
            <a:xfrm>
              <a:off x="1576678" y="3774557"/>
              <a:ext cx="9607041" cy="10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Cambria" panose="02040503050406030204" pitchFamily="18" charset="0"/>
                </a:rPr>
                <a:t>b.</a:t>
              </a:r>
              <a:r>
                <a:rPr lang="vi-VN" sz="2600" b="1" dirty="0">
                  <a:latin typeface="Cambria" panose="02040503050406030204" pitchFamily="18" charset="0"/>
                </a:rPr>
                <a:t> Tiếng chim sáo về ríu ran như một cái chợ vừa mở, như lớp học vừa tan, như buổi đàn ca liên hoan sắp bắt đầu…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1B2F35-D24F-7553-C9C9-839603C51239}"/>
                </a:ext>
              </a:extLst>
            </p:cNvPr>
            <p:cNvSpPr txBox="1"/>
            <p:nvPr/>
          </p:nvSpPr>
          <p:spPr>
            <a:xfrm>
              <a:off x="7919677" y="4728664"/>
              <a:ext cx="3264041" cy="57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>
                  <a:latin typeface="Cambria" panose="02040503050406030204" pitchFamily="18" charset="0"/>
                </a:rPr>
                <a:t>(Theo </a:t>
              </a:r>
              <a:r>
                <a:rPr lang="en-US" sz="2600" i="1" dirty="0" err="1">
                  <a:latin typeface="Cambria" panose="02040503050406030204" pitchFamily="18" charset="0"/>
                </a:rPr>
                <a:t>Băng</a:t>
              </a:r>
              <a:r>
                <a:rPr lang="en-US" sz="2600" i="1" dirty="0">
                  <a:latin typeface="Cambria" panose="02040503050406030204" pitchFamily="18" charset="0"/>
                </a:rPr>
                <a:t> </a:t>
              </a:r>
              <a:r>
                <a:rPr lang="en-US" sz="2600" i="1" dirty="0" err="1">
                  <a:latin typeface="Cambria" panose="02040503050406030204" pitchFamily="18" charset="0"/>
                </a:rPr>
                <a:t>Sơn</a:t>
              </a:r>
              <a:r>
                <a:rPr lang="en-US" sz="2600" i="1" dirty="0">
                  <a:latin typeface="Cambria" panose="02040503050406030204" pitchFamily="18" charset="0"/>
                </a:rPr>
                <a:t>)</a:t>
              </a:r>
              <a:endParaRPr lang="vi-VN" sz="2600" i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94898A06-0B33-F4D9-7910-DA370598C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03714"/>
              </p:ext>
            </p:extLst>
          </p:nvPr>
        </p:nvGraphicFramePr>
        <p:xfrm>
          <a:off x="1296223" y="2698529"/>
          <a:ext cx="992432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86">
                  <a:extLst>
                    <a:ext uri="{9D8B030D-6E8A-4147-A177-3AD203B41FA5}">
                      <a16:colId xmlns:a16="http://schemas.microsoft.com/office/drawing/2014/main" val="3992864709"/>
                    </a:ext>
                  </a:extLst>
                </a:gridCol>
                <a:gridCol w="2161401">
                  <a:extLst>
                    <a:ext uri="{9D8B030D-6E8A-4147-A177-3AD203B41FA5}">
                      <a16:colId xmlns:a16="http://schemas.microsoft.com/office/drawing/2014/main" val="4086214499"/>
                    </a:ext>
                  </a:extLst>
                </a:gridCol>
                <a:gridCol w="2287419">
                  <a:extLst>
                    <a:ext uri="{9D8B030D-6E8A-4147-A177-3AD203B41FA5}">
                      <a16:colId xmlns:a16="http://schemas.microsoft.com/office/drawing/2014/main" val="4150403823"/>
                    </a:ext>
                  </a:extLst>
                </a:gridCol>
                <a:gridCol w="2875718">
                  <a:extLst>
                    <a:ext uri="{9D8B030D-6E8A-4147-A177-3AD203B41FA5}">
                      <a16:colId xmlns:a16="http://schemas.microsoft.com/office/drawing/2014/main" val="3696773380"/>
                    </a:ext>
                  </a:extLst>
                </a:gridCol>
              </a:tblGrid>
              <a:tr h="680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0157"/>
                  </a:ext>
                </a:extLst>
              </a:tr>
              <a:tr h="68028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49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0F11D7-72EB-FD26-910C-158621E7B63E}"/>
              </a:ext>
            </a:extLst>
          </p:cNvPr>
          <p:cNvSpPr txBox="1"/>
          <p:nvPr/>
        </p:nvSpPr>
        <p:spPr>
          <a:xfrm>
            <a:off x="4396026" y="4060265"/>
            <a:ext cx="1769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ríu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ran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44B98-990A-66D6-8403-414E54FE81B5}"/>
              </a:ext>
            </a:extLst>
          </p:cNvPr>
          <p:cNvSpPr txBox="1"/>
          <p:nvPr/>
        </p:nvSpPr>
        <p:spPr>
          <a:xfrm>
            <a:off x="6820311" y="4060265"/>
            <a:ext cx="884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như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3DF50-FB3A-F2CB-1F11-D5AAAB67CDDB}"/>
              </a:ext>
            </a:extLst>
          </p:cNvPr>
          <p:cNvSpPr txBox="1"/>
          <p:nvPr/>
        </p:nvSpPr>
        <p:spPr>
          <a:xfrm>
            <a:off x="8301754" y="3829431"/>
            <a:ext cx="2787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mở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lớp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học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tan,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buổi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đàn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ca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liên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hoan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sắp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bắt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đầu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BB338-0974-1CE3-9FB8-3A570C4CB4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4480851" y="4125943"/>
            <a:ext cx="1004130" cy="976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25DF2A-ED0F-9214-F07E-92D6731B9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6688955" y="4125943"/>
            <a:ext cx="1004130" cy="976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AF7946-0434-2FCC-002F-955963FC5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9193391" y="4253009"/>
            <a:ext cx="1004130" cy="9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8E3D2-0D0A-886F-AFDF-B4FE5503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22" y="654019"/>
            <a:ext cx="7132938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8">
            <a:extLst>
              <a:ext uri="{FF2B5EF4-FFF2-40B4-BE49-F238E27FC236}">
                <a16:creationId xmlns:a16="http://schemas.microsoft.com/office/drawing/2014/main" id="{29FB1A8C-8646-FF70-D119-611CE5A6F617}"/>
              </a:ext>
            </a:extLst>
          </p:cNvPr>
          <p:cNvGrpSpPr/>
          <p:nvPr/>
        </p:nvGrpSpPr>
        <p:grpSpPr>
          <a:xfrm rot="21395255">
            <a:off x="3860534" y="448983"/>
            <a:ext cx="4617174" cy="2199900"/>
            <a:chOff x="3802955" y="459111"/>
            <a:chExt cx="4734973" cy="1669176"/>
          </a:xfrm>
        </p:grpSpPr>
        <p:pic>
          <p:nvPicPr>
            <p:cNvPr id="3" name="图片 84">
              <a:extLst>
                <a:ext uri="{FF2B5EF4-FFF2-40B4-BE49-F238E27FC236}">
                  <a16:creationId xmlns:a16="http://schemas.microsoft.com/office/drawing/2014/main" id="{A6EF5C4C-FBFD-8E39-1CF1-9C2FB2E05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0" t="20578" b="36794"/>
            <a:stretch/>
          </p:blipFill>
          <p:spPr>
            <a:xfrm>
              <a:off x="6096000" y="481494"/>
              <a:ext cx="2441928" cy="1646793"/>
            </a:xfrm>
            <a:prstGeom prst="rect">
              <a:avLst/>
            </a:prstGeom>
          </p:spPr>
        </p:pic>
        <p:pic>
          <p:nvPicPr>
            <p:cNvPr id="4" name="图片 87">
              <a:extLst>
                <a:ext uri="{FF2B5EF4-FFF2-40B4-BE49-F238E27FC236}">
                  <a16:creationId xmlns:a16="http://schemas.microsoft.com/office/drawing/2014/main" id="{88A1EF4F-23B6-B6EE-1B05-7D36C3AF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8" r="39266" b="36794"/>
            <a:stretch/>
          </p:blipFill>
          <p:spPr>
            <a:xfrm>
              <a:off x="3802955" y="459111"/>
              <a:ext cx="2346269" cy="164679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182C19-6DCC-15C2-4B64-6FD6FF5BBBF2}"/>
              </a:ext>
            </a:extLst>
          </p:cNvPr>
          <p:cNvGrpSpPr/>
          <p:nvPr/>
        </p:nvGrpSpPr>
        <p:grpSpPr>
          <a:xfrm>
            <a:off x="3413306" y="2864097"/>
            <a:ext cx="4229133" cy="752538"/>
            <a:chOff x="2354418" y="430855"/>
            <a:chExt cx="3590773" cy="109670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DAB569-AAD1-ACC6-CB2C-6945577EDD3B}"/>
                </a:ext>
              </a:extLst>
            </p:cNvPr>
            <p:cNvSpPr/>
            <p:nvPr/>
          </p:nvSpPr>
          <p:spPr>
            <a:xfrm>
              <a:off x="2358953" y="430855"/>
              <a:ext cx="3357071" cy="10967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DB1835-FA49-4737-0082-DCFA42853C61}"/>
                </a:ext>
              </a:extLst>
            </p:cNvPr>
            <p:cNvSpPr txBox="1"/>
            <p:nvPr/>
          </p:nvSpPr>
          <p:spPr>
            <a:xfrm>
              <a:off x="2354418" y="581903"/>
              <a:ext cx="3590773" cy="76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</a:rPr>
                <a:t>Hoàn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thành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tập</a:t>
              </a:r>
              <a:endParaRPr lang="vi-VN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B6C399-216E-A661-4AAD-E7EB64F63E9F}"/>
              </a:ext>
            </a:extLst>
          </p:cNvPr>
          <p:cNvGrpSpPr/>
          <p:nvPr/>
        </p:nvGrpSpPr>
        <p:grpSpPr>
          <a:xfrm>
            <a:off x="4978400" y="3830479"/>
            <a:ext cx="4682898" cy="752538"/>
            <a:chOff x="2358952" y="430855"/>
            <a:chExt cx="4561555" cy="109670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25F5A1C-6430-6A5C-50D4-916B45D2E444}"/>
                </a:ext>
              </a:extLst>
            </p:cNvPr>
            <p:cNvSpPr/>
            <p:nvPr/>
          </p:nvSpPr>
          <p:spPr>
            <a:xfrm>
              <a:off x="2358952" y="430855"/>
              <a:ext cx="4561555" cy="10967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BFBEED-D6A9-CF21-050B-A01B39E86A3B}"/>
                </a:ext>
              </a:extLst>
            </p:cNvPr>
            <p:cNvSpPr txBox="1"/>
            <p:nvPr/>
          </p:nvSpPr>
          <p:spPr>
            <a:xfrm>
              <a:off x="2653670" y="597953"/>
              <a:ext cx="4045473" cy="76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</a:rPr>
                <a:t>Chuẩn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bị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tiếp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theo</a:t>
              </a:r>
              <a:endParaRPr lang="vi-VN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BE5001-A130-CB6A-1D5E-79CBF430F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26" y="1115922"/>
            <a:ext cx="3298222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817BEF-75CA-820A-1A25-2690D1B4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09" y="1621107"/>
            <a:ext cx="8455885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37B1F-845E-1FBF-D44D-A719D15A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299" y="525629"/>
            <a:ext cx="4775724" cy="73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E8631-27F0-76E6-08AC-CA270F0E4526}"/>
              </a:ext>
            </a:extLst>
          </p:cNvPr>
          <p:cNvSpPr txBox="1"/>
          <p:nvPr/>
        </p:nvSpPr>
        <p:spPr>
          <a:xfrm>
            <a:off x="877957" y="1115339"/>
            <a:ext cx="10981534" cy="512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1. Năng lực đặc thù: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Mở rộng vốn từ về thành thị và nông thôn, nhận biết các sự vật được so sánh trong câu văn. Biết đặt câu có hình ảnh so sánh. 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Viết được bức thư theo hướng dẫn 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Phát triển năng lực ngôn ngữ.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2. </a:t>
            </a:r>
            <a:r>
              <a:rPr lang="en-US" sz="19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chung</a:t>
            </a: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chủ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học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lắng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nghe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viết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bài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đúng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kịp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thời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hoàn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thành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nội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dung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SGK. 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giải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quyết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vấn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đề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tham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gia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trò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chơi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giao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tiếp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hợp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tác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Tham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gia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nhóm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hoạt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học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tập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3. </a:t>
            </a:r>
            <a:r>
              <a:rPr lang="en-US" sz="19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19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Biết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quê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hương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qua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quan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tìm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hiểu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ảnh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bài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ái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Biết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quý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tôn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trọng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bạn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nhóm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chăm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Chăm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viết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bài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trả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lời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câu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hỏi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trách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nhiệm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Giữ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trật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học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tập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nghiêm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túc</a:t>
            </a:r>
            <a:r>
              <a:rPr lang="en-US" sz="19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2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9DA9D-B91F-7C83-6616-3F5B7CB2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91" y="678956"/>
            <a:ext cx="7139035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A9AA5-CB49-2503-32EC-60FA085281C1}"/>
              </a:ext>
            </a:extLst>
          </p:cNvPr>
          <p:cNvGrpSpPr/>
          <p:nvPr/>
        </p:nvGrpSpPr>
        <p:grpSpPr>
          <a:xfrm>
            <a:off x="998411" y="2109626"/>
            <a:ext cx="2419760" cy="563518"/>
            <a:chOff x="2330726" y="615167"/>
            <a:chExt cx="1587200" cy="5635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0B94A79-DE79-86C0-9912-3B490C58239F}"/>
                </a:ext>
              </a:extLst>
            </p:cNvPr>
            <p:cNvSpPr/>
            <p:nvPr/>
          </p:nvSpPr>
          <p:spPr>
            <a:xfrm>
              <a:off x="2365513" y="615167"/>
              <a:ext cx="1517627" cy="5635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242E1E-C9AD-E7F7-D7A0-D6BD3DF48085}"/>
                </a:ext>
              </a:extLst>
            </p:cNvPr>
            <p:cNvSpPr txBox="1"/>
            <p:nvPr/>
          </p:nvSpPr>
          <p:spPr>
            <a:xfrm>
              <a:off x="2330726" y="635316"/>
              <a:ext cx="158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effectLst/>
                  <a:latin typeface="Cambria" panose="02040503050406030204" pitchFamily="18" charset="0"/>
                </a:rPr>
                <a:t>Đ</a:t>
              </a:r>
              <a:r>
                <a:rPr lang="en-US" sz="2800" b="1" dirty="0" err="1">
                  <a:latin typeface="Cambria" panose="02040503050406030204" pitchFamily="18" charset="0"/>
                </a:rPr>
                <a:t>ây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là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đâu</a:t>
              </a:r>
              <a:r>
                <a:rPr lang="en-US" sz="2800" b="1" dirty="0">
                  <a:latin typeface="Cambria" panose="02040503050406030204" pitchFamily="18" charset="0"/>
                </a:rPr>
                <a:t>?</a:t>
              </a:r>
              <a:endParaRPr lang="en-US" sz="2800" b="1" i="0" dirty="0">
                <a:effectLst/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51B3EE-9D1F-2515-083D-97E7668C59DD}"/>
              </a:ext>
            </a:extLst>
          </p:cNvPr>
          <p:cNvGrpSpPr/>
          <p:nvPr/>
        </p:nvGrpSpPr>
        <p:grpSpPr>
          <a:xfrm>
            <a:off x="785696" y="2975052"/>
            <a:ext cx="2818674" cy="563518"/>
            <a:chOff x="2173805" y="1137797"/>
            <a:chExt cx="1848861" cy="5635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336184-AFEC-B4A8-B0C2-BCE2AB69D82E}"/>
                </a:ext>
              </a:extLst>
            </p:cNvPr>
            <p:cNvSpPr/>
            <p:nvPr/>
          </p:nvSpPr>
          <p:spPr>
            <a:xfrm>
              <a:off x="2173805" y="1137797"/>
              <a:ext cx="1831468" cy="563518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42514-27AF-2A9B-3582-C380AB4E1E16}"/>
                </a:ext>
              </a:extLst>
            </p:cNvPr>
            <p:cNvSpPr txBox="1"/>
            <p:nvPr/>
          </p:nvSpPr>
          <p:spPr>
            <a:xfrm>
              <a:off x="2191198" y="1178095"/>
              <a:ext cx="1831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</a:rPr>
                <a:t>Đây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là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thành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thị</a:t>
              </a:r>
              <a:endParaRPr lang="en-US" sz="2800" b="1" i="0" dirty="0">
                <a:effectLst/>
                <a:latin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523B9A-B019-DF53-A7CE-BFB6A06E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88" y="814572"/>
            <a:ext cx="7326718" cy="48844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660DA3-64A7-2C5F-82AB-FA958A3105AC}"/>
              </a:ext>
            </a:extLst>
          </p:cNvPr>
          <p:cNvSpPr txBox="1"/>
          <p:nvPr/>
        </p:nvSpPr>
        <p:spPr>
          <a:xfrm>
            <a:off x="4807574" y="5699050"/>
            <a:ext cx="562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Cambria" panose="02040503050406030204" pitchFamily="18" charset="0"/>
              </a:rPr>
              <a:t>Hình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ảnh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thành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phố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Đà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Nẵng</a:t>
            </a:r>
            <a:endParaRPr lang="en-US" sz="2400" i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CE56-C294-DE8E-8185-777FFBE1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414" y="875561"/>
            <a:ext cx="7620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2451F1-3CC2-5BE6-AD06-1261A2DCCF05}"/>
              </a:ext>
            </a:extLst>
          </p:cNvPr>
          <p:cNvGrpSpPr/>
          <p:nvPr/>
        </p:nvGrpSpPr>
        <p:grpSpPr>
          <a:xfrm>
            <a:off x="998411" y="2109626"/>
            <a:ext cx="2419760" cy="563518"/>
            <a:chOff x="2330726" y="615167"/>
            <a:chExt cx="1587200" cy="5635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A4B6A8-ACF7-CB13-6F84-7D4EBA6FD8A4}"/>
                </a:ext>
              </a:extLst>
            </p:cNvPr>
            <p:cNvSpPr/>
            <p:nvPr/>
          </p:nvSpPr>
          <p:spPr>
            <a:xfrm>
              <a:off x="2365513" y="615167"/>
              <a:ext cx="1517627" cy="5635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EDCF36-CF34-3BB7-EAA2-CF02CF33C0FD}"/>
                </a:ext>
              </a:extLst>
            </p:cNvPr>
            <p:cNvSpPr txBox="1"/>
            <p:nvPr/>
          </p:nvSpPr>
          <p:spPr>
            <a:xfrm>
              <a:off x="2330726" y="635316"/>
              <a:ext cx="158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effectLst/>
                  <a:latin typeface="Cambria" panose="02040503050406030204" pitchFamily="18" charset="0"/>
                </a:rPr>
                <a:t>Đ</a:t>
              </a:r>
              <a:r>
                <a:rPr lang="en-US" sz="2800" b="1" dirty="0" err="1">
                  <a:latin typeface="Cambria" panose="02040503050406030204" pitchFamily="18" charset="0"/>
                </a:rPr>
                <a:t>ây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là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đâu</a:t>
              </a:r>
              <a:r>
                <a:rPr lang="en-US" sz="2800" b="1" dirty="0">
                  <a:latin typeface="Cambria" panose="02040503050406030204" pitchFamily="18" charset="0"/>
                </a:rPr>
                <a:t>?</a:t>
              </a:r>
              <a:endParaRPr lang="en-US" sz="2800" b="1" i="0" dirty="0">
                <a:effectLst/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300D2E-203D-5F0F-EC48-6BC561A1E876}"/>
              </a:ext>
            </a:extLst>
          </p:cNvPr>
          <p:cNvGrpSpPr/>
          <p:nvPr/>
        </p:nvGrpSpPr>
        <p:grpSpPr>
          <a:xfrm>
            <a:off x="729843" y="2954903"/>
            <a:ext cx="2994244" cy="583667"/>
            <a:chOff x="2137169" y="1117648"/>
            <a:chExt cx="1964023" cy="5836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A39862D-DA0F-33AF-0889-13993060164E}"/>
                </a:ext>
              </a:extLst>
            </p:cNvPr>
            <p:cNvSpPr/>
            <p:nvPr/>
          </p:nvSpPr>
          <p:spPr>
            <a:xfrm>
              <a:off x="2137169" y="1137797"/>
              <a:ext cx="1911673" cy="563518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750E60-DBB8-0E9A-5147-A28B6B5B3349}"/>
                </a:ext>
              </a:extLst>
            </p:cNvPr>
            <p:cNvSpPr txBox="1"/>
            <p:nvPr/>
          </p:nvSpPr>
          <p:spPr>
            <a:xfrm>
              <a:off x="2137169" y="1117648"/>
              <a:ext cx="1964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</a:rPr>
                <a:t>Đây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là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nông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thôn</a:t>
              </a:r>
              <a:endParaRPr lang="en-US" sz="2800" b="1" i="0" dirty="0">
                <a:effectLst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7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E2850-6A68-4627-B76A-DDDB8F0B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31" y="889547"/>
            <a:ext cx="7132938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4A6ED3B-091D-D6CB-A5C5-7D1AEC21776C}"/>
              </a:ext>
            </a:extLst>
          </p:cNvPr>
          <p:cNvGrpSpPr/>
          <p:nvPr/>
        </p:nvGrpSpPr>
        <p:grpSpPr>
          <a:xfrm>
            <a:off x="632973" y="615166"/>
            <a:ext cx="1662966" cy="1023730"/>
            <a:chOff x="1338146" y="1638012"/>
            <a:chExt cx="1974013" cy="1196627"/>
          </a:xfrm>
        </p:grpSpPr>
        <p:sp>
          <p:nvSpPr>
            <p:cNvPr id="2" name="Freeform 673">
              <a:extLst>
                <a:ext uri="{FF2B5EF4-FFF2-40B4-BE49-F238E27FC236}">
                  <a16:creationId xmlns:a16="http://schemas.microsoft.com/office/drawing/2014/main" id="{EC1BC476-F067-01A1-9E77-D557525C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146" y="1638012"/>
              <a:ext cx="1974013" cy="1196627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7号-温暖童稚体" panose="00000500000000000000" pitchFamily="2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195B8F-AD81-76FF-BA84-673CB9CF0C21}"/>
                </a:ext>
              </a:extLst>
            </p:cNvPr>
            <p:cNvSpPr txBox="1"/>
            <p:nvPr/>
          </p:nvSpPr>
          <p:spPr>
            <a:xfrm>
              <a:off x="1660413" y="1822605"/>
              <a:ext cx="1544319" cy="827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 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73FBDC-C939-37AD-C576-F61D2C882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3" t="27588" r="13451" b="28593"/>
          <a:stretch/>
        </p:blipFill>
        <p:spPr>
          <a:xfrm>
            <a:off x="8129788" y="3791420"/>
            <a:ext cx="3782770" cy="25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F5967-F441-91BB-5EA6-848DF576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7" t="26371" r="50917" b="28592"/>
          <a:stretch/>
        </p:blipFill>
        <p:spPr>
          <a:xfrm>
            <a:off x="8212642" y="1127031"/>
            <a:ext cx="3672297" cy="266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6A564C-D415-2124-A94B-37A2328B13A3}"/>
              </a:ext>
            </a:extLst>
          </p:cNvPr>
          <p:cNvGrpSpPr/>
          <p:nvPr/>
        </p:nvGrpSpPr>
        <p:grpSpPr>
          <a:xfrm>
            <a:off x="2295939" y="615166"/>
            <a:ext cx="5546035" cy="1491930"/>
            <a:chOff x="2295939" y="615166"/>
            <a:chExt cx="5546035" cy="149193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D51BCFA-06DC-E873-7819-DA504A4C1DA9}"/>
                </a:ext>
              </a:extLst>
            </p:cNvPr>
            <p:cNvSpPr/>
            <p:nvPr/>
          </p:nvSpPr>
          <p:spPr>
            <a:xfrm>
              <a:off x="2365513" y="615166"/>
              <a:ext cx="5377070" cy="14919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853FE-DB23-3ED5-5394-3227A07E9402}"/>
                </a:ext>
              </a:extLst>
            </p:cNvPr>
            <p:cNvSpPr txBox="1"/>
            <p:nvPr/>
          </p:nvSpPr>
          <p:spPr>
            <a:xfrm>
              <a:off x="2295939" y="615166"/>
              <a:ext cx="55460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</a:rPr>
                <a:t>Tìm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vi-VN" sz="2800" b="1" i="0" dirty="0">
                  <a:effectLst/>
                  <a:latin typeface="Cambria" panose="02040503050406030204" pitchFamily="18" charset="0"/>
                </a:rPr>
                <a:t>ngữ chỉ sự vật và từ ngữ chỉ đặc điểm của sự vật thường thấy ở thành thị hoặc nông thôn.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56F0E-C8F4-B3FD-19A5-A4A0B44D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1" y="2542520"/>
            <a:ext cx="7488723" cy="23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19BBB-5CCD-1DEF-98BB-26D0FB79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3" t="27588" r="13451" b="28593"/>
          <a:stretch/>
        </p:blipFill>
        <p:spPr>
          <a:xfrm>
            <a:off x="6096000" y="2196623"/>
            <a:ext cx="5554521" cy="380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6034E4-9A22-F9AB-F560-AA01DCBA4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7" t="26371" r="50917" b="28592"/>
          <a:stretch/>
        </p:blipFill>
        <p:spPr>
          <a:xfrm>
            <a:off x="580183" y="2001198"/>
            <a:ext cx="5515817" cy="400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ABA1FD-15B3-1DBA-B8D9-25A2F6DC32C0}"/>
              </a:ext>
            </a:extLst>
          </p:cNvPr>
          <p:cNvGrpSpPr/>
          <p:nvPr/>
        </p:nvGrpSpPr>
        <p:grpSpPr>
          <a:xfrm>
            <a:off x="2226667" y="854870"/>
            <a:ext cx="8455188" cy="954107"/>
            <a:chOff x="2295939" y="615166"/>
            <a:chExt cx="5546035" cy="9541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26FA1B-9CEC-A9F5-30FD-36D0BEAB959D}"/>
                </a:ext>
              </a:extLst>
            </p:cNvPr>
            <p:cNvSpPr/>
            <p:nvPr/>
          </p:nvSpPr>
          <p:spPr>
            <a:xfrm>
              <a:off x="2365513" y="615166"/>
              <a:ext cx="5377070" cy="9541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0FF2AD-F002-F566-9030-4B6D659D0413}"/>
                </a:ext>
              </a:extLst>
            </p:cNvPr>
            <p:cNvSpPr txBox="1"/>
            <p:nvPr/>
          </p:nvSpPr>
          <p:spPr>
            <a:xfrm>
              <a:off x="2295939" y="615166"/>
              <a:ext cx="55460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</a:rPr>
                <a:t>Tìm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vi-VN" sz="2800" b="1" i="0" dirty="0">
                  <a:effectLst/>
                  <a:latin typeface="Cambria" panose="02040503050406030204" pitchFamily="18" charset="0"/>
                </a:rPr>
                <a:t>ngữ chỉ sự vật và từ ngữ chỉ đặc điểm của sự vật thường thấy ở thành thị hoặc nông thôn.</a:t>
              </a:r>
              <a:endParaRPr lang="en-US" sz="2800" b="1" i="0" dirty="0">
                <a:effectLst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4261B-E066-050D-180A-6C321065CA68}"/>
              </a:ext>
            </a:extLst>
          </p:cNvPr>
          <p:cNvGrpSpPr/>
          <p:nvPr/>
        </p:nvGrpSpPr>
        <p:grpSpPr>
          <a:xfrm>
            <a:off x="669770" y="881358"/>
            <a:ext cx="1662966" cy="1023730"/>
            <a:chOff x="1338146" y="1638012"/>
            <a:chExt cx="1974013" cy="1196627"/>
          </a:xfrm>
        </p:grpSpPr>
        <p:sp>
          <p:nvSpPr>
            <p:cNvPr id="8" name="Freeform 673">
              <a:extLst>
                <a:ext uri="{FF2B5EF4-FFF2-40B4-BE49-F238E27FC236}">
                  <a16:creationId xmlns:a16="http://schemas.microsoft.com/office/drawing/2014/main" id="{1F045613-51B8-76FA-3371-A8E79B632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146" y="1638012"/>
              <a:ext cx="1974013" cy="1196627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7号-温暖童稚体" panose="00000500000000000000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7DA893-0F1A-C1A8-9069-344687DA1E00}"/>
                </a:ext>
              </a:extLst>
            </p:cNvPr>
            <p:cNvSpPr txBox="1"/>
            <p:nvPr/>
          </p:nvSpPr>
          <p:spPr>
            <a:xfrm>
              <a:off x="1660413" y="1822605"/>
              <a:ext cx="1544319" cy="827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9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89C428-9C96-24C8-2172-354F813BBFF7}"/>
              </a:ext>
            </a:extLst>
          </p:cNvPr>
          <p:cNvGrpSpPr/>
          <p:nvPr/>
        </p:nvGrpSpPr>
        <p:grpSpPr>
          <a:xfrm>
            <a:off x="632973" y="615166"/>
            <a:ext cx="1662966" cy="1023730"/>
            <a:chOff x="1338146" y="1638012"/>
            <a:chExt cx="1974013" cy="1196627"/>
          </a:xfrm>
        </p:grpSpPr>
        <p:sp>
          <p:nvSpPr>
            <p:cNvPr id="3" name="Freeform 673">
              <a:extLst>
                <a:ext uri="{FF2B5EF4-FFF2-40B4-BE49-F238E27FC236}">
                  <a16:creationId xmlns:a16="http://schemas.microsoft.com/office/drawing/2014/main" id="{21EC744C-BB5F-CDD1-5726-EAECF4AB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146" y="1638012"/>
              <a:ext cx="1974013" cy="1196627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字魂7号-温暖童稚体" panose="00000500000000000000" pitchFamily="2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C0BE01-EA53-B595-249A-02700E0D3230}"/>
                </a:ext>
              </a:extLst>
            </p:cNvPr>
            <p:cNvSpPr txBox="1"/>
            <p:nvPr/>
          </p:nvSpPr>
          <p:spPr>
            <a:xfrm>
              <a:off x="1660413" y="1822605"/>
              <a:ext cx="1544319" cy="827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0CAE0E-2C09-512F-2572-F6F9CB51E482}"/>
              </a:ext>
            </a:extLst>
          </p:cNvPr>
          <p:cNvGrpSpPr/>
          <p:nvPr/>
        </p:nvGrpSpPr>
        <p:grpSpPr>
          <a:xfrm>
            <a:off x="2375270" y="684740"/>
            <a:ext cx="9183757" cy="1023730"/>
            <a:chOff x="2365513" y="615166"/>
            <a:chExt cx="5546035" cy="14919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64575-8DDE-F57C-8191-C954285C9142}"/>
                </a:ext>
              </a:extLst>
            </p:cNvPr>
            <p:cNvSpPr/>
            <p:nvPr/>
          </p:nvSpPr>
          <p:spPr>
            <a:xfrm>
              <a:off x="2365513" y="615166"/>
              <a:ext cx="5524368" cy="14919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010569-0279-9C38-D1AC-CD09FDE587D7}"/>
                </a:ext>
              </a:extLst>
            </p:cNvPr>
            <p:cNvSpPr txBox="1"/>
            <p:nvPr/>
          </p:nvSpPr>
          <p:spPr>
            <a:xfrm>
              <a:off x="2365513" y="615166"/>
              <a:ext cx="5546035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</a:rPr>
                <a:t>Tìm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</a:rPr>
                <a:t> </a:t>
              </a:r>
              <a:r>
                <a:rPr lang="vi-VN" sz="2800" b="1" i="0" dirty="0">
                  <a:effectLst/>
                  <a:latin typeface="Cambria" panose="02040503050406030204" pitchFamily="18" charset="0"/>
                </a:rPr>
                <a:t>ngữ chỉ sự vật và từ ngữ chỉ đặc điểm của sự vật thường thấy ở thành thị hoặc nông thôn.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606D86C-AE9E-FBC0-67BA-ADA9D1CF1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76567"/>
              </p:ext>
            </p:extLst>
          </p:nvPr>
        </p:nvGraphicFramePr>
        <p:xfrm>
          <a:off x="904460" y="2087879"/>
          <a:ext cx="10692114" cy="364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097">
                  <a:extLst>
                    <a:ext uri="{9D8B030D-6E8A-4147-A177-3AD203B41FA5}">
                      <a16:colId xmlns:a16="http://schemas.microsoft.com/office/drawing/2014/main" val="3992864709"/>
                    </a:ext>
                  </a:extLst>
                </a:gridCol>
                <a:gridCol w="4224130">
                  <a:extLst>
                    <a:ext uri="{9D8B030D-6E8A-4147-A177-3AD203B41FA5}">
                      <a16:colId xmlns:a16="http://schemas.microsoft.com/office/drawing/2014/main" val="4086214499"/>
                    </a:ext>
                  </a:extLst>
                </a:gridCol>
                <a:gridCol w="4360887">
                  <a:extLst>
                    <a:ext uri="{9D8B030D-6E8A-4147-A177-3AD203B41FA5}">
                      <a16:colId xmlns:a16="http://schemas.microsoft.com/office/drawing/2014/main" val="4150403823"/>
                    </a:ext>
                  </a:extLst>
                </a:gridCol>
              </a:tblGrid>
              <a:tr h="79146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0157"/>
                  </a:ext>
                </a:extLst>
              </a:tr>
              <a:tr h="791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13826"/>
                  </a:ext>
                </a:extLst>
              </a:tr>
              <a:tr h="1298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thôn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49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F8F5A25-D261-8FBA-D449-107EF1B7C166}"/>
              </a:ext>
            </a:extLst>
          </p:cNvPr>
          <p:cNvSpPr txBox="1"/>
          <p:nvPr/>
        </p:nvSpPr>
        <p:spPr>
          <a:xfrm>
            <a:off x="3038889" y="2942157"/>
            <a:ext cx="4067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</a:rPr>
              <a:t>phố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 tô, xe buýt, nhà cao tầng, đường nhựa, đèn đường, đèn giao thông,..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B1F02-F70D-BB9E-93A5-37F82CE6CEFD}"/>
              </a:ext>
            </a:extLst>
          </p:cNvPr>
          <p:cNvSpPr txBox="1"/>
          <p:nvPr/>
        </p:nvSpPr>
        <p:spPr>
          <a:xfrm>
            <a:off x="7317731" y="2942157"/>
            <a:ext cx="4067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ấp nập, đông đúc, chật chội, xô bồ,…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3AF15-4C41-8670-0586-6D3F1FDA2433}"/>
              </a:ext>
            </a:extLst>
          </p:cNvPr>
          <p:cNvSpPr txBox="1"/>
          <p:nvPr/>
        </p:nvSpPr>
        <p:spPr>
          <a:xfrm>
            <a:off x="3038888" y="4416477"/>
            <a:ext cx="4067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ánh đồng, xe bò, ruộng lúa, con trâu, cổng làng, cây đa, đường đất, lũy tre, mái ngói,..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D1A6B-01C6-33D6-4695-8A87A9814E5A}"/>
              </a:ext>
            </a:extLst>
          </p:cNvPr>
          <p:cNvSpPr txBox="1"/>
          <p:nvPr/>
        </p:nvSpPr>
        <p:spPr>
          <a:xfrm>
            <a:off x="7317730" y="4416477"/>
            <a:ext cx="4067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mênh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ả,…</a:t>
            </a:r>
          </a:p>
        </p:txBody>
      </p:sp>
    </p:spTree>
    <p:extLst>
      <p:ext uri="{BB962C8B-B14F-4D97-AF65-F5344CB8AC3E}">
        <p14:creationId xmlns:p14="http://schemas.microsoft.com/office/powerpoint/2010/main" val="2893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7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3B8"/>
      </a:accent1>
      <a:accent2>
        <a:srgbClr val="2ABADA"/>
      </a:accent2>
      <a:accent3>
        <a:srgbClr val="FFB3B8"/>
      </a:accent3>
      <a:accent4>
        <a:srgbClr val="2ABADA"/>
      </a:accent4>
      <a:accent5>
        <a:srgbClr val="FFB3B8"/>
      </a:accent5>
      <a:accent6>
        <a:srgbClr val="2ABADA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662</Words>
  <Application>Microsoft Office PowerPoint</Application>
  <PresentationFormat>Widescreen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Vogue-ExtraBold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MNT;MangnonTeam</cp:keywords>
  <cp:lastModifiedBy>ADMIN</cp:lastModifiedBy>
  <cp:revision>17</cp:revision>
  <dcterms:created xsi:type="dcterms:W3CDTF">2022-11-11T01:49:14Z</dcterms:created>
  <dcterms:modified xsi:type="dcterms:W3CDTF">2025-01-04T09:56:05Z</dcterms:modified>
</cp:coreProperties>
</file>