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8" r:id="rId2"/>
    <p:sldId id="322" r:id="rId3"/>
    <p:sldId id="341" r:id="rId4"/>
    <p:sldId id="343" r:id="rId5"/>
    <p:sldId id="327" r:id="rId6"/>
    <p:sldId id="342" r:id="rId7"/>
    <p:sldId id="325" r:id="rId8"/>
    <p:sldId id="346" r:id="rId9"/>
    <p:sldId id="347" r:id="rId10"/>
    <p:sldId id="348" r:id="rId11"/>
    <p:sldId id="324" r:id="rId12"/>
    <p:sldId id="354" r:id="rId13"/>
    <p:sldId id="355" r:id="rId14"/>
    <p:sldId id="323" r:id="rId15"/>
    <p:sldId id="356" r:id="rId16"/>
    <p:sldId id="357" r:id="rId17"/>
    <p:sldId id="358" r:id="rId18"/>
    <p:sldId id="359" r:id="rId19"/>
    <p:sldId id="326"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D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46966-E3CD-4C47-A3DE-63DFC0F0BFB5}" type="datetimeFigureOut">
              <a:rPr lang="en-ID" smtClean="0"/>
              <a:t>04/01/2025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32930-4B31-4E9D-AF7D-D3FECE427810}" type="slidenum">
              <a:rPr lang="en-ID" smtClean="0"/>
              <a:t>‹#›</a:t>
            </a:fld>
            <a:endParaRPr lang="en-ID"/>
          </a:p>
        </p:txBody>
      </p:sp>
    </p:spTree>
    <p:extLst>
      <p:ext uri="{BB962C8B-B14F-4D97-AF65-F5344CB8AC3E}">
        <p14:creationId xmlns:p14="http://schemas.microsoft.com/office/powerpoint/2010/main" val="162278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347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D6A6-3D58-D252-C5C8-E696CAA8AB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4306F991-50CC-ECEF-C56D-16B7CA747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B29DF8AA-8EB5-5C8A-E663-1F4100FA0AE3}"/>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5" name="Footer Placeholder 4">
            <a:extLst>
              <a:ext uri="{FF2B5EF4-FFF2-40B4-BE49-F238E27FC236}">
                <a16:creationId xmlns:a16="http://schemas.microsoft.com/office/drawing/2014/main" id="{54262829-70F3-0B50-C87F-8AB6A001C5A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12C8B3F-6363-FA4B-CE37-FBBD8F93585A}"/>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427121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C1DA-3D4B-32BF-FA0D-DA917B1DBFF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B88E234-7E9B-9C0B-FE61-DEA7C483F0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8010FEF-E8E3-5465-9464-1517C662B892}"/>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5" name="Footer Placeholder 4">
            <a:extLst>
              <a:ext uri="{FF2B5EF4-FFF2-40B4-BE49-F238E27FC236}">
                <a16:creationId xmlns:a16="http://schemas.microsoft.com/office/drawing/2014/main" id="{0908DA13-4535-369C-4547-3545B3B69BA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49138B5-A976-FD3F-0A4B-5FB03FD892CD}"/>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413894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5DD2A-EE82-F765-D226-73A56FA0BB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54F4BB0-A8D6-7DEE-36A4-5E24F3DA64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9DAFE97-44AD-D721-EF89-FF70103FE96D}"/>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5" name="Footer Placeholder 4">
            <a:extLst>
              <a:ext uri="{FF2B5EF4-FFF2-40B4-BE49-F238E27FC236}">
                <a16:creationId xmlns:a16="http://schemas.microsoft.com/office/drawing/2014/main" id="{71B6C455-127B-F2D7-46FC-D258CA1F63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A944BED-A1A2-7EB2-45EB-D1AE2DD5083F}"/>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2592849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9E9C4"/>
        </a:soli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15940C9F-1BAF-1906-8015-E4B9C6BBEA3E}"/>
              </a:ext>
            </a:extLst>
          </p:cNvPr>
          <p:cNvGrpSpPr/>
          <p:nvPr userDrawn="1"/>
        </p:nvGrpSpPr>
        <p:grpSpPr>
          <a:xfrm>
            <a:off x="914400" y="138806"/>
            <a:ext cx="10363200" cy="5795658"/>
            <a:chOff x="1082129" y="381000"/>
            <a:chExt cx="9401456" cy="5257800"/>
          </a:xfrm>
        </p:grpSpPr>
        <p:pic>
          <p:nvPicPr>
            <p:cNvPr id="11" name="图片 10">
              <a:extLst>
                <a:ext uri="{FF2B5EF4-FFF2-40B4-BE49-F238E27FC236}">
                  <a16:creationId xmlns:a16="http://schemas.microsoft.com/office/drawing/2014/main" id="{F278738C-06FF-4F53-A30B-7ACCE13441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82129" y="381000"/>
              <a:ext cx="6004470" cy="5257800"/>
            </a:xfrm>
            <a:prstGeom prst="rect">
              <a:avLst/>
            </a:prstGeom>
          </p:spPr>
        </p:pic>
        <p:pic>
          <p:nvPicPr>
            <p:cNvPr id="12" name="图片 11">
              <a:extLst>
                <a:ext uri="{FF2B5EF4-FFF2-40B4-BE49-F238E27FC236}">
                  <a16:creationId xmlns:a16="http://schemas.microsoft.com/office/drawing/2014/main" id="{4CDBB329-20A2-1E81-8B96-C6536434A2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8211"/>
            <a:stretch/>
          </p:blipFill>
          <p:spPr>
            <a:xfrm flipH="1">
              <a:off x="6773457" y="381000"/>
              <a:ext cx="3710128" cy="5257800"/>
            </a:xfrm>
            <a:prstGeom prst="rect">
              <a:avLst/>
            </a:prstGeom>
          </p:spPr>
        </p:pic>
        <p:pic>
          <p:nvPicPr>
            <p:cNvPr id="13" name="图片 12">
              <a:extLst>
                <a:ext uri="{FF2B5EF4-FFF2-40B4-BE49-F238E27FC236}">
                  <a16:creationId xmlns:a16="http://schemas.microsoft.com/office/drawing/2014/main" id="{D739EF36-D845-99BF-4B0D-2D23B886AE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02" r="33502"/>
            <a:stretch/>
          </p:blipFill>
          <p:spPr>
            <a:xfrm flipH="1">
              <a:off x="5105401" y="381000"/>
              <a:ext cx="1981198" cy="5257800"/>
            </a:xfrm>
            <a:prstGeom prst="rect">
              <a:avLst/>
            </a:prstGeom>
          </p:spPr>
        </p:pic>
      </p:grpSp>
    </p:spTree>
    <p:extLst>
      <p:ext uri="{BB962C8B-B14F-4D97-AF65-F5344CB8AC3E}">
        <p14:creationId xmlns:p14="http://schemas.microsoft.com/office/powerpoint/2010/main" val="3014079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42F5-5133-C371-802C-9DEBD1CC816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21CA704-2F0A-59ED-822D-9490FC001E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0CBCE75-6B64-00FF-3800-82BF23AE9F75}"/>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5" name="Footer Placeholder 4">
            <a:extLst>
              <a:ext uri="{FF2B5EF4-FFF2-40B4-BE49-F238E27FC236}">
                <a16:creationId xmlns:a16="http://schemas.microsoft.com/office/drawing/2014/main" id="{CC14F419-A07B-9490-C654-E71A0D3730B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5917AD5-96F5-195F-45BD-C8A77D898CB7}"/>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234933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8800-F189-361C-45EA-7548054063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8B886E5-B35C-7C51-6D2A-3AADE25B84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6B72C-2DB4-8224-9001-B6802E4F6ABE}"/>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5" name="Footer Placeholder 4">
            <a:extLst>
              <a:ext uri="{FF2B5EF4-FFF2-40B4-BE49-F238E27FC236}">
                <a16:creationId xmlns:a16="http://schemas.microsoft.com/office/drawing/2014/main" id="{A1EEC9E2-C36A-899F-7702-7CA57539F60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377A9EE-E80D-6C24-6885-CC69F9FB8CE7}"/>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131253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5787-E4D5-15EE-08C2-786121FD586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1197DF4-C027-137D-8E4F-1DEAFB1CA5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EDD856A-179C-EF1B-60BC-485E596894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5A89E51-BFAC-D914-C5A0-7FBDBDAB9E90}"/>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6" name="Footer Placeholder 5">
            <a:extLst>
              <a:ext uri="{FF2B5EF4-FFF2-40B4-BE49-F238E27FC236}">
                <a16:creationId xmlns:a16="http://schemas.microsoft.com/office/drawing/2014/main" id="{5EEDC655-3B79-19A2-6E7E-8A365B216E6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2B1F1B1-C969-327E-FDC9-28DB688482AA}"/>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377359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7562-4479-6EF8-2FAE-82DA891C3E3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F5E22CB-67AD-6D85-DB29-529C53440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AA6397-E36E-B738-EF77-82A74DCD3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2ABD4D6-4DDF-CA3E-59B9-AD120D938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55CA49-15E9-C4DD-6144-8ADECF5AE7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A90AE93-2BDC-0793-B057-F8BBC75D295A}"/>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8" name="Footer Placeholder 7">
            <a:extLst>
              <a:ext uri="{FF2B5EF4-FFF2-40B4-BE49-F238E27FC236}">
                <a16:creationId xmlns:a16="http://schemas.microsoft.com/office/drawing/2014/main" id="{44F100A7-43C3-E0C9-E5F9-D102DEAADF0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E1927EBF-298C-8ED4-8D3B-EFB777E9A854}"/>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323324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03F7-0FA3-A7AC-FEAC-B52A8BF9FC0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BC157FA9-B003-71F1-2203-4022825EA71B}"/>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4" name="Footer Placeholder 3">
            <a:extLst>
              <a:ext uri="{FF2B5EF4-FFF2-40B4-BE49-F238E27FC236}">
                <a16:creationId xmlns:a16="http://schemas.microsoft.com/office/drawing/2014/main" id="{2ECFE7F5-7365-BF2F-A423-0D1CC585666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814AF1A4-C955-3A81-EF85-052E94548F6A}"/>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394651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F46BE-F5B7-ABC3-4142-56246189F1C5}"/>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3" name="Footer Placeholder 2">
            <a:extLst>
              <a:ext uri="{FF2B5EF4-FFF2-40B4-BE49-F238E27FC236}">
                <a16:creationId xmlns:a16="http://schemas.microsoft.com/office/drawing/2014/main" id="{E0FA2ADD-7E46-515B-26BB-4109E6A89BB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0E9ADB3C-7F46-59D1-8F9D-378BEE0D500E}"/>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253413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4B55-CB28-82B3-D5A4-48630D5FB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9DCE465-8EA4-FE83-1773-F81791B35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BA585D1-30DF-0829-D02D-BF4610F60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5258EA-C13C-4C6D-9C8D-CF4A36681DAB}"/>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6" name="Footer Placeholder 5">
            <a:extLst>
              <a:ext uri="{FF2B5EF4-FFF2-40B4-BE49-F238E27FC236}">
                <a16:creationId xmlns:a16="http://schemas.microsoft.com/office/drawing/2014/main" id="{05EDD0C2-B92E-E742-D39C-954FE60F623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CE37B6C-FF47-360B-15C5-E614685076EA}"/>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266445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0BA9-6E8F-2744-2FE7-577D32DD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95BA4ED-75D0-F478-9682-A36F1BF63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1B8F565-B1A7-1EDB-30C6-AF310BFAE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E1F40-6F26-A663-4338-61AD64B99F8C}"/>
              </a:ext>
            </a:extLst>
          </p:cNvPr>
          <p:cNvSpPr>
            <a:spLocks noGrp="1"/>
          </p:cNvSpPr>
          <p:nvPr>
            <p:ph type="dt" sz="half" idx="10"/>
          </p:nvPr>
        </p:nvSpPr>
        <p:spPr/>
        <p:txBody>
          <a:bodyPr/>
          <a:lstStyle/>
          <a:p>
            <a:fld id="{22D8DAA7-7493-4DD8-8187-4C846954307A}" type="datetimeFigureOut">
              <a:rPr lang="en-ID" smtClean="0"/>
              <a:t>04/01/2025</a:t>
            </a:fld>
            <a:endParaRPr lang="en-ID"/>
          </a:p>
        </p:txBody>
      </p:sp>
      <p:sp>
        <p:nvSpPr>
          <p:cNvPr id="6" name="Footer Placeholder 5">
            <a:extLst>
              <a:ext uri="{FF2B5EF4-FFF2-40B4-BE49-F238E27FC236}">
                <a16:creationId xmlns:a16="http://schemas.microsoft.com/office/drawing/2014/main" id="{0BDEE04A-9E22-4984-572D-B4E8672F147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D7A4340-9A49-A976-B07A-4942DDA3A928}"/>
              </a:ext>
            </a:extLst>
          </p:cNvPr>
          <p:cNvSpPr>
            <a:spLocks noGrp="1"/>
          </p:cNvSpPr>
          <p:nvPr>
            <p:ph type="sldNum" sz="quarter" idx="12"/>
          </p:nvPr>
        </p:nvSpPr>
        <p:spPr/>
        <p:txBody>
          <a:bodyPr/>
          <a:lstStyle/>
          <a:p>
            <a:fld id="{C900CB83-73E0-424B-A855-751EAB5D7489}" type="slidenum">
              <a:rPr lang="en-ID" smtClean="0"/>
              <a:t>‹#›</a:t>
            </a:fld>
            <a:endParaRPr lang="en-ID"/>
          </a:p>
        </p:txBody>
      </p:sp>
    </p:spTree>
    <p:extLst>
      <p:ext uri="{BB962C8B-B14F-4D97-AF65-F5344CB8AC3E}">
        <p14:creationId xmlns:p14="http://schemas.microsoft.com/office/powerpoint/2010/main" val="24950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4CBEF-7B0A-2472-3839-A0EC830C2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3C74313-448D-7C46-D428-0DAD3787F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DCF2338-86C3-BBAD-C062-305E1EAF7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D8DAA7-7493-4DD8-8187-4C846954307A}" type="datetimeFigureOut">
              <a:rPr lang="en-ID" smtClean="0"/>
              <a:t>04/01/2025</a:t>
            </a:fld>
            <a:endParaRPr lang="en-ID"/>
          </a:p>
        </p:txBody>
      </p:sp>
      <p:sp>
        <p:nvSpPr>
          <p:cNvPr id="5" name="Footer Placeholder 4">
            <a:extLst>
              <a:ext uri="{FF2B5EF4-FFF2-40B4-BE49-F238E27FC236}">
                <a16:creationId xmlns:a16="http://schemas.microsoft.com/office/drawing/2014/main" id="{E7A5C76D-090C-DD6B-BFFB-D9B54A131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85AC6913-C3C7-F4AA-A523-AF8CB96DB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00CB83-73E0-424B-A855-751EAB5D7489}" type="slidenum">
              <a:rPr lang="en-ID" smtClean="0"/>
              <a:t>‹#›</a:t>
            </a:fld>
            <a:endParaRPr lang="en-ID"/>
          </a:p>
        </p:txBody>
      </p:sp>
    </p:spTree>
    <p:extLst>
      <p:ext uri="{BB962C8B-B14F-4D97-AF65-F5344CB8AC3E}">
        <p14:creationId xmlns:p14="http://schemas.microsoft.com/office/powerpoint/2010/main" val="314939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AB69AEB-FF9B-4B90-924B-AE0882D3BD93}"/>
              </a:ext>
            </a:extLst>
          </p:cNvPr>
          <p:cNvPicPr>
            <a:picLocks noChangeAspect="1"/>
          </p:cNvPicPr>
          <p:nvPr/>
        </p:nvPicPr>
        <p:blipFill>
          <a:blip r:embed="rId2"/>
          <a:stretch>
            <a:fillRect/>
          </a:stretch>
        </p:blipFill>
        <p:spPr>
          <a:xfrm>
            <a:off x="0" y="0"/>
            <a:ext cx="12192000" cy="6857999"/>
          </a:xfrm>
          <a:prstGeom prst="rect">
            <a:avLst/>
          </a:prstGeom>
        </p:spPr>
      </p:pic>
      <p:pic>
        <p:nvPicPr>
          <p:cNvPr id="6" name="Picture 5"/>
          <p:cNvPicPr>
            <a:picLocks noChangeAspect="1"/>
          </p:cNvPicPr>
          <p:nvPr/>
        </p:nvPicPr>
        <p:blipFill>
          <a:blip r:embed="rId3"/>
          <a:stretch>
            <a:fillRect/>
          </a:stretch>
        </p:blipFill>
        <p:spPr>
          <a:xfrm>
            <a:off x="2250997" y="1048379"/>
            <a:ext cx="7949873" cy="5651482"/>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5B7ED776-03BE-3C69-4F19-A8B5AA17F0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03" y="121728"/>
            <a:ext cx="1857943" cy="1752957"/>
          </a:xfrm>
          <a:prstGeom prst="ellipse">
            <a:avLst/>
          </a:prstGeom>
        </p:spPr>
      </p:pic>
      <p:sp>
        <p:nvSpPr>
          <p:cNvPr id="3" name="Hộp Văn bản 5">
            <a:extLst>
              <a:ext uri="{FF2B5EF4-FFF2-40B4-BE49-F238E27FC236}">
                <a16:creationId xmlns:a16="http://schemas.microsoft.com/office/drawing/2014/main" id="{77C3CB57-86E2-E8F9-5E40-ABE173F07D49}"/>
              </a:ext>
            </a:extLst>
          </p:cNvPr>
          <p:cNvSpPr txBox="1"/>
          <p:nvPr/>
        </p:nvSpPr>
        <p:spPr>
          <a:xfrm>
            <a:off x="1075783" y="338017"/>
            <a:ext cx="10386667" cy="707886"/>
          </a:xfrm>
          <a:prstGeom prst="rect">
            <a:avLst/>
          </a:prstGeom>
          <a:noFill/>
        </p:spPr>
        <p:txBody>
          <a:bodyPr wrap="square">
            <a:spAutoFit/>
          </a:bodyPr>
          <a:lstStyle/>
          <a:p>
            <a:pPr algn="ctr" defTabSz="1219170">
              <a:defRPr/>
            </a:pPr>
            <a:r>
              <a:rPr lang="en-US" sz="2000" b="1" dirty="0" err="1">
                <a:solidFill>
                  <a:srgbClr val="AF1DB3"/>
                </a:solidFill>
                <a:latin typeface="Times New Roman" panose="02020603050405020304" pitchFamily="18" charset="0"/>
                <a:cs typeface="Times New Roman" panose="02020603050405020304" pitchFamily="18" charset="0"/>
              </a:rPr>
              <a:t>UBND</a:t>
            </a:r>
            <a:r>
              <a:rPr lang="en-US" sz="2000" b="1" dirty="0">
                <a:solidFill>
                  <a:srgbClr val="AF1DB3"/>
                </a:solidFill>
                <a:latin typeface="Times New Roman" panose="02020603050405020304" pitchFamily="18" charset="0"/>
                <a:cs typeface="Times New Roman" panose="02020603050405020304" pitchFamily="18" charset="0"/>
              </a:rPr>
              <a:t> </a:t>
            </a:r>
            <a:r>
              <a:rPr lang="vi-VN" sz="2000" b="1" dirty="0">
                <a:solidFill>
                  <a:srgbClr val="AF1DB3"/>
                </a:solidFill>
                <a:latin typeface="Times New Roman" panose="02020603050405020304" pitchFamily="18" charset="0"/>
                <a:cs typeface="Times New Roman" panose="02020603050405020304" pitchFamily="18" charset="0"/>
              </a:rPr>
              <a:t>QUẬN LONG BIÊN</a:t>
            </a:r>
          </a:p>
          <a:p>
            <a:pPr algn="ctr" defTabSz="1219170">
              <a:defRPr/>
            </a:pPr>
            <a:r>
              <a:rPr lang="vi-VN" sz="2000" b="1" dirty="0">
                <a:solidFill>
                  <a:srgbClr val="AF1DB3"/>
                </a:solidFill>
                <a:latin typeface="Times New Roman" panose="02020603050405020304" pitchFamily="18" charset="0"/>
                <a:cs typeface="Times New Roman" panose="02020603050405020304" pitchFamily="18" charset="0"/>
              </a:rPr>
              <a:t>TRƯỜNG TIỂU HỌC ÁI MỘ B  </a:t>
            </a:r>
          </a:p>
        </p:txBody>
      </p:sp>
    </p:spTree>
    <p:extLst>
      <p:ext uri="{BB962C8B-B14F-4D97-AF65-F5344CB8AC3E}">
        <p14:creationId xmlns:p14="http://schemas.microsoft.com/office/powerpoint/2010/main" val="157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A45F0E2-B6A2-486D-ADCB-B3066DB7D1DE}"/>
              </a:ext>
            </a:extLst>
          </p:cNvPr>
          <p:cNvPicPr>
            <a:picLocks noChangeAspect="1"/>
          </p:cNvPicPr>
          <p:nvPr/>
        </p:nvPicPr>
        <p:blipFill>
          <a:blip r:embed="rId2"/>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9A048AA1-9439-4069-8BCA-1816CDF4E074}"/>
              </a:ext>
            </a:extLst>
          </p:cNvPr>
          <p:cNvPicPr>
            <a:picLocks noChangeAspect="1"/>
          </p:cNvPicPr>
          <p:nvPr/>
        </p:nvPicPr>
        <p:blipFill>
          <a:blip r:embed="rId3"/>
          <a:stretch>
            <a:fillRect/>
          </a:stretch>
        </p:blipFill>
        <p:spPr>
          <a:xfrm>
            <a:off x="0" y="5303520"/>
            <a:ext cx="12192000" cy="1554480"/>
          </a:xfrm>
          <a:prstGeom prst="rect">
            <a:avLst/>
          </a:prstGeom>
        </p:spPr>
      </p:pic>
      <p:pic>
        <p:nvPicPr>
          <p:cNvPr id="6" name="图片 5">
            <a:extLst>
              <a:ext uri="{FF2B5EF4-FFF2-40B4-BE49-F238E27FC236}">
                <a16:creationId xmlns:a16="http://schemas.microsoft.com/office/drawing/2014/main" id="{5D5910B9-5777-4B1D-82E3-826396DC58AF}"/>
              </a:ext>
            </a:extLst>
          </p:cNvPr>
          <p:cNvPicPr>
            <a:picLocks noChangeAspect="1"/>
          </p:cNvPicPr>
          <p:nvPr/>
        </p:nvPicPr>
        <p:blipFill>
          <a:blip r:embed="rId4"/>
          <a:stretch>
            <a:fillRect/>
          </a:stretch>
        </p:blipFill>
        <p:spPr>
          <a:xfrm>
            <a:off x="2916240" y="-128175"/>
            <a:ext cx="7571927" cy="6336952"/>
          </a:xfrm>
          <a:prstGeom prst="rect">
            <a:avLst/>
          </a:prstGeom>
        </p:spPr>
      </p:pic>
      <p:sp>
        <p:nvSpPr>
          <p:cNvPr id="9" name="文本框 8">
            <a:extLst>
              <a:ext uri="{FF2B5EF4-FFF2-40B4-BE49-F238E27FC236}">
                <a16:creationId xmlns:a16="http://schemas.microsoft.com/office/drawing/2014/main" id="{6E42E533-5CF8-4322-8A1E-06F040A799A7}"/>
              </a:ext>
            </a:extLst>
          </p:cNvPr>
          <p:cNvSpPr txBox="1"/>
          <p:nvPr/>
        </p:nvSpPr>
        <p:spPr>
          <a:xfrm>
            <a:off x="3850312" y="1038282"/>
            <a:ext cx="5517207" cy="2800767"/>
          </a:xfrm>
          <a:prstGeom prst="rect">
            <a:avLst/>
          </a:prstGeom>
          <a:noFill/>
        </p:spPr>
        <p:txBody>
          <a:bodyPr wrap="square" rtlCol="0">
            <a:spAutoFit/>
          </a:bodyPr>
          <a:lstStyle>
            <a:defPPr>
              <a:defRPr lang="zh-CN"/>
            </a:defPPr>
            <a:lvl1pPr algn="ctr">
              <a:defRPr sz="7200">
                <a:effectLst>
                  <a:outerShdw blurRad="12700" dist="12700" dir="2700000" algn="tl" rotWithShape="0">
                    <a:prstClr val="black">
                      <a:alpha val="40000"/>
                    </a:prstClr>
                  </a:outerShdw>
                </a:effectLst>
                <a:latin typeface="字魂141号-活力悦动体" panose="00000500000000000000" pitchFamily="2" charset="-122"/>
                <a:ea typeface="字魂141号-活力悦动体" panose="00000500000000000000" pitchFamily="2" charset="-122"/>
              </a:defRPr>
            </a:lvl1pPr>
          </a:lstStyle>
          <a:p>
            <a:r>
              <a:rPr lang="en-US" sz="4400" b="1" dirty="0" err="1">
                <a:solidFill>
                  <a:srgbClr val="C00000"/>
                </a:solidFill>
                <a:effectLst/>
                <a:latin typeface="Cambria" panose="02040503050406030204" pitchFamily="18" charset="0"/>
                <a:ea typeface="Cambria" panose="02040503050406030204" pitchFamily="18" charset="0"/>
              </a:rPr>
              <a:t>Hoạt</a:t>
            </a:r>
            <a:r>
              <a:rPr lang="en-US" sz="4400" b="1" dirty="0">
                <a:solidFill>
                  <a:srgbClr val="C00000"/>
                </a:solidFill>
                <a:effectLst/>
                <a:latin typeface="Cambria" panose="02040503050406030204" pitchFamily="18" charset="0"/>
                <a:ea typeface="Cambria" panose="02040503050406030204" pitchFamily="18" charset="0"/>
              </a:rPr>
              <a:t> </a:t>
            </a:r>
            <a:r>
              <a:rPr lang="en-US" sz="4400" b="1" dirty="0" err="1">
                <a:solidFill>
                  <a:srgbClr val="C00000"/>
                </a:solidFill>
                <a:effectLst/>
                <a:latin typeface="Cambria" panose="02040503050406030204" pitchFamily="18" charset="0"/>
                <a:ea typeface="Cambria" panose="02040503050406030204" pitchFamily="18" charset="0"/>
              </a:rPr>
              <a:t>động</a:t>
            </a:r>
            <a:r>
              <a:rPr lang="en-US" sz="4400" b="1" dirty="0">
                <a:solidFill>
                  <a:srgbClr val="C00000"/>
                </a:solidFill>
                <a:effectLst/>
                <a:latin typeface="Cambria" panose="02040503050406030204" pitchFamily="18" charset="0"/>
                <a:ea typeface="Cambria" panose="02040503050406030204" pitchFamily="18" charset="0"/>
              </a:rPr>
              <a:t> 2: </a:t>
            </a:r>
          </a:p>
          <a:p>
            <a:r>
              <a:rPr lang="en-US" sz="4400" b="1" dirty="0" err="1">
                <a:solidFill>
                  <a:srgbClr val="C00000"/>
                </a:solidFill>
                <a:effectLst/>
                <a:latin typeface="Cambria" panose="02040503050406030204" pitchFamily="18" charset="0"/>
                <a:ea typeface="Cambria" panose="02040503050406030204" pitchFamily="18" charset="0"/>
              </a:rPr>
              <a:t>Tìm</a:t>
            </a:r>
            <a:r>
              <a:rPr lang="en-US" sz="4400" b="1" dirty="0">
                <a:solidFill>
                  <a:srgbClr val="C00000"/>
                </a:solidFill>
                <a:effectLst/>
                <a:latin typeface="Cambria" panose="02040503050406030204" pitchFamily="18" charset="0"/>
                <a:ea typeface="Cambria" panose="02040503050406030204" pitchFamily="18" charset="0"/>
              </a:rPr>
              <a:t> </a:t>
            </a:r>
            <a:r>
              <a:rPr lang="en-US" sz="4400" b="1" dirty="0" err="1">
                <a:solidFill>
                  <a:srgbClr val="C00000"/>
                </a:solidFill>
                <a:effectLst/>
                <a:latin typeface="Cambria" panose="02040503050406030204" pitchFamily="18" charset="0"/>
                <a:ea typeface="Cambria" panose="02040503050406030204" pitchFamily="18" charset="0"/>
              </a:rPr>
              <a:t>hiểu</a:t>
            </a:r>
            <a:r>
              <a:rPr lang="en-US" sz="4400" b="1" dirty="0">
                <a:solidFill>
                  <a:srgbClr val="C00000"/>
                </a:solidFill>
                <a:effectLst/>
                <a:latin typeface="Cambria" panose="02040503050406030204" pitchFamily="18" charset="0"/>
                <a:ea typeface="Cambria" panose="02040503050406030204" pitchFamily="18" charset="0"/>
              </a:rPr>
              <a:t> ý </a:t>
            </a:r>
            <a:r>
              <a:rPr lang="en-US" sz="4400" b="1" dirty="0" err="1">
                <a:solidFill>
                  <a:srgbClr val="C00000"/>
                </a:solidFill>
                <a:effectLst/>
                <a:latin typeface="Cambria" panose="02040503050406030204" pitchFamily="18" charset="0"/>
                <a:ea typeface="Cambria" panose="02040503050406030204" pitchFamily="18" charset="0"/>
              </a:rPr>
              <a:t>nghĩa</a:t>
            </a:r>
            <a:r>
              <a:rPr lang="en-US" sz="4400" b="1" dirty="0">
                <a:solidFill>
                  <a:srgbClr val="C00000"/>
                </a:solidFill>
                <a:effectLst/>
                <a:latin typeface="Cambria" panose="02040503050406030204" pitchFamily="18" charset="0"/>
                <a:ea typeface="Cambria" panose="02040503050406030204" pitchFamily="18" charset="0"/>
              </a:rPr>
              <a:t> </a:t>
            </a:r>
            <a:r>
              <a:rPr lang="nl-NL" sz="4400" b="1" dirty="0">
                <a:solidFill>
                  <a:srgbClr val="C00000"/>
                </a:solidFill>
                <a:effectLst/>
                <a:latin typeface="Cambria" panose="02040503050406030204" pitchFamily="18" charset="0"/>
                <a:ea typeface="Cambria" panose="02040503050406030204" pitchFamily="18" charset="0"/>
              </a:rPr>
              <a:t>của việc tích cực hoàn thành nhiệm vụ</a:t>
            </a:r>
            <a:r>
              <a:rPr lang="en-US" sz="4400" b="1" dirty="0">
                <a:solidFill>
                  <a:srgbClr val="C00000"/>
                </a:solidFill>
                <a:effectLst/>
                <a:latin typeface="Cambria" panose="02040503050406030204" pitchFamily="18" charset="0"/>
                <a:ea typeface="Cambria" panose="02040503050406030204" pitchFamily="18" charset="0"/>
              </a:rPr>
              <a:t>. </a:t>
            </a:r>
            <a:endParaRPr lang="zh-CN" altLang="en-US" sz="2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4592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048AA1-9439-4069-8BCA-1816CDF4E074}"/>
              </a:ext>
            </a:extLst>
          </p:cNvPr>
          <p:cNvPicPr>
            <a:picLocks noChangeAspect="1"/>
          </p:cNvPicPr>
          <p:nvPr/>
        </p:nvPicPr>
        <p:blipFill>
          <a:blip r:embed="rId2"/>
          <a:stretch>
            <a:fillRect/>
          </a:stretch>
        </p:blipFill>
        <p:spPr>
          <a:xfrm>
            <a:off x="0" y="5303520"/>
            <a:ext cx="12192000" cy="155448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 y="1046481"/>
            <a:ext cx="11734800" cy="5706012"/>
          </a:xfrm>
          <a:prstGeom prst="rect">
            <a:avLst/>
          </a:prstGeom>
        </p:spPr>
      </p:pic>
      <p:sp>
        <p:nvSpPr>
          <p:cNvPr id="12" name="Rectangle 11"/>
          <p:cNvSpPr/>
          <p:nvPr/>
        </p:nvSpPr>
        <p:spPr>
          <a:xfrm>
            <a:off x="778242" y="1556445"/>
            <a:ext cx="10357117" cy="4524315"/>
          </a:xfrm>
          <a:prstGeom prst="rect">
            <a:avLst/>
          </a:prstGeom>
        </p:spPr>
        <p:txBody>
          <a:bodyPr wrap="square">
            <a:spAutoFit/>
          </a:bodyPr>
          <a:lstStyle/>
          <a:p>
            <a:pPr algn="just"/>
            <a:r>
              <a:rPr lang="en-US" sz="3200" dirty="0">
                <a:solidFill>
                  <a:srgbClr val="000000"/>
                </a:solidFill>
                <a:latin typeface="Cambria" panose="02040503050406030204" pitchFamily="18" charset="0"/>
                <a:ea typeface="Cambria" panose="02040503050406030204" pitchFamily="18" charset="0"/>
              </a:rPr>
              <a:t>	</a:t>
            </a:r>
            <a:r>
              <a:rPr lang="vi-VN" sz="3200" dirty="0">
                <a:solidFill>
                  <a:srgbClr val="000000"/>
                </a:solidFill>
                <a:latin typeface="Cambria" panose="02040503050406030204" pitchFamily="18" charset="0"/>
                <a:ea typeface="Cambria" panose="02040503050406030204" pitchFamily="18" charset="0"/>
              </a:rPr>
              <a:t>Ngày đầu năm học, Hân rất nhút nhát, ngại nói trước đông người và kết quả học tập của bạn chưa tốt. Để khắc phục hạn chế, Hân đã tích cực phát biểu ý kiến xây dựng bài và hoàn thành tốt các nhiệm vụ học tập. Bên cạnh đó, bạn còn xung phong tham gia nhiều hoạt động của lớp, của trường. Nhờ đó, kết quả học tập của Hân đã có tiến bộ rõ rệt. Bạn cũng mạnh dạn, tự tin hơn khi nói trước đông người. Ở nhà, Hân luôn tự giác hoàn thành tốt những việc bố mẹ giao. Hân được bố mẹ, thầy cô và bạn bè yêu quý.</a:t>
            </a:r>
            <a:endParaRPr lang="vi-VN" sz="3200" b="0" i="0" dirty="0">
              <a:solidFill>
                <a:srgbClr val="000000"/>
              </a:solidFill>
              <a:effectLst/>
              <a:latin typeface="Cambria" panose="02040503050406030204" pitchFamily="18" charset="0"/>
              <a:ea typeface="Cambria" panose="02040503050406030204" pitchFamily="18" charset="0"/>
            </a:endParaRPr>
          </a:p>
        </p:txBody>
      </p:sp>
      <p:sp>
        <p:nvSpPr>
          <p:cNvPr id="13" name="Rectangle 12"/>
          <p:cNvSpPr/>
          <p:nvPr/>
        </p:nvSpPr>
        <p:spPr>
          <a:xfrm>
            <a:off x="2045820" y="246307"/>
            <a:ext cx="8100358" cy="646331"/>
          </a:xfrm>
          <a:prstGeom prst="rect">
            <a:avLst/>
          </a:prstGeom>
          <a:solidFill>
            <a:srgbClr val="B76C39"/>
          </a:solidFill>
          <a:ln w="28575">
            <a:solidFill>
              <a:schemeClr val="tx1"/>
            </a:solidFill>
            <a:prstDash val="dash"/>
          </a:ln>
        </p:spPr>
        <p:txBody>
          <a:bodyPr wrap="none">
            <a:spAutoFit/>
          </a:bodyPr>
          <a:lstStyle/>
          <a:p>
            <a:pPr algn="ctr"/>
            <a:r>
              <a:rPr lang="vi-VN" sz="3600" b="1" i="1" dirty="0">
                <a:solidFill>
                  <a:schemeClr val="bg1"/>
                </a:solidFill>
                <a:latin typeface="Cambria" panose="02040503050406030204" pitchFamily="18" charset="0"/>
                <a:ea typeface="Cambria" panose="02040503050406030204" pitchFamily="18" charset="0"/>
              </a:rPr>
              <a:t>Đọc trường hợp sau và trả lời câu hỏi:</a:t>
            </a:r>
          </a:p>
        </p:txBody>
      </p:sp>
    </p:spTree>
    <p:extLst>
      <p:ext uri="{BB962C8B-B14F-4D97-AF65-F5344CB8AC3E}">
        <p14:creationId xmlns:p14="http://schemas.microsoft.com/office/powerpoint/2010/main" val="416102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8">
            <a:extLst>
              <a:ext uri="{FF2B5EF4-FFF2-40B4-BE49-F238E27FC236}">
                <a16:creationId xmlns:a16="http://schemas.microsoft.com/office/drawing/2014/main" id="{5918468E-7B3C-B38B-DD95-0D9EDE133CA0}"/>
              </a:ext>
            </a:extLst>
          </p:cNvPr>
          <p:cNvSpPr/>
          <p:nvPr/>
        </p:nvSpPr>
        <p:spPr>
          <a:xfrm rot="16200000">
            <a:off x="5491642" y="-715021"/>
            <a:ext cx="780150" cy="4844474"/>
          </a:xfrm>
          <a:prstGeom prst="rect">
            <a:avLst/>
          </a:prstGeom>
          <a:ln>
            <a:noFill/>
          </a:ln>
        </p:spPr>
        <p:txBody>
          <a:bodyPr vert="eaVert"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18020">
                    <a:lumMod val="75000"/>
                  </a:srgbClr>
                </a:solidFill>
                <a:effectLst/>
                <a:uLnTx/>
                <a:uFillTx/>
                <a:latin typeface="SVN-Whimsy" panose="02040603050506020204" pitchFamily="18" charset="0"/>
                <a:ea typeface="思源黑体 CN Medium" panose="020B0600000000000000" pitchFamily="34" charset="-122"/>
                <a:cs typeface="+mn-cs"/>
              </a:rPr>
              <a:t>TRẢ LỜI CÂU HỎI</a:t>
            </a:r>
            <a:endParaRPr kumimoji="0" lang="zh-CN" altLang="en-US" sz="3600" b="1" i="0" u="none" strike="noStrike" kern="1200" cap="none" spc="0" normalizeH="0" baseline="0" noProof="0" dirty="0">
              <a:ln>
                <a:noFill/>
              </a:ln>
              <a:solidFill>
                <a:srgbClr val="F18020">
                  <a:lumMod val="75000"/>
                </a:srgbClr>
              </a:solidFill>
              <a:effectLst/>
              <a:uLnTx/>
              <a:uFillTx/>
              <a:latin typeface="SVN-Whimsy" panose="02040603050506020204" pitchFamily="18" charset="0"/>
              <a:ea typeface="思源黑体 CN Medium" panose="020B0600000000000000" pitchFamily="34" charset="-122"/>
              <a:cs typeface="+mn-cs"/>
            </a:endParaRPr>
          </a:p>
        </p:txBody>
      </p:sp>
      <p:sp>
        <p:nvSpPr>
          <p:cNvPr id="2" name="Rectangle 1"/>
          <p:cNvSpPr/>
          <p:nvPr/>
        </p:nvSpPr>
        <p:spPr>
          <a:xfrm>
            <a:off x="1645920" y="2128989"/>
            <a:ext cx="9032240" cy="3046988"/>
          </a:xfrm>
          <a:prstGeom prst="rect">
            <a:avLst/>
          </a:prstGeom>
        </p:spPr>
        <p:txBody>
          <a:bodyPr wrap="square">
            <a:spAutoFit/>
          </a:bodyPr>
          <a:lstStyle/>
          <a:p>
            <a:pPr marL="342900" indent="-342900" algn="just">
              <a:buFont typeface="+mj-lt"/>
              <a:buAutoNum type="arabicPeriod"/>
            </a:pPr>
            <a:r>
              <a:rPr lang="en-US" sz="3200" b="1" dirty="0" err="1">
                <a:solidFill>
                  <a:srgbClr val="C00000"/>
                </a:solidFill>
                <a:latin typeface="Cambria" panose="02040503050406030204" pitchFamily="18" charset="0"/>
                <a:ea typeface="Cambria" panose="02040503050406030204" pitchFamily="18" charset="0"/>
              </a:rPr>
              <a:t>Vì</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sao</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Hân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trở</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nên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mạnh</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dạn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tự</a:t>
            </a:r>
            <a:r>
              <a:rPr lang="en-US" sz="3200" b="1" dirty="0">
                <a:solidFill>
                  <a:srgbClr val="C00000"/>
                </a:solidFill>
                <a:latin typeface="Cambria" panose="02040503050406030204" pitchFamily="18" charset="0"/>
                <a:ea typeface="Cambria" panose="02040503050406030204" pitchFamily="18" charset="0"/>
              </a:rPr>
              <a:t> tin </a:t>
            </a:r>
            <a:r>
              <a:rPr lang="en-US" sz="3200" b="1" dirty="0" err="1">
                <a:solidFill>
                  <a:srgbClr val="C00000"/>
                </a:solidFill>
                <a:latin typeface="Cambria" panose="02040503050406030204" pitchFamily="18" charset="0"/>
                <a:ea typeface="Cambria" panose="02040503050406030204" pitchFamily="18" charset="0"/>
              </a:rPr>
              <a:t>và</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tiến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bộ</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trong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học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tập</a:t>
            </a:r>
            <a:r>
              <a:rPr lang="en-US" sz="3200" b="1" dirty="0">
                <a:solidFill>
                  <a:srgbClr val="C00000"/>
                </a:solidFill>
                <a:latin typeface="Cambria" panose="02040503050406030204" pitchFamily="18" charset="0"/>
                <a:ea typeface="Cambria" panose="02040503050406030204" pitchFamily="18" charset="0"/>
              </a:rPr>
              <a:t>?</a:t>
            </a:r>
          </a:p>
          <a:p>
            <a:pPr marL="342900" indent="-342900" algn="just">
              <a:buFont typeface="+mj-lt"/>
              <a:buAutoNum type="arabicPeriod"/>
            </a:pPr>
            <a:r>
              <a:rPr lang="en-US" sz="3200" b="1" dirty="0">
                <a:solidFill>
                  <a:srgbClr val="C00000"/>
                </a:solidFill>
                <a:latin typeface="Cambria" panose="02040503050406030204" pitchFamily="18" charset="0"/>
                <a:ea typeface="Cambria" panose="02040503050406030204" pitchFamily="18" charset="0"/>
              </a:rPr>
              <a:t>Theo </a:t>
            </a:r>
            <a:r>
              <a:rPr lang="en-US" sz="3200" b="1" dirty="0" err="1">
                <a:solidFill>
                  <a:srgbClr val="C00000"/>
                </a:solidFill>
                <a:latin typeface="Cambria" panose="02040503050406030204" pitchFamily="18" charset="0"/>
                <a:ea typeface="Cambria" panose="02040503050406030204" pitchFamily="18" charset="0"/>
              </a:rPr>
              <a:t>em</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tích</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cực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hoàn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thành</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nhiệm</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vụ</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sẽ</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mang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lại</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điều</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gì</a:t>
            </a:r>
            <a:r>
              <a:rPr lang="en-US" sz="3200" b="1" dirty="0">
                <a:solidFill>
                  <a:srgbClr val="C00000"/>
                </a:solidFill>
                <a:latin typeface="Cambria" panose="02040503050406030204" pitchFamily="18" charset="0"/>
                <a:ea typeface="Cambria" panose="02040503050406030204" pitchFamily="18" charset="0"/>
              </a:rPr>
              <a:t>?</a:t>
            </a:r>
          </a:p>
          <a:p>
            <a:pPr marL="342900" indent="-342900" algn="just">
              <a:buFont typeface="+mj-lt"/>
              <a:buAutoNum type="arabicPeriod"/>
            </a:pPr>
            <a:r>
              <a:rPr lang="en-US" sz="3200" b="1" dirty="0" err="1">
                <a:solidFill>
                  <a:srgbClr val="C00000"/>
                </a:solidFill>
                <a:latin typeface="Cambria" panose="02040503050406030204" pitchFamily="18" charset="0"/>
                <a:ea typeface="Cambria" panose="02040503050406030204" pitchFamily="18" charset="0"/>
              </a:rPr>
              <a:t>Nếu</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không</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tích</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cực</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hoàn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thành</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nhiệm</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vụ</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điều</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gì</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sẽ</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xảy</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ra</a:t>
            </a:r>
            <a:r>
              <a:rPr lang="en-US" sz="3200" b="1" dirty="0">
                <a:solidFill>
                  <a:srgbClr val="C00000"/>
                </a:solidFill>
                <a:latin typeface="Cambria" panose="02040503050406030204" pitchFamily="18" charset="0"/>
                <a:ea typeface="Cambria" panose="02040503050406030204" pitchFamily="18" charset="0"/>
              </a:rPr>
              <a:t>?</a:t>
            </a:r>
          </a:p>
        </p:txBody>
      </p:sp>
      <p:sp>
        <p:nvSpPr>
          <p:cNvPr id="14" name="Rounded Rectangle 13"/>
          <p:cNvSpPr/>
          <p:nvPr/>
        </p:nvSpPr>
        <p:spPr>
          <a:xfrm>
            <a:off x="5349240" y="5207675"/>
            <a:ext cx="4087027" cy="665921"/>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9Slide07 IcielCadena" panose="02000503000000020004" pitchFamily="2" charset="0"/>
                <a:ea typeface="+mn-ea"/>
                <a:cs typeface="+mn-cs"/>
              </a:rPr>
              <a:t>THẢO LUẬN NHÓM ĐÔI</a:t>
            </a:r>
          </a:p>
        </p:txBody>
      </p:sp>
    </p:spTree>
    <p:extLst>
      <p:ext uri="{BB962C8B-B14F-4D97-AF65-F5344CB8AC3E}">
        <p14:creationId xmlns:p14="http://schemas.microsoft.com/office/powerpoint/2010/main" val="7119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A45F0E2-B6A2-486D-ADCB-B3066DB7D1DE}"/>
              </a:ext>
            </a:extLst>
          </p:cNvPr>
          <p:cNvPicPr>
            <a:picLocks noChangeAspect="1"/>
          </p:cNvPicPr>
          <p:nvPr/>
        </p:nvPicPr>
        <p:blipFill>
          <a:blip r:embed="rId2"/>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9A048AA1-9439-4069-8BCA-1816CDF4E074}"/>
              </a:ext>
            </a:extLst>
          </p:cNvPr>
          <p:cNvPicPr>
            <a:picLocks noChangeAspect="1"/>
          </p:cNvPicPr>
          <p:nvPr/>
        </p:nvPicPr>
        <p:blipFill>
          <a:blip r:embed="rId3"/>
          <a:stretch>
            <a:fillRect/>
          </a:stretch>
        </p:blipFill>
        <p:spPr>
          <a:xfrm>
            <a:off x="0" y="5303520"/>
            <a:ext cx="12192000" cy="1554480"/>
          </a:xfrm>
          <a:prstGeom prst="rect">
            <a:avLst/>
          </a:prstGeom>
        </p:spPr>
      </p:pic>
      <p:sp>
        <p:nvSpPr>
          <p:cNvPr id="9" name="文本框 8">
            <a:extLst>
              <a:ext uri="{FF2B5EF4-FFF2-40B4-BE49-F238E27FC236}">
                <a16:creationId xmlns:a16="http://schemas.microsoft.com/office/drawing/2014/main" id="{6E42E533-5CF8-4322-8A1E-06F040A799A7}"/>
              </a:ext>
            </a:extLst>
          </p:cNvPr>
          <p:cNvSpPr txBox="1"/>
          <p:nvPr/>
        </p:nvSpPr>
        <p:spPr>
          <a:xfrm>
            <a:off x="3850312" y="1038282"/>
            <a:ext cx="5517207" cy="2739211"/>
          </a:xfrm>
          <a:prstGeom prst="rect">
            <a:avLst/>
          </a:prstGeom>
          <a:noFill/>
        </p:spPr>
        <p:txBody>
          <a:bodyPr wrap="square" rtlCol="0">
            <a:spAutoFit/>
          </a:bodyPr>
          <a:lstStyle>
            <a:defPPr>
              <a:defRPr lang="zh-CN"/>
            </a:defPPr>
            <a:lvl1pPr algn="ctr">
              <a:defRPr sz="7200">
                <a:effectLst>
                  <a:outerShdw blurRad="12700" dist="12700" dir="2700000" algn="tl" rotWithShape="0">
                    <a:prstClr val="black">
                      <a:alpha val="40000"/>
                    </a:prstClr>
                  </a:outerShdw>
                </a:effectLst>
                <a:latin typeface="字魂141号-活力悦动体" panose="00000500000000000000" pitchFamily="2" charset="-122"/>
                <a:ea typeface="字魂141号-活力悦动体" panose="00000500000000000000" pitchFamily="2" charset="-122"/>
              </a:defRPr>
            </a:lvl1pPr>
          </a:lstStyle>
          <a:p>
            <a:r>
              <a:rPr lang="en-US" sz="4000" b="1" dirty="0" err="1">
                <a:solidFill>
                  <a:srgbClr val="C00000"/>
                </a:solidFill>
                <a:effectLst/>
                <a:latin typeface="Cambria" panose="02040503050406030204" pitchFamily="18" charset="0"/>
                <a:ea typeface="Cambria" panose="02040503050406030204" pitchFamily="18" charset="0"/>
              </a:rPr>
              <a:t>Hoạt</a:t>
            </a:r>
            <a:r>
              <a:rPr lang="en-US" sz="4000" b="1" dirty="0">
                <a:solidFill>
                  <a:srgbClr val="C00000"/>
                </a:solidFill>
                <a:effectLst/>
                <a:latin typeface="Cambria" panose="02040503050406030204" pitchFamily="18" charset="0"/>
                <a:ea typeface="Cambria" panose="02040503050406030204" pitchFamily="18" charset="0"/>
              </a:rPr>
              <a:t> </a:t>
            </a:r>
            <a:r>
              <a:rPr lang="en-US" sz="4000" b="1" dirty="0" err="1">
                <a:solidFill>
                  <a:srgbClr val="C00000"/>
                </a:solidFill>
                <a:effectLst/>
                <a:latin typeface="Cambria" panose="02040503050406030204" pitchFamily="18" charset="0"/>
                <a:ea typeface="Cambria" panose="02040503050406030204" pitchFamily="18" charset="0"/>
              </a:rPr>
              <a:t>động</a:t>
            </a:r>
            <a:r>
              <a:rPr lang="en-US" sz="4000" b="1" dirty="0">
                <a:solidFill>
                  <a:srgbClr val="C00000"/>
                </a:solidFill>
                <a:effectLst/>
                <a:latin typeface="Cambria" panose="02040503050406030204" pitchFamily="18" charset="0"/>
                <a:ea typeface="Cambria" panose="02040503050406030204" pitchFamily="18" charset="0"/>
              </a:rPr>
              <a:t> 3: </a:t>
            </a:r>
          </a:p>
          <a:p>
            <a:r>
              <a:rPr lang="nl-NL" sz="4400" b="1" dirty="0">
                <a:solidFill>
                  <a:srgbClr val="C00000"/>
                </a:solidFill>
                <a:effectLst/>
                <a:latin typeface="Cambria" panose="02040503050406030204" pitchFamily="18" charset="0"/>
                <a:ea typeface="Cambria" panose="02040503050406030204" pitchFamily="18" charset="0"/>
              </a:rPr>
              <a:t>Tìm hiểu về những việc cần làm để hoàn thành tốt nhiệm vụ </a:t>
            </a:r>
            <a:endParaRPr lang="zh-CN" altLang="en-US" sz="4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8193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62464" y="1723933"/>
            <a:ext cx="8614264" cy="3126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文本框 17">
            <a:extLst>
              <a:ext uri="{FF2B5EF4-FFF2-40B4-BE49-F238E27FC236}">
                <a16:creationId xmlns:a16="http://schemas.microsoft.com/office/drawing/2014/main" id="{85B2E6E8-FEFE-4046-BC07-C451A8754423}"/>
              </a:ext>
            </a:extLst>
          </p:cNvPr>
          <p:cNvSpPr txBox="1"/>
          <p:nvPr/>
        </p:nvSpPr>
        <p:spPr>
          <a:xfrm>
            <a:off x="1227353" y="811181"/>
            <a:ext cx="9684487" cy="707886"/>
          </a:xfrm>
          <a:prstGeom prst="rect">
            <a:avLst/>
          </a:prstGeom>
          <a:solidFill>
            <a:schemeClr val="bg1"/>
          </a:solidFill>
          <a:ln w="28575">
            <a:solidFill>
              <a:schemeClr val="tx1"/>
            </a:solidFill>
          </a:ln>
        </p:spPr>
        <p:txBody>
          <a:bodyPr wrap="square" rtlCol="0">
            <a:spAutoFit/>
          </a:bodyPr>
          <a:lstStyle/>
          <a:p>
            <a:pPr lvl="0"/>
            <a:r>
              <a:rPr lang="vi-VN" sz="4000" b="1" i="1" dirty="0">
                <a:solidFill>
                  <a:srgbClr val="C00000"/>
                </a:solidFill>
                <a:latin typeface="Cambria" panose="02040503050406030204" pitchFamily="18" charset="0"/>
                <a:ea typeface="Cambria" panose="02040503050406030204" pitchFamily="18" charset="0"/>
              </a:rPr>
              <a:t>Quan sát sơ đồ sau và trả lời câu hỏi:</a:t>
            </a:r>
            <a:endParaRPr lang="en-US" sz="6600" b="1" i="1" dirty="0">
              <a:solidFill>
                <a:srgbClr val="C00000"/>
              </a:solidFill>
              <a:latin typeface="Cambria" panose="02040503050406030204" pitchFamily="18" charset="0"/>
              <a:ea typeface="Cambria" panose="02040503050406030204" pitchFamily="18" charset="0"/>
            </a:endParaRPr>
          </a:p>
        </p:txBody>
      </p:sp>
      <p:sp>
        <p:nvSpPr>
          <p:cNvPr id="7" name="Rectangle 6"/>
          <p:cNvSpPr/>
          <p:nvPr/>
        </p:nvSpPr>
        <p:spPr>
          <a:xfrm>
            <a:off x="688872" y="5055756"/>
            <a:ext cx="10924007" cy="1569660"/>
          </a:xfrm>
          <a:prstGeom prst="rect">
            <a:avLst/>
          </a:prstGeom>
          <a:solidFill>
            <a:schemeClr val="bg1"/>
          </a:solidFill>
          <a:ln w="38100">
            <a:solidFill>
              <a:schemeClr val="tx1"/>
            </a:solidFill>
          </a:ln>
        </p:spPr>
        <p:txBody>
          <a:bodyPr wrap="square">
            <a:spAutoFit/>
          </a:bodyPr>
          <a:lstStyle/>
          <a:p>
            <a:pPr>
              <a:buFont typeface="Arial" panose="020B0604020202020204" pitchFamily="34" charset="0"/>
              <a:buChar char="•"/>
            </a:pPr>
            <a:r>
              <a:rPr lang="en-US" sz="3200" b="1" i="1" dirty="0">
                <a:solidFill>
                  <a:srgbClr val="548235"/>
                </a:solidFill>
                <a:latin typeface="Cambria" panose="02040503050406030204" pitchFamily="18" charset="0"/>
                <a:ea typeface="Cambria" panose="02040503050406030204" pitchFamily="18" charset="0"/>
              </a:rPr>
              <a:t> </a:t>
            </a:r>
            <a:r>
              <a:rPr lang="vi-VN" sz="3200" b="1" i="1" dirty="0">
                <a:solidFill>
                  <a:srgbClr val="548235"/>
                </a:solidFill>
                <a:latin typeface="Cambria" panose="02040503050406030204" pitchFamily="18" charset="0"/>
                <a:ea typeface="Cambria" panose="02040503050406030204" pitchFamily="18" charset="0"/>
              </a:rPr>
              <a:t>Để hoàn thành tốt nhiệm vụ, em cần làm gì?</a:t>
            </a:r>
          </a:p>
          <a:p>
            <a:pPr algn="just">
              <a:buFont typeface="Arial" panose="020B0604020202020204" pitchFamily="34" charset="0"/>
              <a:buChar char="•"/>
            </a:pPr>
            <a:r>
              <a:rPr lang="en-US" sz="3200" b="1" i="1" dirty="0">
                <a:solidFill>
                  <a:srgbClr val="548235"/>
                </a:solidFill>
                <a:latin typeface="Cambria" panose="02040503050406030204" pitchFamily="18" charset="0"/>
                <a:ea typeface="Cambria" panose="02040503050406030204" pitchFamily="18" charset="0"/>
              </a:rPr>
              <a:t> </a:t>
            </a:r>
            <a:r>
              <a:rPr lang="vi-VN" sz="3200" b="1" i="1" dirty="0">
                <a:solidFill>
                  <a:srgbClr val="548235"/>
                </a:solidFill>
                <a:latin typeface="Cambria" panose="02040503050406030204" pitchFamily="18" charset="0"/>
                <a:ea typeface="Cambria" panose="02040503050406030204" pitchFamily="18" charset="0"/>
              </a:rPr>
              <a:t>Hãy kể về một nhiệm vụ mà em đã hoàn thành tốt. Em đã thực hiện nhiệm vụ đó theo những bước nào ở sơ đồ trên?</a:t>
            </a:r>
            <a:endParaRPr lang="vi-VN" sz="3200" b="1" i="1" dirty="0">
              <a:solidFill>
                <a:srgbClr val="548235"/>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9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a:extLst>
              <a:ext uri="{FF2B5EF4-FFF2-40B4-BE49-F238E27FC236}">
                <a16:creationId xmlns:a16="http://schemas.microsoft.com/office/drawing/2014/main" id="{85B2E6E8-FEFE-4046-BC07-C451A8754423}"/>
              </a:ext>
            </a:extLst>
          </p:cNvPr>
          <p:cNvSpPr txBox="1"/>
          <p:nvPr/>
        </p:nvSpPr>
        <p:spPr>
          <a:xfrm>
            <a:off x="800633" y="872736"/>
            <a:ext cx="9684487" cy="646331"/>
          </a:xfrm>
          <a:prstGeom prst="rect">
            <a:avLst/>
          </a:prstGeom>
          <a:solidFill>
            <a:schemeClr val="bg1"/>
          </a:solidFill>
          <a:ln w="28575">
            <a:solidFill>
              <a:schemeClr val="tx1"/>
            </a:solidFill>
          </a:ln>
        </p:spPr>
        <p:txBody>
          <a:bodyPr wrap="square" rtlCol="0">
            <a:spAutoFit/>
          </a:bodyPr>
          <a:lstStyle/>
          <a:p>
            <a:r>
              <a:rPr lang="vi-VN" sz="3600" b="1" i="1" dirty="0">
                <a:solidFill>
                  <a:srgbClr val="548235"/>
                </a:solidFill>
                <a:latin typeface="Cambria" panose="02040503050406030204" pitchFamily="18" charset="0"/>
                <a:ea typeface="Cambria" panose="02040503050406030204" pitchFamily="18" charset="0"/>
              </a:rPr>
              <a:t>Để hoàn thành tốt nhiệm vụ, em cần làm gì?</a:t>
            </a:r>
          </a:p>
        </p:txBody>
      </p:sp>
      <p:sp>
        <p:nvSpPr>
          <p:cNvPr id="7" name="Rectangle 6"/>
          <p:cNvSpPr/>
          <p:nvPr/>
        </p:nvSpPr>
        <p:spPr>
          <a:xfrm>
            <a:off x="475513" y="1784236"/>
            <a:ext cx="10009607" cy="4031873"/>
          </a:xfrm>
          <a:prstGeom prst="rect">
            <a:avLst/>
          </a:prstGeom>
          <a:solidFill>
            <a:schemeClr val="bg1"/>
          </a:solidFill>
          <a:ln w="38100">
            <a:solidFill>
              <a:schemeClr val="tx1"/>
            </a:solidFill>
          </a:ln>
        </p:spPr>
        <p:txBody>
          <a:bodyPr wrap="square">
            <a:spAutoFit/>
          </a:bodyPr>
          <a:lstStyle/>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Để</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hoàn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thành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tốt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nhiệm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vụ</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em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cần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sau</a:t>
            </a:r>
            <a:r>
              <a:rPr lang="en-GB"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1: </a:t>
            </a:r>
            <a:r>
              <a:rPr lang="en-GB" sz="3200" dirty="0" err="1">
                <a:latin typeface="Cambria" panose="02040503050406030204" pitchFamily="18" charset="0"/>
                <a:ea typeface="Cambria" panose="02040503050406030204" pitchFamily="18" charset="0"/>
              </a:rPr>
              <a:t>Xác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định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nhiệm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vụ</a:t>
            </a:r>
            <a:r>
              <a:rPr lang="en-GB"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2: </a:t>
            </a:r>
            <a:r>
              <a:rPr lang="en-GB" sz="3200" dirty="0" err="1">
                <a:latin typeface="Cambria" panose="02040503050406030204" pitchFamily="18" charset="0"/>
                <a:ea typeface="Cambria" panose="02040503050406030204" pitchFamily="18" charset="0"/>
              </a:rPr>
              <a:t>Xây</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dựng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kế</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này</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chúng</a:t>
            </a:r>
            <a:r>
              <a:rPr lang="en-GB" sz="3200" dirty="0">
                <a:latin typeface="Cambria" panose="02040503050406030204" pitchFamily="18" charset="0"/>
                <a:ea typeface="Cambria" panose="02040503050406030204" pitchFamily="18" charset="0"/>
              </a:rPr>
              <a:t> ta </a:t>
            </a:r>
            <a:r>
              <a:rPr lang="en-GB" sz="3200" dirty="0" err="1">
                <a:latin typeface="Cambria" panose="02040503050406030204" pitchFamily="18" charset="0"/>
                <a:ea typeface="Cambria" panose="02040503050406030204" pitchFamily="18" charset="0"/>
              </a:rPr>
              <a:t>cần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liệt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kê</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công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cần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định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thức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định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thời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gian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3: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công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theo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kế</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hoạch</a:t>
            </a:r>
            <a:r>
              <a:rPr lang="en-GB"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4: </a:t>
            </a:r>
            <a:r>
              <a:rPr lang="en-GB" sz="3200" dirty="0" err="1">
                <a:latin typeface="Cambria" panose="02040503050406030204" pitchFamily="18" charset="0"/>
                <a:ea typeface="Cambria" panose="02040503050406030204" pitchFamily="18" charset="0"/>
              </a:rPr>
              <a:t>Đánh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giá</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kết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quả</a:t>
            </a:r>
            <a:r>
              <a:rPr lang="en-GB"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995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a:extLst>
              <a:ext uri="{FF2B5EF4-FFF2-40B4-BE49-F238E27FC236}">
                <a16:creationId xmlns:a16="http://schemas.microsoft.com/office/drawing/2014/main" id="{85B2E6E8-FEFE-4046-BC07-C451A8754423}"/>
              </a:ext>
            </a:extLst>
          </p:cNvPr>
          <p:cNvSpPr txBox="1"/>
          <p:nvPr/>
        </p:nvSpPr>
        <p:spPr>
          <a:xfrm>
            <a:off x="475513" y="224553"/>
            <a:ext cx="11005287" cy="1754326"/>
          </a:xfrm>
          <a:prstGeom prst="rect">
            <a:avLst/>
          </a:prstGeom>
          <a:solidFill>
            <a:schemeClr val="bg1"/>
          </a:solidFill>
          <a:ln w="28575">
            <a:solidFill>
              <a:schemeClr val="tx1"/>
            </a:solidFill>
          </a:ln>
        </p:spPr>
        <p:txBody>
          <a:bodyPr wrap="square" rtlCol="0">
            <a:spAutoFit/>
          </a:bodyPr>
          <a:lstStyle/>
          <a:p>
            <a:pPr lvl="0"/>
            <a:r>
              <a:rPr lang="en-US" sz="3600" dirty="0" err="1">
                <a:solidFill>
                  <a:srgbClr val="C00000"/>
                </a:solidFill>
                <a:latin typeface="Cambria" panose="02040503050406030204" pitchFamily="18" charset="0"/>
                <a:ea typeface="Cambria" panose="02040503050406030204" pitchFamily="18" charset="0"/>
              </a:rPr>
              <a:t>Hãy</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kể</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về</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một</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nhiệm</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vụ</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mà</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em</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đã</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hoàn</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thành</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tốt</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Em</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đã</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thực</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hiện</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nhiệm</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vụ</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đó</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theo</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những</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bước</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nào</a:t>
            </a:r>
            <a:r>
              <a:rPr lang="en-US" sz="3600" dirty="0">
                <a:solidFill>
                  <a:srgbClr val="C00000"/>
                </a:solidFill>
                <a:latin typeface="Cambria" panose="02040503050406030204" pitchFamily="18" charset="0"/>
                <a:ea typeface="Cambria" panose="02040503050406030204" pitchFamily="18" charset="0"/>
              </a:rPr>
              <a:t> ở </a:t>
            </a:r>
            <a:r>
              <a:rPr lang="en-US" sz="3600" dirty="0" err="1">
                <a:solidFill>
                  <a:srgbClr val="C00000"/>
                </a:solidFill>
                <a:latin typeface="Cambria" panose="02040503050406030204" pitchFamily="18" charset="0"/>
                <a:ea typeface="Cambria" panose="02040503050406030204" pitchFamily="18" charset="0"/>
              </a:rPr>
              <a:t>sơ</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đồ</a:t>
            </a:r>
            <a:r>
              <a:rPr lang="en-US" sz="3600" dirty="0">
                <a:solidFill>
                  <a:srgbClr val="C00000"/>
                </a:solidFill>
                <a:latin typeface="Cambria" panose="02040503050406030204" pitchFamily="18" charset="0"/>
                <a:ea typeface="Cambria" panose="02040503050406030204" pitchFamily="18" charset="0"/>
              </a:rPr>
              <a:t> </a:t>
            </a:r>
            <a:r>
              <a:rPr lang="en-US" sz="3600" dirty="0" err="1">
                <a:solidFill>
                  <a:srgbClr val="C00000"/>
                </a:solidFill>
                <a:latin typeface="Cambria" panose="02040503050406030204" pitchFamily="18" charset="0"/>
                <a:ea typeface="Cambria" panose="02040503050406030204" pitchFamily="18" charset="0"/>
              </a:rPr>
              <a:t>trên</a:t>
            </a:r>
            <a:r>
              <a:rPr lang="en-US" sz="3600" dirty="0">
                <a:solidFill>
                  <a:srgbClr val="C00000"/>
                </a:solidFill>
                <a:latin typeface="Cambria" panose="02040503050406030204" pitchFamily="18" charset="0"/>
                <a:ea typeface="Cambria" panose="02040503050406030204" pitchFamily="18" charset="0"/>
              </a:rPr>
              <a:t>?</a:t>
            </a:r>
          </a:p>
        </p:txBody>
      </p:sp>
      <p:sp>
        <p:nvSpPr>
          <p:cNvPr id="7" name="Rectangle 6"/>
          <p:cNvSpPr/>
          <p:nvPr/>
        </p:nvSpPr>
        <p:spPr>
          <a:xfrm>
            <a:off x="475514" y="2119516"/>
            <a:ext cx="9362968" cy="4524315"/>
          </a:xfrm>
          <a:prstGeom prst="rect">
            <a:avLst/>
          </a:prstGeom>
          <a:solidFill>
            <a:schemeClr val="bg1"/>
          </a:solidFill>
          <a:ln w="38100">
            <a:solidFill>
              <a:schemeClr val="tx1"/>
            </a:solidFill>
          </a:ln>
        </p:spPr>
        <p:txBody>
          <a:bodyPr wrap="square">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nhiệm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vụ</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hoàn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tốt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a:t>
            </a:r>
          </a:p>
          <a:p>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nhiệm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vụ</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bước</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Bước</a:t>
            </a:r>
            <a:r>
              <a:rPr lang="en-US" sz="3200" dirty="0">
                <a:latin typeface="Cambria" panose="02040503050406030204" pitchFamily="18" charset="0"/>
                <a:ea typeface="Cambria" panose="02040503050406030204" pitchFamily="18" charset="0"/>
              </a:rPr>
              <a:t> 1: </a:t>
            </a:r>
            <a:r>
              <a:rPr lang="en-US" sz="3200" dirty="0" err="1">
                <a:latin typeface="Cambria" panose="02040503050406030204" pitchFamily="18" charset="0"/>
                <a:ea typeface="Cambria" panose="02040503050406030204" pitchFamily="18" charset="0"/>
              </a:rPr>
              <a:t>Xác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định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nhiệm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vụ</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Bước</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Xây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dựng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a:t>
            </a:r>
          </a:p>
          <a:p>
            <a:pPr lvl="0"/>
            <a:r>
              <a:rPr lang="en-US" sz="3200" dirty="0" err="1">
                <a:latin typeface="Cambria" panose="02040503050406030204" pitchFamily="18" charset="0"/>
                <a:ea typeface="Cambria" panose="02040503050406030204" pitchFamily="18" charset="0"/>
              </a:rPr>
              <a:t>Liệt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quét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lau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dọn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dẹp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giáo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a:t>
            </a:r>
          </a:p>
          <a:p>
            <a:pPr lvl="0"/>
            <a:r>
              <a:rPr lang="en-US" sz="3200" dirty="0" err="1">
                <a:latin typeface="Cambria" panose="02040503050406030204" pitchFamily="18" charset="0"/>
                <a:ea typeface="Cambria" panose="02040503050406030204" pitchFamily="18" charset="0"/>
              </a:rPr>
              <a:t>Xác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định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20 </a:t>
            </a:r>
            <a:r>
              <a:rPr lang="en-US" sz="3200" dirty="0" err="1">
                <a:latin typeface="Cambria" panose="02040503050406030204" pitchFamily="18" charset="0"/>
                <a:ea typeface="Cambria" panose="02040503050406030204" pitchFamily="18" charset="0"/>
              </a:rPr>
              <a:t>phút</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Bước</a:t>
            </a:r>
            <a:r>
              <a:rPr lang="en-US" sz="3200" dirty="0">
                <a:latin typeface="Cambria" panose="02040503050406030204" pitchFamily="18" charset="0"/>
                <a:ea typeface="Cambria" panose="02040503050406030204" pitchFamily="18" charset="0"/>
              </a:rPr>
              <a:t> 3: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hoach</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Bước</a:t>
            </a:r>
            <a:r>
              <a:rPr lang="en-US" sz="3200" dirty="0">
                <a:latin typeface="Cambria" panose="02040503050406030204" pitchFamily="18" charset="0"/>
                <a:ea typeface="Cambria" panose="02040503050406030204" pitchFamily="18" charset="0"/>
              </a:rPr>
              <a:t> 4: </a:t>
            </a:r>
            <a:r>
              <a:rPr lang="en-US" sz="3200" dirty="0" err="1">
                <a:latin typeface="Cambria" panose="02040503050406030204" pitchFamily="18" charset="0"/>
                <a:ea typeface="Cambria" panose="02040503050406030204" pitchFamily="18" charset="0"/>
              </a:rPr>
              <a:t>Đánh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giá</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Tốt</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558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a:extLst>
              <a:ext uri="{FF2B5EF4-FFF2-40B4-BE49-F238E27FC236}">
                <a16:creationId xmlns:a16="http://schemas.microsoft.com/office/drawing/2014/main" id="{85B2E6E8-FEFE-4046-BC07-C451A8754423}"/>
              </a:ext>
            </a:extLst>
          </p:cNvPr>
          <p:cNvSpPr txBox="1"/>
          <p:nvPr/>
        </p:nvSpPr>
        <p:spPr>
          <a:xfrm>
            <a:off x="607593" y="669536"/>
            <a:ext cx="11198327" cy="769441"/>
          </a:xfrm>
          <a:prstGeom prst="rect">
            <a:avLst/>
          </a:prstGeom>
          <a:solidFill>
            <a:schemeClr val="bg1"/>
          </a:solidFill>
          <a:ln w="28575">
            <a:solidFill>
              <a:schemeClr val="tx1"/>
            </a:solidFill>
          </a:ln>
        </p:spPr>
        <p:txBody>
          <a:bodyPr wrap="square" rtlCol="0">
            <a:spAutoFit/>
          </a:bodyPr>
          <a:lstStyle/>
          <a:p>
            <a:pPr lvl="0" algn="ctr"/>
            <a:r>
              <a:rPr lang="en-US" sz="4400" b="1" dirty="0">
                <a:solidFill>
                  <a:srgbClr val="C00000"/>
                </a:solidFill>
                <a:latin typeface="Cambria" panose="02040503050406030204" pitchFamily="18" charset="0"/>
                <a:ea typeface="Cambria" panose="02040503050406030204" pitchFamily="18" charset="0"/>
              </a:rPr>
              <a:t>KẾT LUẬN</a:t>
            </a:r>
          </a:p>
        </p:txBody>
      </p:sp>
      <p:sp>
        <p:nvSpPr>
          <p:cNvPr id="7" name="Rectangle 6"/>
          <p:cNvSpPr/>
          <p:nvPr/>
        </p:nvSpPr>
        <p:spPr>
          <a:xfrm>
            <a:off x="607593" y="1601356"/>
            <a:ext cx="11198327" cy="5016758"/>
          </a:xfrm>
          <a:prstGeom prst="rect">
            <a:avLst/>
          </a:prstGeom>
          <a:solidFill>
            <a:schemeClr val="accent2">
              <a:lumMod val="20000"/>
              <a:lumOff val="80000"/>
            </a:schemeClr>
          </a:solidFill>
          <a:ln w="38100">
            <a:solidFill>
              <a:schemeClr val="tx1"/>
            </a:solidFill>
          </a:ln>
        </p:spPr>
        <p:txBody>
          <a:bodyPr wrap="square">
            <a:spAutoFit/>
          </a:bodyPr>
          <a:lstStyle/>
          <a:p>
            <a:r>
              <a:rPr lang="nl-NL" sz="3200" dirty="0">
                <a:latin typeface="Cambria" panose="02040503050406030204" pitchFamily="18" charset="0"/>
                <a:ea typeface="Cambria" panose="02040503050406030204" pitchFamily="18" charset="0"/>
              </a:rPr>
              <a:t>Để hoàn thành tốt nhiệm vụ, em cần thực hiện các bước sau:</a:t>
            </a:r>
            <a:endParaRPr lang="en-US"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1: </a:t>
            </a:r>
            <a:r>
              <a:rPr lang="en-GB" sz="3200" dirty="0" err="1">
                <a:latin typeface="Cambria" panose="02040503050406030204" pitchFamily="18" charset="0"/>
                <a:ea typeface="Cambria" panose="02040503050406030204" pitchFamily="18" charset="0"/>
              </a:rPr>
              <a:t>Xác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định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nhiệm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vụ</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đó</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là</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gì</a:t>
            </a:r>
            <a:r>
              <a:rPr lang="en-GB"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2: </a:t>
            </a:r>
            <a:r>
              <a:rPr lang="en-GB" sz="3200" dirty="0" err="1">
                <a:latin typeface="Cambria" panose="02040503050406030204" pitchFamily="18" charset="0"/>
                <a:ea typeface="Cambria" panose="02040503050406030204" pitchFamily="18" charset="0"/>
              </a:rPr>
              <a:t>Xây</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dựng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kế</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này</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chúng</a:t>
            </a:r>
            <a:r>
              <a:rPr lang="en-GB" sz="3200" dirty="0">
                <a:latin typeface="Cambria" panose="02040503050406030204" pitchFamily="18" charset="0"/>
                <a:ea typeface="Cambria" panose="02040503050406030204" pitchFamily="18" charset="0"/>
              </a:rPr>
              <a:t> ta </a:t>
            </a:r>
            <a:r>
              <a:rPr lang="en-GB" sz="3200" dirty="0" err="1">
                <a:latin typeface="Cambria" panose="02040503050406030204" pitchFamily="18" charset="0"/>
                <a:ea typeface="Cambria" panose="02040503050406030204" pitchFamily="18" charset="0"/>
              </a:rPr>
              <a:t>cần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liệt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kê</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công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cần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định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thức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định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thời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gian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từng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Nếu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là</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nhiệm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vụ</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làm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theo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nhóm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thì</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cần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định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người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phụ</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cho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mỗi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việc</a:t>
            </a:r>
            <a:r>
              <a:rPr lang="en-GB"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3: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công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theo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kế</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hoạch</a:t>
            </a:r>
            <a:r>
              <a:rPr lang="en-GB"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Bước</a:t>
            </a:r>
            <a:r>
              <a:rPr lang="en-GB" sz="3200" dirty="0">
                <a:latin typeface="Cambria" panose="02040503050406030204" pitchFamily="18" charset="0"/>
                <a:ea typeface="Cambria" panose="02040503050406030204" pitchFamily="18" charset="0"/>
              </a:rPr>
              <a:t> 4: </a:t>
            </a:r>
            <a:r>
              <a:rPr lang="en-GB" sz="3200" dirty="0" err="1">
                <a:latin typeface="Cambria" panose="02040503050406030204" pitchFamily="18" charset="0"/>
                <a:ea typeface="Cambria" panose="02040503050406030204" pitchFamily="18" charset="0"/>
              </a:rPr>
              <a:t>Đánh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giá</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kết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quả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công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thực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hiện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theo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tiêu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chí</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về</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thời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gian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và</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chất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lượng</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826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6E620D7-9D73-47B3-AB22-8B5A545AC02B}"/>
              </a:ext>
            </a:extLst>
          </p:cNvPr>
          <p:cNvPicPr>
            <a:picLocks noChangeAspect="1"/>
          </p:cNvPicPr>
          <p:nvPr/>
        </p:nvPicPr>
        <p:blipFill>
          <a:blip r:embed="rId2"/>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250E4E08-4CB6-4429-B613-234E25F5CE1D}"/>
              </a:ext>
            </a:extLst>
          </p:cNvPr>
          <p:cNvPicPr>
            <a:picLocks noChangeAspect="1"/>
          </p:cNvPicPr>
          <p:nvPr/>
        </p:nvPicPr>
        <p:blipFill>
          <a:blip r:embed="rId3"/>
          <a:stretch>
            <a:fillRect/>
          </a:stretch>
        </p:blipFill>
        <p:spPr>
          <a:xfrm>
            <a:off x="0" y="5303520"/>
            <a:ext cx="12192000" cy="15544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2" cy="6858000"/>
          </a:xfrm>
          <a:prstGeom prst="rect">
            <a:avLst/>
          </a:prstGeom>
        </p:spPr>
      </p:pic>
      <p:pic>
        <p:nvPicPr>
          <p:cNvPr id="29" name="图片 28">
            <a:extLst>
              <a:ext uri="{FF2B5EF4-FFF2-40B4-BE49-F238E27FC236}">
                <a16:creationId xmlns:a16="http://schemas.microsoft.com/office/drawing/2014/main" id="{F715D730-75AA-4D69-9732-2A800CF2EF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065" y="-415230"/>
            <a:ext cx="3860397" cy="2573598"/>
          </a:xfrm>
          <a:prstGeom prst="rect">
            <a:avLst/>
          </a:prstGeom>
        </p:spPr>
      </p:pic>
      <p:pic>
        <p:nvPicPr>
          <p:cNvPr id="11" name="图片 10">
            <a:extLst>
              <a:ext uri="{FF2B5EF4-FFF2-40B4-BE49-F238E27FC236}">
                <a16:creationId xmlns:a16="http://schemas.microsoft.com/office/drawing/2014/main" id="{2DB4A4AE-A2DC-490E-B4A1-645388CE70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8389" y="2158368"/>
            <a:ext cx="4634753" cy="463475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7811" y="287608"/>
            <a:ext cx="8743090" cy="588924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9721" y="2052554"/>
            <a:ext cx="7413379" cy="2749534"/>
          </a:xfrm>
          <a:prstGeom prst="rect">
            <a:avLst/>
          </a:prstGeom>
        </p:spPr>
      </p:pic>
    </p:spTree>
    <p:extLst>
      <p:ext uri="{BB962C8B-B14F-4D97-AF65-F5344CB8AC3E}">
        <p14:creationId xmlns:p14="http://schemas.microsoft.com/office/powerpoint/2010/main" val="29885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7C75468-5B02-41B6-AF52-450BF1A89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9041" y="1864273"/>
            <a:ext cx="4059271" cy="4059271"/>
          </a:xfrm>
          <a:prstGeom prst="rect">
            <a:avLst/>
          </a:prstGeom>
        </p:spPr>
      </p:pic>
      <p:sp>
        <p:nvSpPr>
          <p:cNvPr id="15" name="文本框 17">
            <a:extLst>
              <a:ext uri="{FF2B5EF4-FFF2-40B4-BE49-F238E27FC236}">
                <a16:creationId xmlns:a16="http://schemas.microsoft.com/office/drawing/2014/main" id="{85B2E6E8-FEFE-4046-BC07-C451A8754423}"/>
              </a:ext>
            </a:extLst>
          </p:cNvPr>
          <p:cNvSpPr txBox="1"/>
          <p:nvPr/>
        </p:nvSpPr>
        <p:spPr>
          <a:xfrm>
            <a:off x="1238516" y="2351953"/>
            <a:ext cx="7635893" cy="2862322"/>
          </a:xfrm>
          <a:prstGeom prst="rect">
            <a:avLst/>
          </a:prstGeom>
          <a:solidFill>
            <a:schemeClr val="accent4">
              <a:lumMod val="40000"/>
              <a:lumOff val="60000"/>
            </a:schemeClr>
          </a:solidFill>
          <a:ln w="38100">
            <a:solidFill>
              <a:schemeClr val="tx1"/>
            </a:solidFill>
            <a:prstDash val="dashDot"/>
          </a:ln>
        </p:spPr>
        <p:txBody>
          <a:bodyPr wrap="square" rtlCol="0">
            <a:spAutoFit/>
          </a:bodyPr>
          <a:lstStyle/>
          <a:p>
            <a:pPr lvl="0" algn="ctr"/>
            <a:r>
              <a:rPr lang="nl-NL" sz="6000" dirty="0">
                <a:latin typeface="Cambria" panose="02040503050406030204" pitchFamily="18" charset="0"/>
                <a:ea typeface="Cambria" panose="02040503050406030204" pitchFamily="18" charset="0"/>
              </a:rPr>
              <a:t>Hãy chia sẻ về 3 điều mà mình đã học được qua bài học hôm nay.</a:t>
            </a:r>
            <a:endParaRPr lang="en-US" sz="138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752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6E620D7-9D73-47B3-AB22-8B5A545AC02B}"/>
              </a:ext>
            </a:extLst>
          </p:cNvPr>
          <p:cNvPicPr>
            <a:picLocks noChangeAspect="1"/>
          </p:cNvPicPr>
          <p:nvPr/>
        </p:nvPicPr>
        <p:blipFill>
          <a:blip r:embed="rId2"/>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250E4E08-4CB6-4429-B613-234E25F5CE1D}"/>
              </a:ext>
            </a:extLst>
          </p:cNvPr>
          <p:cNvPicPr>
            <a:picLocks noChangeAspect="1"/>
          </p:cNvPicPr>
          <p:nvPr/>
        </p:nvPicPr>
        <p:blipFill>
          <a:blip r:embed="rId3"/>
          <a:stretch>
            <a:fillRect/>
          </a:stretch>
        </p:blipFill>
        <p:spPr>
          <a:xfrm>
            <a:off x="0" y="5303520"/>
            <a:ext cx="12192000" cy="1554480"/>
          </a:xfrm>
          <a:prstGeom prst="rect">
            <a:avLst/>
          </a:prstGeom>
        </p:spPr>
      </p:pic>
      <p:pic>
        <p:nvPicPr>
          <p:cNvPr id="19" name="图片 18">
            <a:extLst>
              <a:ext uri="{FF2B5EF4-FFF2-40B4-BE49-F238E27FC236}">
                <a16:creationId xmlns:a16="http://schemas.microsoft.com/office/drawing/2014/main" id="{32148C31-DDE2-471F-9A98-92404764BB6C}"/>
              </a:ext>
            </a:extLst>
          </p:cNvPr>
          <p:cNvPicPr>
            <a:picLocks noChangeAspect="1"/>
          </p:cNvPicPr>
          <p:nvPr/>
        </p:nvPicPr>
        <p:blipFill>
          <a:blip r:embed="rId4">
            <a:extLst>
              <a:ext uri="{28A0092B-C50C-407E-A947-70E740481C1C}">
                <a14:useLocalDpi xmlns:a14="http://schemas.microsoft.com/office/drawing/2010/main" val="0"/>
              </a:ext>
            </a:extLst>
          </a:blip>
          <a:srcRect l="796" t="25100" r="74984" b="52270"/>
          <a:stretch>
            <a:fillRect/>
          </a:stretch>
        </p:blipFill>
        <p:spPr>
          <a:xfrm>
            <a:off x="-217990" y="-1"/>
            <a:ext cx="11030674" cy="5894120"/>
          </a:xfrm>
          <a:custGeom>
            <a:avLst/>
            <a:gdLst>
              <a:gd name="connsiteX0" fmla="*/ 618812 w 1661020"/>
              <a:gd name="connsiteY0" fmla="*/ 0 h 1551964"/>
              <a:gd name="connsiteX1" fmla="*/ 1571455 w 1661020"/>
              <a:gd name="connsiteY1" fmla="*/ 142613 h 1551964"/>
              <a:gd name="connsiteX2" fmla="*/ 1661020 w 1661020"/>
              <a:gd name="connsiteY2" fmla="*/ 662731 h 1551964"/>
              <a:gd name="connsiteX3" fmla="*/ 1604024 w 1661020"/>
              <a:gd name="connsiteY3" fmla="*/ 998290 h 1551964"/>
              <a:gd name="connsiteX4" fmla="*/ 1595882 w 1661020"/>
              <a:gd name="connsiteY4" fmla="*/ 1208015 h 1551964"/>
              <a:gd name="connsiteX5" fmla="*/ 1506318 w 1661020"/>
              <a:gd name="connsiteY5" fmla="*/ 1551964 h 1551964"/>
              <a:gd name="connsiteX6" fmla="*/ 0 w 1661020"/>
              <a:gd name="connsiteY6" fmla="*/ 1375795 h 1551964"/>
              <a:gd name="connsiteX7" fmla="*/ 0 w 1661020"/>
              <a:gd name="connsiteY7" fmla="*/ 343949 h 1551964"/>
              <a:gd name="connsiteX8" fmla="*/ 618812 w 1661020"/>
              <a:gd name="connsiteY8" fmla="*/ 0 h 155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020" h="1551964">
                <a:moveTo>
                  <a:pt x="618812" y="0"/>
                </a:moveTo>
                <a:lnTo>
                  <a:pt x="1571455" y="142613"/>
                </a:lnTo>
                <a:lnTo>
                  <a:pt x="1661020" y="662731"/>
                </a:lnTo>
                <a:lnTo>
                  <a:pt x="1604024" y="998290"/>
                </a:lnTo>
                <a:lnTo>
                  <a:pt x="1595882" y="1208015"/>
                </a:lnTo>
                <a:lnTo>
                  <a:pt x="1506318" y="1551964"/>
                </a:lnTo>
                <a:lnTo>
                  <a:pt x="0" y="1375795"/>
                </a:lnTo>
                <a:lnTo>
                  <a:pt x="0" y="343949"/>
                </a:lnTo>
                <a:lnTo>
                  <a:pt x="618812" y="0"/>
                </a:lnTo>
                <a:close/>
              </a:path>
            </a:pathLst>
          </a:cu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771" y="2114703"/>
            <a:ext cx="9041152" cy="1987468"/>
          </a:xfrm>
          <a:prstGeom prst="rect">
            <a:avLst/>
          </a:prstGeom>
        </p:spPr>
      </p:pic>
    </p:spTree>
    <p:extLst>
      <p:ext uri="{BB962C8B-B14F-4D97-AF65-F5344CB8AC3E}">
        <p14:creationId xmlns:p14="http://schemas.microsoft.com/office/powerpoint/2010/main" val="20655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AB69AEB-FF9B-4B90-924B-AE0882D3BD93}"/>
              </a:ext>
            </a:extLst>
          </p:cNvPr>
          <p:cNvPicPr>
            <a:picLocks noChangeAspect="1"/>
          </p:cNvPicPr>
          <p:nvPr/>
        </p:nvPicPr>
        <p:blipFill>
          <a:blip r:embed="rId2"/>
          <a:stretch>
            <a:fillRect/>
          </a:stretch>
        </p:blipFill>
        <p:spPr>
          <a:xfrm>
            <a:off x="0" y="0"/>
            <a:ext cx="12192000" cy="6857999"/>
          </a:xfrm>
          <a:prstGeom prst="rect">
            <a:avLst/>
          </a:prstGeom>
        </p:spPr>
      </p:pic>
      <p:pic>
        <p:nvPicPr>
          <p:cNvPr id="14" name="图片 13">
            <a:extLst>
              <a:ext uri="{FF2B5EF4-FFF2-40B4-BE49-F238E27FC236}">
                <a16:creationId xmlns:a16="http://schemas.microsoft.com/office/drawing/2014/main" id="{3AB56CE2-E785-4AB9-800A-EF1DDF1F0065}"/>
              </a:ext>
            </a:extLst>
          </p:cNvPr>
          <p:cNvPicPr>
            <a:picLocks noChangeAspect="1"/>
          </p:cNvPicPr>
          <p:nvPr/>
        </p:nvPicPr>
        <p:blipFill>
          <a:blip r:embed="rId3"/>
          <a:stretch>
            <a:fillRect/>
          </a:stretch>
        </p:blipFill>
        <p:spPr>
          <a:xfrm>
            <a:off x="0" y="3127248"/>
            <a:ext cx="12192000" cy="3730752"/>
          </a:xfrm>
          <a:prstGeom prst="rect">
            <a:avLst/>
          </a:prstGeom>
        </p:spPr>
      </p:pic>
      <p:pic>
        <p:nvPicPr>
          <p:cNvPr id="17" name="图片 16">
            <a:extLst>
              <a:ext uri="{FF2B5EF4-FFF2-40B4-BE49-F238E27FC236}">
                <a16:creationId xmlns:a16="http://schemas.microsoft.com/office/drawing/2014/main" id="{BD606CF5-6989-4345-93AD-B19DAAA826CC}"/>
              </a:ext>
            </a:extLst>
          </p:cNvPr>
          <p:cNvPicPr>
            <a:picLocks noChangeAspect="1"/>
          </p:cNvPicPr>
          <p:nvPr/>
        </p:nvPicPr>
        <p:blipFill>
          <a:blip r:embed="rId4"/>
          <a:stretch>
            <a:fillRect/>
          </a:stretch>
        </p:blipFill>
        <p:spPr>
          <a:xfrm>
            <a:off x="9977198" y="158139"/>
            <a:ext cx="2214802" cy="3941396"/>
          </a:xfrm>
          <a:prstGeom prst="rect">
            <a:avLst/>
          </a:prstGeom>
        </p:spPr>
      </p:pic>
      <p:pic>
        <p:nvPicPr>
          <p:cNvPr id="18" name="图片 17">
            <a:extLst>
              <a:ext uri="{FF2B5EF4-FFF2-40B4-BE49-F238E27FC236}">
                <a16:creationId xmlns:a16="http://schemas.microsoft.com/office/drawing/2014/main" id="{3AD12178-7105-4FB7-9C37-465F187051F3}"/>
              </a:ext>
            </a:extLst>
          </p:cNvPr>
          <p:cNvPicPr>
            <a:picLocks noChangeAspect="1"/>
          </p:cNvPicPr>
          <p:nvPr/>
        </p:nvPicPr>
        <p:blipFill>
          <a:blip r:embed="rId5"/>
          <a:stretch>
            <a:fillRect/>
          </a:stretch>
        </p:blipFill>
        <p:spPr>
          <a:xfrm>
            <a:off x="370054" y="682161"/>
            <a:ext cx="2214802" cy="244508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430" y="1250517"/>
            <a:ext cx="8791194" cy="4133446"/>
          </a:xfrm>
          <a:prstGeom prst="rect">
            <a:avLst/>
          </a:prstGeom>
        </p:spPr>
      </p:pic>
    </p:spTree>
    <p:extLst>
      <p:ext uri="{BB962C8B-B14F-4D97-AF65-F5344CB8AC3E}">
        <p14:creationId xmlns:p14="http://schemas.microsoft.com/office/powerpoint/2010/main" val="164589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06207B-20D2-446F-8C67-2295142A26E4}"/>
              </a:ext>
            </a:extLst>
          </p:cNvPr>
          <p:cNvPicPr>
            <a:picLocks noChangeAspect="1"/>
          </p:cNvPicPr>
          <p:nvPr/>
        </p:nvPicPr>
        <p:blipFill>
          <a:blip r:embed="rId2"/>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BD676B72-F14B-4403-8D5A-1E055CC095AE}"/>
              </a:ext>
            </a:extLst>
          </p:cNvPr>
          <p:cNvSpPr/>
          <p:nvPr/>
        </p:nvSpPr>
        <p:spPr>
          <a:xfrm>
            <a:off x="756834" y="778790"/>
            <a:ext cx="10678333" cy="5300420"/>
          </a:xfrm>
          <a:prstGeom prst="roundRect">
            <a:avLst>
              <a:gd name="adj" fmla="val 10819"/>
            </a:avLst>
          </a:prstGeom>
          <a:solidFill>
            <a:schemeClr val="bg1"/>
          </a:solidFill>
          <a:ln w="25400">
            <a:solidFill>
              <a:schemeClr val="tx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3"/>
          <p:cNvSpPr/>
          <p:nvPr/>
        </p:nvSpPr>
        <p:spPr>
          <a:xfrm>
            <a:off x="5610401" y="1289961"/>
            <a:ext cx="5738656" cy="4154984"/>
          </a:xfrm>
          <a:prstGeom prst="rect">
            <a:avLst/>
          </a:prstGeom>
        </p:spPr>
        <p:txBody>
          <a:bodyPr wrap="square">
            <a:spAutoFit/>
          </a:bodyPr>
          <a:lstStyle/>
          <a:p>
            <a:pPr algn="just"/>
            <a:r>
              <a:rPr lang="nl-NL" sz="4400" dirty="0">
                <a:latin typeface="Cambria" panose="02040503050406030204" pitchFamily="18" charset="0"/>
                <a:ea typeface="Cambria" panose="02040503050406030204" pitchFamily="18" charset="0"/>
              </a:rPr>
              <a:t>Hai đội sẽ luân phiên kể các nhiệm vụ của mình, nhiệm vụ nào đã kể rồi sẽ không kể lại, nếu kể trùng lặp sẽ không được tính.</a:t>
            </a:r>
            <a:endParaRPr lang="en-US" sz="4400" dirty="0">
              <a:latin typeface="Cambria" panose="02040503050406030204" pitchFamily="18" charset="0"/>
              <a:ea typeface="Cambria" panose="02040503050406030204" pitchFamily="18" charset="0"/>
            </a:endParaRPr>
          </a:p>
        </p:txBody>
      </p:sp>
      <p:sp>
        <p:nvSpPr>
          <p:cNvPr id="5" name="TextBox 4"/>
          <p:cNvSpPr txBox="1"/>
          <p:nvPr/>
        </p:nvSpPr>
        <p:spPr>
          <a:xfrm>
            <a:off x="934064" y="1369943"/>
            <a:ext cx="4438036" cy="3416320"/>
          </a:xfrm>
          <a:prstGeom prst="rect">
            <a:avLst/>
          </a:prstGeom>
          <a:noFill/>
        </p:spPr>
        <p:txBody>
          <a:bodyPr wrap="square" rtlCol="0">
            <a:spAutoFit/>
          </a:bodyPr>
          <a:lstStyle/>
          <a:p>
            <a:pPr algn="ctr"/>
            <a:r>
              <a:rPr lang="nl-NL" sz="7200" b="1" dirty="0">
                <a:ln w="19050">
                  <a:solidFill>
                    <a:schemeClr val="tx1"/>
                  </a:solidFill>
                </a:ln>
                <a:solidFill>
                  <a:srgbClr val="FF0000"/>
                </a:solidFill>
                <a:latin typeface="#9Slide07 SVNMomento" panose="00000500000000000000" pitchFamily="2" charset="0"/>
              </a:rPr>
              <a:t>KỂ CÁC NHIỆM VỤ CỦA EM</a:t>
            </a:r>
            <a:endParaRPr lang="en-US" sz="7200" dirty="0">
              <a:ln w="19050">
                <a:solidFill>
                  <a:schemeClr val="tx1"/>
                </a:solidFill>
              </a:ln>
              <a:solidFill>
                <a:srgbClr val="FF0000"/>
              </a:solidFill>
              <a:latin typeface="#9Slide07 SVNMomento" panose="00000500000000000000" pitchFamily="2" charset="0"/>
            </a:endParaRPr>
          </a:p>
        </p:txBody>
      </p:sp>
      <p:cxnSp>
        <p:nvCxnSpPr>
          <p:cNvPr id="7" name="Straight Connector 6"/>
          <p:cNvCxnSpPr/>
          <p:nvPr/>
        </p:nvCxnSpPr>
        <p:spPr>
          <a:xfrm>
            <a:off x="5372100" y="1172975"/>
            <a:ext cx="0" cy="451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4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6E620D7-9D73-47B3-AB22-8B5A545AC02B}"/>
              </a:ext>
            </a:extLst>
          </p:cNvPr>
          <p:cNvPicPr>
            <a:picLocks noChangeAspect="1"/>
          </p:cNvPicPr>
          <p:nvPr/>
        </p:nvPicPr>
        <p:blipFill>
          <a:blip r:embed="rId2"/>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250E4E08-4CB6-4429-B613-234E25F5CE1D}"/>
              </a:ext>
            </a:extLst>
          </p:cNvPr>
          <p:cNvPicPr>
            <a:picLocks noChangeAspect="1"/>
          </p:cNvPicPr>
          <p:nvPr/>
        </p:nvPicPr>
        <p:blipFill>
          <a:blip r:embed="rId3"/>
          <a:stretch>
            <a:fillRect/>
          </a:stretch>
        </p:blipFill>
        <p:spPr>
          <a:xfrm>
            <a:off x="0" y="5303520"/>
            <a:ext cx="12192000" cy="15544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2"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7811" y="287608"/>
            <a:ext cx="8743090" cy="588924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7813" y="2158367"/>
            <a:ext cx="9041152" cy="1749704"/>
          </a:xfrm>
          <a:prstGeom prst="rect">
            <a:avLst/>
          </a:prstGeom>
        </p:spPr>
      </p:pic>
    </p:spTree>
    <p:extLst>
      <p:ext uri="{BB962C8B-B14F-4D97-AF65-F5344CB8AC3E}">
        <p14:creationId xmlns:p14="http://schemas.microsoft.com/office/powerpoint/2010/main" val="309137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A45F0E2-B6A2-486D-ADCB-B3066DB7D1DE}"/>
              </a:ext>
            </a:extLst>
          </p:cNvPr>
          <p:cNvPicPr>
            <a:picLocks noChangeAspect="1"/>
          </p:cNvPicPr>
          <p:nvPr/>
        </p:nvPicPr>
        <p:blipFill>
          <a:blip r:embed="rId2"/>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9A048AA1-9439-4069-8BCA-1816CDF4E074}"/>
              </a:ext>
            </a:extLst>
          </p:cNvPr>
          <p:cNvPicPr>
            <a:picLocks noChangeAspect="1"/>
          </p:cNvPicPr>
          <p:nvPr/>
        </p:nvPicPr>
        <p:blipFill>
          <a:blip r:embed="rId3"/>
          <a:stretch>
            <a:fillRect/>
          </a:stretch>
        </p:blipFill>
        <p:spPr>
          <a:xfrm>
            <a:off x="0" y="5303520"/>
            <a:ext cx="12192000" cy="1554480"/>
          </a:xfrm>
          <a:prstGeom prst="rect">
            <a:avLst/>
          </a:prstGeom>
        </p:spPr>
      </p:pic>
      <p:pic>
        <p:nvPicPr>
          <p:cNvPr id="6" name="图片 5">
            <a:extLst>
              <a:ext uri="{FF2B5EF4-FFF2-40B4-BE49-F238E27FC236}">
                <a16:creationId xmlns:a16="http://schemas.microsoft.com/office/drawing/2014/main" id="{5D5910B9-5777-4B1D-82E3-826396DC58AF}"/>
              </a:ext>
            </a:extLst>
          </p:cNvPr>
          <p:cNvPicPr>
            <a:picLocks noChangeAspect="1"/>
          </p:cNvPicPr>
          <p:nvPr/>
        </p:nvPicPr>
        <p:blipFill>
          <a:blip r:embed="rId4"/>
          <a:stretch>
            <a:fillRect/>
          </a:stretch>
        </p:blipFill>
        <p:spPr>
          <a:xfrm>
            <a:off x="2916240" y="-128175"/>
            <a:ext cx="7571927" cy="6336952"/>
          </a:xfrm>
          <a:prstGeom prst="rect">
            <a:avLst/>
          </a:prstGeom>
        </p:spPr>
      </p:pic>
      <p:sp>
        <p:nvSpPr>
          <p:cNvPr id="9" name="文本框 8">
            <a:extLst>
              <a:ext uri="{FF2B5EF4-FFF2-40B4-BE49-F238E27FC236}">
                <a16:creationId xmlns:a16="http://schemas.microsoft.com/office/drawing/2014/main" id="{6E42E533-5CF8-4322-8A1E-06F040A799A7}"/>
              </a:ext>
            </a:extLst>
          </p:cNvPr>
          <p:cNvSpPr txBox="1"/>
          <p:nvPr/>
        </p:nvSpPr>
        <p:spPr>
          <a:xfrm>
            <a:off x="4205913" y="912823"/>
            <a:ext cx="4992580" cy="3477875"/>
          </a:xfrm>
          <a:prstGeom prst="rect">
            <a:avLst/>
          </a:prstGeom>
          <a:noFill/>
        </p:spPr>
        <p:txBody>
          <a:bodyPr wrap="square" rtlCol="0">
            <a:spAutoFit/>
          </a:bodyPr>
          <a:lstStyle>
            <a:defPPr>
              <a:defRPr lang="zh-CN"/>
            </a:defPPr>
            <a:lvl1pPr algn="ctr">
              <a:defRPr sz="7200">
                <a:effectLst>
                  <a:outerShdw blurRad="12700" dist="12700" dir="2700000" algn="tl" rotWithShape="0">
                    <a:prstClr val="black">
                      <a:alpha val="40000"/>
                    </a:prstClr>
                  </a:outerShdw>
                </a:effectLst>
                <a:latin typeface="字魂141号-活力悦动体" panose="00000500000000000000" pitchFamily="2" charset="-122"/>
                <a:ea typeface="字魂141号-活力悦动体" panose="00000500000000000000" pitchFamily="2" charset="-122"/>
              </a:defRPr>
            </a:lvl1pPr>
          </a:lstStyle>
          <a:p>
            <a:r>
              <a:rPr lang="nl-NL" sz="4400" b="1" dirty="0">
                <a:solidFill>
                  <a:srgbClr val="C00000"/>
                </a:solidFill>
                <a:effectLst/>
                <a:latin typeface="Cambria" panose="02040503050406030204" pitchFamily="18" charset="0"/>
                <a:ea typeface="Cambria" panose="02040503050406030204" pitchFamily="18" charset="0"/>
              </a:rPr>
              <a:t>Hoạt động 1: </a:t>
            </a:r>
          </a:p>
          <a:p>
            <a:r>
              <a:rPr lang="nl-NL" sz="4400" b="1" dirty="0">
                <a:solidFill>
                  <a:srgbClr val="C00000"/>
                </a:solidFill>
                <a:effectLst/>
                <a:latin typeface="Cambria" panose="02040503050406030204" pitchFamily="18" charset="0"/>
                <a:ea typeface="Cambria" panose="02040503050406030204" pitchFamily="18" charset="0"/>
              </a:rPr>
              <a:t>Tìm hiểu biểu hiện của việc tích cực hoàn thành nhiệm vụ. </a:t>
            </a:r>
            <a:endParaRPr lang="zh-CN" altLang="en-US" sz="4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6931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50E4E08-4CB6-4429-B613-234E25F5CE1D}"/>
              </a:ext>
            </a:extLst>
          </p:cNvPr>
          <p:cNvPicPr>
            <a:picLocks noChangeAspect="1"/>
          </p:cNvPicPr>
          <p:nvPr/>
        </p:nvPicPr>
        <p:blipFill>
          <a:blip r:embed="rId2"/>
          <a:stretch>
            <a:fillRect/>
          </a:stretch>
        </p:blipFill>
        <p:spPr>
          <a:xfrm>
            <a:off x="0" y="5303520"/>
            <a:ext cx="12192000" cy="1554480"/>
          </a:xfrm>
          <a:prstGeom prst="rect">
            <a:avLst/>
          </a:prstGeom>
        </p:spPr>
      </p:pic>
      <p:sp>
        <p:nvSpPr>
          <p:cNvPr id="23" name="文本框 22">
            <a:extLst>
              <a:ext uri="{FF2B5EF4-FFF2-40B4-BE49-F238E27FC236}">
                <a16:creationId xmlns:a16="http://schemas.microsoft.com/office/drawing/2014/main" id="{1811AB4A-1FD6-4484-81B9-1F0EA306F754}"/>
              </a:ext>
            </a:extLst>
          </p:cNvPr>
          <p:cNvSpPr txBox="1"/>
          <p:nvPr/>
        </p:nvSpPr>
        <p:spPr>
          <a:xfrm>
            <a:off x="262929" y="491759"/>
            <a:ext cx="7107135" cy="769441"/>
          </a:xfrm>
          <a:prstGeom prst="rect">
            <a:avLst/>
          </a:prstGeom>
          <a:solidFill>
            <a:schemeClr val="accent4">
              <a:lumMod val="60000"/>
              <a:lumOff val="40000"/>
            </a:schemeClr>
          </a:solidFill>
          <a:ln w="38100">
            <a:solidFill>
              <a:schemeClr val="tx1"/>
            </a:solidFill>
          </a:ln>
        </p:spPr>
        <p:txBody>
          <a:bodyPr wrap="square" rtlCol="0">
            <a:spAutoFit/>
          </a:bodyPr>
          <a:lstStyle/>
          <a:p>
            <a:r>
              <a:rPr lang="nl-NL" sz="4400" dirty="0">
                <a:latin typeface="Cambria" panose="02040503050406030204" pitchFamily="18" charset="0"/>
                <a:ea typeface="Cambria" panose="02040503050406030204" pitchFamily="18" charset="0"/>
              </a:rPr>
              <a:t>Đọc truyện </a:t>
            </a:r>
            <a:r>
              <a:rPr lang="nl-NL" sz="4400" i="1" dirty="0">
                <a:latin typeface="Cambria" panose="02040503050406030204" pitchFamily="18" charset="0"/>
                <a:ea typeface="Cambria" panose="02040503050406030204" pitchFamily="18" charset="0"/>
              </a:rPr>
              <a:t>Tham gia việc lớp</a:t>
            </a:r>
            <a:endParaRPr lang="zh-CN" altLang="en-US" sz="6000" dirty="0">
              <a:latin typeface="Cambria" panose="02040503050406030204" pitchFamily="18" charset="0"/>
              <a:ea typeface="字魂141号-活力悦动体" panose="00000500000000000000" pitchFamily="2" charset="-122"/>
            </a:endParaRPr>
          </a:p>
        </p:txBody>
      </p:sp>
      <p:pic>
        <p:nvPicPr>
          <p:cNvPr id="4" name="Picture 3"/>
          <p:cNvPicPr>
            <a:picLocks noChangeAspect="1"/>
          </p:cNvPicPr>
          <p:nvPr/>
        </p:nvPicPr>
        <p:blipFill>
          <a:blip r:embed="rId3"/>
          <a:stretch>
            <a:fillRect/>
          </a:stretch>
        </p:blipFill>
        <p:spPr>
          <a:xfrm>
            <a:off x="273017" y="1482351"/>
            <a:ext cx="5524917" cy="2234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336711" y="4052454"/>
            <a:ext cx="5461223" cy="2469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5"/>
          <a:srcRect t="3009"/>
          <a:stretch/>
        </p:blipFill>
        <p:spPr>
          <a:xfrm>
            <a:off x="6134644" y="1482351"/>
            <a:ext cx="5871022" cy="2234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6"/>
          <a:stretch>
            <a:fillRect/>
          </a:stretch>
        </p:blipFill>
        <p:spPr>
          <a:xfrm>
            <a:off x="6134644" y="4052454"/>
            <a:ext cx="5871022" cy="2469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498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06207B-20D2-446F-8C67-2295142A26E4}"/>
              </a:ext>
            </a:extLst>
          </p:cNvPr>
          <p:cNvPicPr>
            <a:picLocks noChangeAspect="1"/>
          </p:cNvPicPr>
          <p:nvPr/>
        </p:nvPicPr>
        <p:blipFill>
          <a:blip r:embed="rId2"/>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BD676B72-F14B-4403-8D5A-1E055CC095AE}"/>
              </a:ext>
            </a:extLst>
          </p:cNvPr>
          <p:cNvSpPr/>
          <p:nvPr/>
        </p:nvSpPr>
        <p:spPr>
          <a:xfrm>
            <a:off x="756834" y="778790"/>
            <a:ext cx="10678333" cy="5300420"/>
          </a:xfrm>
          <a:prstGeom prst="roundRect">
            <a:avLst>
              <a:gd name="adj" fmla="val 10819"/>
            </a:avLst>
          </a:prstGeom>
          <a:solidFill>
            <a:schemeClr val="bg1"/>
          </a:solidFill>
          <a:ln w="25400">
            <a:solidFill>
              <a:schemeClr val="accent4">
                <a:lumMod val="60000"/>
                <a:lumOff val="40000"/>
              </a:schemeClr>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5B2E6E8-FEFE-4046-BC07-C451A8754423}"/>
              </a:ext>
            </a:extLst>
          </p:cNvPr>
          <p:cNvSpPr txBox="1"/>
          <p:nvPr/>
        </p:nvSpPr>
        <p:spPr>
          <a:xfrm>
            <a:off x="5966743" y="1053588"/>
            <a:ext cx="5375334" cy="1754326"/>
          </a:xfrm>
          <a:prstGeom prst="rect">
            <a:avLst/>
          </a:prstGeom>
          <a:noFill/>
        </p:spPr>
        <p:txBody>
          <a:bodyPr wrap="square" rtlCol="0">
            <a:spAutoFit/>
          </a:bodyPr>
          <a:lstStyle/>
          <a:p>
            <a:pPr algn="just"/>
            <a:r>
              <a:rPr lang="en-GB" sz="3600" i="1" dirty="0" err="1">
                <a:solidFill>
                  <a:srgbClr val="C00000"/>
                </a:solidFill>
                <a:latin typeface="Cambria" panose="02040503050406030204" pitchFamily="18" charset="0"/>
                <a:ea typeface="Cambria" panose="02040503050406030204" pitchFamily="18" charset="0"/>
              </a:rPr>
              <a:t>Những</a:t>
            </a:r>
            <a:r>
              <a:rPr lang="en-GB" sz="3600" i="1" dirty="0">
                <a:solidFill>
                  <a:srgbClr val="C00000"/>
                </a:solidFill>
                <a:latin typeface="Cambria" panose="02040503050406030204" pitchFamily="18" charset="0"/>
                <a:ea typeface="Cambria" panose="02040503050406030204" pitchFamily="18" charset="0"/>
              </a:rPr>
              <a:t> chi </a:t>
            </a:r>
            <a:r>
              <a:rPr lang="en-GB" sz="3600" i="1" dirty="0" err="1">
                <a:solidFill>
                  <a:srgbClr val="C00000"/>
                </a:solidFill>
                <a:latin typeface="Cambria" panose="02040503050406030204" pitchFamily="18" charset="0"/>
                <a:ea typeface="Cambria" panose="02040503050406030204" pitchFamily="18" charset="0"/>
              </a:rPr>
              <a:t>tiết</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nào</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trong</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chuyện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thể</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hiện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việc</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tích</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cực</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hoàn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thành</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nhiệm</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vụ</a:t>
            </a:r>
            <a:r>
              <a:rPr lang="en-GB" sz="3600" i="1" dirty="0">
                <a:solidFill>
                  <a:srgbClr val="C00000"/>
                </a:solidFill>
                <a:latin typeface="Cambria" panose="02040503050406030204" pitchFamily="18" charset="0"/>
                <a:ea typeface="Cambria" panose="02040503050406030204" pitchFamily="18" charset="0"/>
              </a:rPr>
              <a:t>?</a:t>
            </a:r>
            <a:endParaRPr lang="en-US" sz="3600" i="1" dirty="0">
              <a:solidFill>
                <a:srgbClr val="C00000"/>
              </a:solidFill>
              <a:latin typeface="Cambria" panose="02040503050406030204" pitchFamily="18" charset="0"/>
              <a:ea typeface="Cambria" panose="02040503050406030204" pitchFamily="18" charset="0"/>
            </a:endParaRPr>
          </a:p>
        </p:txBody>
      </p:sp>
      <p:sp>
        <p:nvSpPr>
          <p:cNvPr id="21" name="文本框 20">
            <a:extLst>
              <a:ext uri="{FF2B5EF4-FFF2-40B4-BE49-F238E27FC236}">
                <a16:creationId xmlns:a16="http://schemas.microsoft.com/office/drawing/2014/main" id="{0FD6FFC7-3D57-4ED0-98F6-7A1CA776B35B}"/>
              </a:ext>
            </a:extLst>
          </p:cNvPr>
          <p:cNvSpPr txBox="1"/>
          <p:nvPr/>
        </p:nvSpPr>
        <p:spPr>
          <a:xfrm>
            <a:off x="5357221" y="3364616"/>
            <a:ext cx="5835387" cy="1920526"/>
          </a:xfrm>
          <a:prstGeom prst="rect">
            <a:avLst/>
          </a:prstGeom>
          <a:noFill/>
        </p:spPr>
        <p:txBody>
          <a:bodyPr wrap="square" rtlCol="0">
            <a:spAutoFit/>
          </a:bodyPr>
          <a:lstStyle/>
          <a:p>
            <a:pPr algn="just">
              <a:lnSpc>
                <a:spcPct val="110000"/>
              </a:lnSpc>
            </a:pPr>
            <a:r>
              <a:rPr lang="en-GB" sz="3600" i="1" dirty="0" err="1">
                <a:solidFill>
                  <a:srgbClr val="C00000"/>
                </a:solidFill>
                <a:latin typeface="Cambria" panose="02040503050406030204" pitchFamily="18" charset="0"/>
                <a:ea typeface="Cambria" panose="02040503050406030204" pitchFamily="18" charset="0"/>
              </a:rPr>
              <a:t>Em</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còn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biết</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những</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biểu</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hiện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nào</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khác</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của</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việc</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tích</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cực</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hoàn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thành</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nhiệm</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vụ</a:t>
            </a:r>
            <a:r>
              <a:rPr lang="en-GB" sz="3600" i="1" dirty="0">
                <a:solidFill>
                  <a:srgbClr val="C00000"/>
                </a:solidFill>
                <a:latin typeface="Cambria" panose="02040503050406030204" pitchFamily="18" charset="0"/>
                <a:ea typeface="Cambria" panose="02040503050406030204" pitchFamily="18" charset="0"/>
              </a:rPr>
              <a:t>?</a:t>
            </a:r>
            <a:endParaRPr lang="zh-CN" altLang="en-US" sz="2800" i="1" dirty="0">
              <a:solidFill>
                <a:srgbClr val="C00000"/>
              </a:solidFill>
              <a:latin typeface="Cambria" panose="02040503050406030204" pitchFamily="18" charset="0"/>
              <a:ea typeface="字魂105号-简雅黑" panose="00000500000000000000" pitchFamily="2" charset="-122"/>
              <a:cs typeface="字魂105号-简雅黑" panose="00000500000000000000" pitchFamily="2" charset="-122"/>
            </a:endParaRPr>
          </a:p>
        </p:txBody>
      </p:sp>
      <p:pic>
        <p:nvPicPr>
          <p:cNvPr id="5" name="Picture 4"/>
          <p:cNvPicPr>
            <a:picLocks noChangeAspect="1"/>
          </p:cNvPicPr>
          <p:nvPr/>
        </p:nvPicPr>
        <p:blipFill>
          <a:blip r:embed="rId3"/>
          <a:stretch>
            <a:fillRect/>
          </a:stretch>
        </p:blipFill>
        <p:spPr>
          <a:xfrm>
            <a:off x="576548" y="2094701"/>
            <a:ext cx="4633362" cy="4633362"/>
          </a:xfrm>
          <a:prstGeom prst="rect">
            <a:avLst/>
          </a:prstGeom>
        </p:spPr>
      </p:pic>
    </p:spTree>
    <p:extLst>
      <p:ext uri="{BB962C8B-B14F-4D97-AF65-F5344CB8AC3E}">
        <p14:creationId xmlns:p14="http://schemas.microsoft.com/office/powerpoint/2010/main" val="322769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BD676B72-F14B-4403-8D5A-1E055CC095AE}"/>
              </a:ext>
            </a:extLst>
          </p:cNvPr>
          <p:cNvSpPr/>
          <p:nvPr/>
        </p:nvSpPr>
        <p:spPr>
          <a:xfrm>
            <a:off x="756834" y="778790"/>
            <a:ext cx="11038926" cy="5693130"/>
          </a:xfrm>
          <a:prstGeom prst="roundRect">
            <a:avLst>
              <a:gd name="adj" fmla="val 10819"/>
            </a:avLst>
          </a:prstGeom>
          <a:solidFill>
            <a:schemeClr val="bg1"/>
          </a:solidFill>
          <a:ln w="25400">
            <a:solidFill>
              <a:schemeClr val="accent4">
                <a:lumMod val="60000"/>
                <a:lumOff val="40000"/>
              </a:schemeClr>
            </a:solidFill>
            <a:prstDash val="lg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E7FD461E-EFB6-473C-B654-C93C54E7912C}"/>
              </a:ext>
            </a:extLst>
          </p:cNvPr>
          <p:cNvPicPr>
            <a:picLocks noChangeAspect="1"/>
          </p:cNvPicPr>
          <p:nvPr/>
        </p:nvPicPr>
        <p:blipFill>
          <a:blip r:embed="rId2"/>
          <a:stretch>
            <a:fillRect/>
          </a:stretch>
        </p:blipFill>
        <p:spPr>
          <a:xfrm>
            <a:off x="473358" y="980522"/>
            <a:ext cx="1414395" cy="902286"/>
          </a:xfrm>
          <a:prstGeom prst="rect">
            <a:avLst/>
          </a:prstGeom>
        </p:spPr>
      </p:pic>
      <p:sp>
        <p:nvSpPr>
          <p:cNvPr id="18" name="文本框 17">
            <a:extLst>
              <a:ext uri="{FF2B5EF4-FFF2-40B4-BE49-F238E27FC236}">
                <a16:creationId xmlns:a16="http://schemas.microsoft.com/office/drawing/2014/main" id="{85B2E6E8-FEFE-4046-BC07-C451A8754423}"/>
              </a:ext>
            </a:extLst>
          </p:cNvPr>
          <p:cNvSpPr txBox="1"/>
          <p:nvPr/>
        </p:nvSpPr>
        <p:spPr>
          <a:xfrm>
            <a:off x="1887753" y="831501"/>
            <a:ext cx="9172970" cy="1200329"/>
          </a:xfrm>
          <a:prstGeom prst="rect">
            <a:avLst/>
          </a:prstGeom>
          <a:noFill/>
        </p:spPr>
        <p:txBody>
          <a:bodyPr wrap="square" rtlCol="0">
            <a:spAutoFit/>
          </a:bodyPr>
          <a:lstStyle/>
          <a:p>
            <a:pPr algn="just"/>
            <a:r>
              <a:rPr lang="en-GB" sz="3600" b="1" i="1" dirty="0" err="1">
                <a:solidFill>
                  <a:srgbClr val="C00000"/>
                </a:solidFill>
                <a:latin typeface="Cambria" panose="02040503050406030204" pitchFamily="18" charset="0"/>
                <a:ea typeface="Cambria" panose="02040503050406030204" pitchFamily="18" charset="0"/>
              </a:rPr>
              <a:t>Những</a:t>
            </a:r>
            <a:r>
              <a:rPr lang="en-GB" sz="3600" b="1" i="1" dirty="0">
                <a:solidFill>
                  <a:srgbClr val="C00000"/>
                </a:solidFill>
                <a:latin typeface="Cambria" panose="02040503050406030204" pitchFamily="18" charset="0"/>
                <a:ea typeface="Cambria" panose="02040503050406030204" pitchFamily="18" charset="0"/>
              </a:rPr>
              <a:t> chi </a:t>
            </a:r>
            <a:r>
              <a:rPr lang="en-GB" sz="3600" b="1" i="1" dirty="0" err="1">
                <a:solidFill>
                  <a:srgbClr val="C00000"/>
                </a:solidFill>
                <a:latin typeface="Cambria" panose="02040503050406030204" pitchFamily="18" charset="0"/>
                <a:ea typeface="Cambria" panose="02040503050406030204" pitchFamily="18" charset="0"/>
              </a:rPr>
              <a:t>tiết</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nào</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trong</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chuyện</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thể</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hiện</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việc</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tích</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cực</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hoàn</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thành</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nhiệm</a:t>
            </a:r>
            <a:r>
              <a:rPr lang="en-GB" sz="3600" b="1" i="1" dirty="0">
                <a:solidFill>
                  <a:srgbClr val="C00000"/>
                </a:solidFill>
                <a:latin typeface="Cambria" panose="02040503050406030204" pitchFamily="18" charset="0"/>
                <a:ea typeface="Cambria" panose="02040503050406030204" pitchFamily="18" charset="0"/>
              </a:rPr>
              <a:t> </a:t>
            </a:r>
            <a:r>
              <a:rPr lang="en-GB" sz="3600" b="1" i="1" dirty="0" err="1">
                <a:solidFill>
                  <a:srgbClr val="C00000"/>
                </a:solidFill>
                <a:latin typeface="Cambria" panose="02040503050406030204" pitchFamily="18" charset="0"/>
                <a:ea typeface="Cambria" panose="02040503050406030204" pitchFamily="18" charset="0"/>
              </a:rPr>
              <a:t>vụ</a:t>
            </a:r>
            <a:r>
              <a:rPr lang="en-GB" sz="3600" b="1" i="1" dirty="0">
                <a:solidFill>
                  <a:srgbClr val="C00000"/>
                </a:solidFill>
                <a:latin typeface="Cambria" panose="02040503050406030204" pitchFamily="18" charset="0"/>
                <a:ea typeface="Cambria" panose="02040503050406030204" pitchFamily="18" charset="0"/>
              </a:rPr>
              <a:t>?</a:t>
            </a:r>
            <a:endParaRPr lang="en-US" sz="3600" b="1" i="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1382736" y="2031829"/>
            <a:ext cx="9772944" cy="1312282"/>
          </a:xfrm>
          <a:prstGeom prst="rect">
            <a:avLst/>
          </a:prstGeom>
        </p:spPr>
        <p:txBody>
          <a:bodyPr wrap="square">
            <a:spAutoFit/>
          </a:bodyPr>
          <a:lstStyle/>
          <a:p>
            <a:pPr algn="just">
              <a:lnSpc>
                <a:spcPct val="115000"/>
              </a:lnSpc>
              <a:spcAft>
                <a:spcPts val="0"/>
              </a:spcAft>
            </a:pPr>
            <a:r>
              <a:rPr lang="en-US" sz="3600" i="1" dirty="0" err="1">
                <a:latin typeface="Cambria" panose="02040503050406030204" pitchFamily="18" charset="0"/>
                <a:ea typeface="Cambria" panose="02040503050406030204" pitchFamily="18" charset="0"/>
              </a:rPr>
              <a:t>Những</a:t>
            </a:r>
            <a:r>
              <a:rPr lang="en-US" sz="3600" i="1" dirty="0">
                <a:latin typeface="Cambria" panose="02040503050406030204" pitchFamily="18" charset="0"/>
                <a:ea typeface="Cambria" panose="02040503050406030204" pitchFamily="18" charset="0"/>
              </a:rPr>
              <a:t> chi </a:t>
            </a:r>
            <a:r>
              <a:rPr lang="en-US" sz="3600" i="1" dirty="0" err="1">
                <a:latin typeface="Cambria" panose="02040503050406030204" pitchFamily="18" charset="0"/>
                <a:ea typeface="Cambria" panose="02040503050406030204" pitchFamily="18" charset="0"/>
              </a:rPr>
              <a:t>tiết</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trong</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câu</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chuyện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thể</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hiện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việc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tích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cực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hoàn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thành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nhiệm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vụ</a:t>
            </a:r>
            <a:r>
              <a:rPr lang="en-US" sz="3600" i="1" dirty="0">
                <a:latin typeface="Cambria" panose="02040503050406030204" pitchFamily="18" charset="0"/>
                <a:ea typeface="Cambria" panose="02040503050406030204" pitchFamily="18" charset="0"/>
              </a:rPr>
              <a:t>:</a:t>
            </a:r>
            <a:endParaRPr lang="en-US" sz="3200" i="1" dirty="0">
              <a:effectLst/>
              <a:latin typeface="Cambria" panose="02040503050406030204" pitchFamily="18" charset="0"/>
              <a:ea typeface="Cambria" panose="02040503050406030204" pitchFamily="18" charset="0"/>
            </a:endParaRPr>
          </a:p>
        </p:txBody>
      </p:sp>
      <p:sp>
        <p:nvSpPr>
          <p:cNvPr id="6" name="Rectangle 5"/>
          <p:cNvSpPr/>
          <p:nvPr/>
        </p:nvSpPr>
        <p:spPr>
          <a:xfrm>
            <a:off x="1490758" y="3411706"/>
            <a:ext cx="9966960" cy="2640723"/>
          </a:xfrm>
          <a:prstGeom prst="rect">
            <a:avLst/>
          </a:prstGeom>
        </p:spPr>
        <p:txBody>
          <a:bodyPr wrap="square">
            <a:spAutoFit/>
          </a:bodyPr>
          <a:lstStyle/>
          <a:p>
            <a:pPr algn="just">
              <a:lnSpc>
                <a:spcPct val="115000"/>
              </a:lnSpc>
              <a:spcAft>
                <a:spcPts val="0"/>
              </a:spcAft>
            </a:pP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Xung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tham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nhiệm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vụ</a:t>
            </a:r>
            <a:r>
              <a:rPr lang="en-US" sz="36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algn="just">
              <a:lnSpc>
                <a:spcPct val="115000"/>
              </a:lnSpc>
              <a:spcAft>
                <a:spcPts val="0"/>
              </a:spcAft>
            </a:pP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Chủ</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xây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dựng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phân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nhiệm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vụ</a:t>
            </a:r>
            <a:r>
              <a:rPr lang="en-US" sz="36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algn="just">
              <a:lnSpc>
                <a:spcPct val="115000"/>
              </a:lnSpc>
              <a:spcAft>
                <a:spcPts val="0"/>
              </a:spcAft>
            </a:pP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Nhiệt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chủ</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a:t>
            </a:r>
            <a:endParaRPr lang="en-US" sz="32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530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BD676B72-F14B-4403-8D5A-1E055CC095AE}"/>
              </a:ext>
            </a:extLst>
          </p:cNvPr>
          <p:cNvSpPr/>
          <p:nvPr/>
        </p:nvSpPr>
        <p:spPr>
          <a:xfrm>
            <a:off x="604716" y="858280"/>
            <a:ext cx="11245362" cy="5797856"/>
          </a:xfrm>
          <a:prstGeom prst="roundRect">
            <a:avLst>
              <a:gd name="adj" fmla="val 10819"/>
            </a:avLst>
          </a:prstGeom>
          <a:solidFill>
            <a:schemeClr val="bg1"/>
          </a:solidFill>
          <a:ln w="25400">
            <a:solidFill>
              <a:schemeClr val="accent4">
                <a:lumMod val="60000"/>
                <a:lumOff val="40000"/>
              </a:schemeClr>
            </a:solidFill>
            <a:prstDash val="lg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E7FD461E-EFB6-473C-B654-C93C54E7912C}"/>
              </a:ext>
            </a:extLst>
          </p:cNvPr>
          <p:cNvPicPr>
            <a:picLocks noChangeAspect="1"/>
          </p:cNvPicPr>
          <p:nvPr/>
        </p:nvPicPr>
        <p:blipFill>
          <a:blip r:embed="rId2"/>
          <a:stretch>
            <a:fillRect/>
          </a:stretch>
        </p:blipFill>
        <p:spPr>
          <a:xfrm>
            <a:off x="473358" y="1028678"/>
            <a:ext cx="1414395" cy="902286"/>
          </a:xfrm>
          <a:prstGeom prst="rect">
            <a:avLst/>
          </a:prstGeom>
        </p:spPr>
      </p:pic>
      <p:sp>
        <p:nvSpPr>
          <p:cNvPr id="18" name="文本框 17">
            <a:extLst>
              <a:ext uri="{FF2B5EF4-FFF2-40B4-BE49-F238E27FC236}">
                <a16:creationId xmlns:a16="http://schemas.microsoft.com/office/drawing/2014/main" id="{85B2E6E8-FEFE-4046-BC07-C451A8754423}"/>
              </a:ext>
            </a:extLst>
          </p:cNvPr>
          <p:cNvSpPr txBox="1"/>
          <p:nvPr/>
        </p:nvSpPr>
        <p:spPr>
          <a:xfrm>
            <a:off x="1887753" y="862714"/>
            <a:ext cx="9172970" cy="1263808"/>
          </a:xfrm>
          <a:prstGeom prst="rect">
            <a:avLst/>
          </a:prstGeom>
          <a:noFill/>
        </p:spPr>
        <p:txBody>
          <a:bodyPr wrap="square" rtlCol="0">
            <a:spAutoFit/>
          </a:bodyPr>
          <a:lstStyle/>
          <a:p>
            <a:pPr algn="just">
              <a:lnSpc>
                <a:spcPct val="110000"/>
              </a:lnSpc>
            </a:pPr>
            <a:r>
              <a:rPr lang="en-GB" sz="3600" i="1" dirty="0" err="1">
                <a:solidFill>
                  <a:srgbClr val="C00000"/>
                </a:solidFill>
                <a:latin typeface="Cambria" panose="02040503050406030204" pitchFamily="18" charset="0"/>
                <a:ea typeface="Cambria" panose="02040503050406030204" pitchFamily="18" charset="0"/>
              </a:rPr>
              <a:t>Em</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còn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biết</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những</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biểu</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hiện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nào</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khác</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của</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việc</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tích</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cực</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hoàn</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thành</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nhiệm</a:t>
            </a:r>
            <a:r>
              <a:rPr lang="en-GB" sz="3600" i="1" dirty="0">
                <a:solidFill>
                  <a:srgbClr val="C00000"/>
                </a:solidFill>
                <a:latin typeface="Cambria" panose="02040503050406030204" pitchFamily="18" charset="0"/>
                <a:ea typeface="Cambria" panose="02040503050406030204" pitchFamily="18" charset="0"/>
              </a:rPr>
              <a:t> </a:t>
            </a:r>
            <a:r>
              <a:rPr lang="en-GB" sz="3600" i="1" dirty="0" err="1">
                <a:solidFill>
                  <a:srgbClr val="C00000"/>
                </a:solidFill>
                <a:latin typeface="Cambria" panose="02040503050406030204" pitchFamily="18" charset="0"/>
                <a:ea typeface="Cambria" panose="02040503050406030204" pitchFamily="18" charset="0"/>
              </a:rPr>
              <a:t>vụ</a:t>
            </a:r>
            <a:r>
              <a:rPr lang="en-GB" sz="3600" i="1" dirty="0">
                <a:solidFill>
                  <a:srgbClr val="C00000"/>
                </a:solidFill>
                <a:latin typeface="Cambria" panose="02040503050406030204" pitchFamily="18" charset="0"/>
                <a:ea typeface="Cambria" panose="02040503050406030204" pitchFamily="18" charset="0"/>
              </a:rPr>
              <a:t>?</a:t>
            </a:r>
            <a:endParaRPr lang="zh-CN" altLang="en-US" sz="2800" i="1" dirty="0">
              <a:solidFill>
                <a:srgbClr val="C00000"/>
              </a:solidFill>
              <a:latin typeface="Cambria" panose="02040503050406030204" pitchFamily="18" charset="0"/>
              <a:ea typeface="字魂105号-简雅黑" panose="00000500000000000000" pitchFamily="2" charset="-122"/>
              <a:cs typeface="字魂105号-简雅黑" panose="00000500000000000000" pitchFamily="2" charset="-122"/>
            </a:endParaRPr>
          </a:p>
        </p:txBody>
      </p:sp>
      <p:sp>
        <p:nvSpPr>
          <p:cNvPr id="5" name="Rectangle 4"/>
          <p:cNvSpPr/>
          <p:nvPr/>
        </p:nvSpPr>
        <p:spPr>
          <a:xfrm>
            <a:off x="1011115" y="2180851"/>
            <a:ext cx="10585939" cy="1200329"/>
          </a:xfrm>
          <a:prstGeom prst="rect">
            <a:avLst/>
          </a:prstGeom>
        </p:spPr>
        <p:txBody>
          <a:bodyPr wrap="square">
            <a:spAutoFit/>
          </a:bodyPr>
          <a:lstStyle/>
          <a:p>
            <a:pPr algn="just"/>
            <a:r>
              <a:rPr lang="en-US" sz="3600" i="1" dirty="0" err="1">
                <a:latin typeface="Cambria" panose="02040503050406030204" pitchFamily="18" charset="0"/>
                <a:ea typeface="Cambria" panose="02040503050406030204" pitchFamily="18" charset="0"/>
              </a:rPr>
              <a:t>Những</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biểu</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hiện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nào</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khác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của</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việc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tích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cực</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hoàn</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thành</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nhiệm</a:t>
            </a:r>
            <a:r>
              <a:rPr lang="en-US" sz="3600" i="1" dirty="0">
                <a:latin typeface="Cambria" panose="02040503050406030204" pitchFamily="18" charset="0"/>
                <a:ea typeface="Cambria" panose="02040503050406030204" pitchFamily="18" charset="0"/>
              </a:rPr>
              <a:t> </a:t>
            </a:r>
            <a:r>
              <a:rPr lang="en-US" sz="3600" i="1" dirty="0" err="1">
                <a:latin typeface="Cambria" panose="02040503050406030204" pitchFamily="18" charset="0"/>
                <a:ea typeface="Cambria" panose="02040503050406030204" pitchFamily="18" charset="0"/>
              </a:rPr>
              <a:t>vụ</a:t>
            </a:r>
            <a:r>
              <a:rPr lang="en-US" sz="3600" i="1" dirty="0">
                <a:latin typeface="Cambria" panose="02040503050406030204" pitchFamily="18" charset="0"/>
                <a:ea typeface="Cambria" panose="02040503050406030204" pitchFamily="18" charset="0"/>
              </a:rPr>
              <a:t>:</a:t>
            </a:r>
          </a:p>
        </p:txBody>
      </p:sp>
      <p:sp>
        <p:nvSpPr>
          <p:cNvPr id="6" name="Rectangle 5"/>
          <p:cNvSpPr/>
          <p:nvPr/>
        </p:nvSpPr>
        <p:spPr>
          <a:xfrm>
            <a:off x="1011115" y="3253535"/>
            <a:ext cx="10585939" cy="3046988"/>
          </a:xfrm>
          <a:prstGeom prst="rect">
            <a:avLst/>
          </a:prstGeom>
        </p:spPr>
        <p:txBody>
          <a:bodyPr wrap="square">
            <a:spAutoFit/>
          </a:bodyPr>
          <a:lstStyle/>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tham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do </a:t>
            </a:r>
            <a:r>
              <a:rPr lang="en-US" sz="3200" dirty="0" err="1">
                <a:latin typeface="Cambria" panose="02040503050406030204" pitchFamily="18" charset="0"/>
                <a:ea typeface="Cambria" panose="02040503050406030204" pitchFamily="18" charset="0"/>
              </a:rPr>
              <a:t>lớp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trường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chức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góp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ủng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lụt</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Luôn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hoàn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tốt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đúng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thầy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giáo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dựng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471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916</Words>
  <Application>Microsoft Office PowerPoint</Application>
  <PresentationFormat>Widescreen</PresentationFormat>
  <Paragraphs>56</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等线</vt:lpstr>
      <vt:lpstr>#9Slide07 IcielCadena</vt:lpstr>
      <vt:lpstr>#9Slide07 SVNMomento</vt:lpstr>
      <vt:lpstr>Aptos</vt:lpstr>
      <vt:lpstr>Aptos Display</vt:lpstr>
      <vt:lpstr>Arial</vt:lpstr>
      <vt:lpstr>Cambria</vt:lpstr>
      <vt:lpstr>SVN-Whimsy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3</cp:revision>
  <dcterms:created xsi:type="dcterms:W3CDTF">2025-01-04T10:14:32Z</dcterms:created>
  <dcterms:modified xsi:type="dcterms:W3CDTF">2025-01-04T10:18:00Z</dcterms:modified>
</cp:coreProperties>
</file>