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2" r:id="rId2"/>
    <p:sldId id="288" r:id="rId3"/>
    <p:sldId id="521" r:id="rId4"/>
    <p:sldId id="257" r:id="rId5"/>
    <p:sldId id="259" r:id="rId6"/>
    <p:sldId id="278" r:id="rId7"/>
    <p:sldId id="283" r:id="rId8"/>
    <p:sldId id="284" r:id="rId9"/>
    <p:sldId id="27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47B298"/>
    <a:srgbClr val="08C5FC"/>
    <a:srgbClr val="9F5FCF"/>
    <a:srgbClr val="F79B8E"/>
    <a:srgbClr val="FF5D5D"/>
    <a:srgbClr val="9148C8"/>
    <a:srgbClr val="64CEA4"/>
    <a:srgbClr val="F7F2BC"/>
    <a:srgbClr val="FA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2647" autoAdjust="0"/>
  </p:normalViewPr>
  <p:slideViewPr>
    <p:cSldViewPr snapToGrid="0">
      <p:cViewPr varScale="1">
        <p:scale>
          <a:sx n="81" d="100"/>
          <a:sy n="81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0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  <a:contourClr>
                <a:srgbClr val="000000"/>
              </a:contourClr>
            </a:sp3d>
          </a:bodyPr>
          <a:lstStyle/>
          <a:p>
            <a:pPr algn="ctr"/>
            <a:endParaRPr lang="en-US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WordArt 12"/>
          <p:cNvSpPr>
            <a:spLocks noChangeArrowheads="1" noChangeShapeType="1" noTextEdit="1"/>
          </p:cNvSpPr>
          <p:nvPr/>
        </p:nvSpPr>
        <p:spPr bwMode="auto">
          <a:xfrm>
            <a:off x="2908300" y="2785533"/>
            <a:ext cx="6174317" cy="721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VÀ XÃ HỘI</a:t>
            </a:r>
          </a:p>
        </p:txBody>
      </p:sp>
      <p:grpSp>
        <p:nvGrpSpPr>
          <p:cNvPr id="23556" name="Group 13"/>
          <p:cNvGrpSpPr>
            <a:grpSpLocks/>
          </p:cNvGrpSpPr>
          <p:nvPr/>
        </p:nvGrpSpPr>
        <p:grpSpPr bwMode="auto">
          <a:xfrm>
            <a:off x="1" y="-14818"/>
            <a:ext cx="12257617" cy="6836835"/>
            <a:chOff x="14" y="-9"/>
            <a:chExt cx="5781" cy="4329"/>
          </a:xfrm>
        </p:grpSpPr>
        <p:pic>
          <p:nvPicPr>
            <p:cNvPr id="23562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02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1976967" y="4144434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23559" name="TextBox 14"/>
          <p:cNvSpPr txBox="1">
            <a:spLocks noChangeArrowheads="1"/>
          </p:cNvSpPr>
          <p:nvPr/>
        </p:nvSpPr>
        <p:spPr bwMode="auto">
          <a:xfrm>
            <a:off x="300567" y="4976285"/>
            <a:ext cx="11578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quan hô hấp (T1)</a:t>
            </a:r>
            <a:r>
              <a:rPr lang="vi-VN" alt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7984" y="6419851"/>
            <a:ext cx="1699683" cy="230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593458" y="4293355"/>
            <a:ext cx="9850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TÌM HIỂU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HÔ HẤP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50F4D-97CC-D940-978E-4AAD6AA5F547}"/>
              </a:ext>
            </a:extLst>
          </p:cNvPr>
          <p:cNvSpPr txBox="1"/>
          <p:nvPr/>
        </p:nvSpPr>
        <p:spPr>
          <a:xfrm>
            <a:off x="1482811" y="2659559"/>
            <a:ext cx="196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TIẾT 1 </a:t>
            </a:r>
          </a:p>
        </p:txBody>
      </p:sp>
      <p:pic>
        <p:nvPicPr>
          <p:cNvPr id="4" name="Picture 2" descr="Hệ hô hấp - Wikiwand">
            <a:extLst>
              <a:ext uri="{FF2B5EF4-FFF2-40B4-BE49-F238E27FC236}">
                <a16:creationId xmlns:a16="http://schemas.microsoft.com/office/drawing/2014/main" id="{386B8041-2CC0-8D4F-B6DC-454E3BCC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42" y="244971"/>
            <a:ext cx="4191000" cy="4829175"/>
          </a:xfrm>
          <a:prstGeom prst="teardrop">
            <a:avLst>
              <a:gd name="adj" fmla="val 60391"/>
            </a:avLst>
          </a:prstGeom>
          <a:solidFill>
            <a:srgbClr val="FFF2CC"/>
          </a:solidFill>
        </p:spPr>
      </p:pic>
      <p:sp>
        <p:nvSpPr>
          <p:cNvPr id="5" name="Rectangle 4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Yêu cầu cần đạt</a:t>
            </a:r>
          </a:p>
          <a:p>
            <a:pPr algn="ctr"/>
            <a:endParaRPr lang="en-VN" sz="3600" dirty="0"/>
          </a:p>
          <a:p>
            <a:r>
              <a:rPr lang="en-VN" sz="3200" dirty="0"/>
              <a:t>- Chỉ và nói được tên các bộ phận chính của cơ quan hô hấp trên sơ đồ, hình vẽ</a:t>
            </a:r>
          </a:p>
          <a:p>
            <a:r>
              <a:rPr lang="en-VN" sz="3200" dirty="0"/>
              <a:t>- Nhận biết được chức năng của cơ quan hô hấp.</a:t>
            </a:r>
          </a:p>
          <a:p>
            <a:r>
              <a:rPr lang="en-VN" sz="3200" dirty="0"/>
              <a:t>- Nêu được sự cần thiết của cơ quan hô hấp ,không có cơ quan hô hấp thì không có sự sống</a:t>
            </a:r>
          </a:p>
        </p:txBody>
      </p:sp>
    </p:spTree>
    <p:extLst>
      <p:ext uri="{BB962C8B-B14F-4D97-AF65-F5344CB8AC3E}">
        <p14:creationId xmlns:p14="http://schemas.microsoft.com/office/powerpoint/2010/main" val="318658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414E3-0CC9-425B-A83E-4E228A437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" t="3313" r="3601" b="4697"/>
          <a:stretch/>
        </p:blipFill>
        <p:spPr>
          <a:xfrm>
            <a:off x="7404294" y="725435"/>
            <a:ext cx="3882683" cy="4051496"/>
          </a:xfrm>
          <a:prstGeom prst="roundRect">
            <a:avLst/>
          </a:prstGeom>
          <a:ln w="57150">
            <a:solidFill>
              <a:srgbClr val="64CEA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CD034-5979-4E77-A50E-A7D66BE804BC}"/>
              </a:ext>
            </a:extLst>
          </p:cNvPr>
          <p:cNvSpPr txBox="1"/>
          <p:nvPr/>
        </p:nvSpPr>
        <p:spPr>
          <a:xfrm>
            <a:off x="422028" y="2263579"/>
            <a:ext cx="6597749" cy="3244158"/>
          </a:xfrm>
          <a:custGeom>
            <a:avLst/>
            <a:gdLst>
              <a:gd name="connsiteX0" fmla="*/ 0 w 6597749"/>
              <a:gd name="connsiteY0" fmla="*/ 0 h 3244158"/>
              <a:gd name="connsiteX1" fmla="*/ 593797 w 6597749"/>
              <a:gd name="connsiteY1" fmla="*/ 0 h 3244158"/>
              <a:gd name="connsiteX2" fmla="*/ 1055640 w 6597749"/>
              <a:gd name="connsiteY2" fmla="*/ 0 h 3244158"/>
              <a:gd name="connsiteX3" fmla="*/ 1847370 w 6597749"/>
              <a:gd name="connsiteY3" fmla="*/ 0 h 3244158"/>
              <a:gd name="connsiteX4" fmla="*/ 2441167 w 6597749"/>
              <a:gd name="connsiteY4" fmla="*/ 0 h 3244158"/>
              <a:gd name="connsiteX5" fmla="*/ 3034965 w 6597749"/>
              <a:gd name="connsiteY5" fmla="*/ 0 h 3244158"/>
              <a:gd name="connsiteX6" fmla="*/ 3826694 w 6597749"/>
              <a:gd name="connsiteY6" fmla="*/ 0 h 3244158"/>
              <a:gd name="connsiteX7" fmla="*/ 4354514 w 6597749"/>
              <a:gd name="connsiteY7" fmla="*/ 0 h 3244158"/>
              <a:gd name="connsiteX8" fmla="*/ 5146244 w 6597749"/>
              <a:gd name="connsiteY8" fmla="*/ 0 h 3244158"/>
              <a:gd name="connsiteX9" fmla="*/ 5937974 w 6597749"/>
              <a:gd name="connsiteY9" fmla="*/ 0 h 3244158"/>
              <a:gd name="connsiteX10" fmla="*/ 6597749 w 6597749"/>
              <a:gd name="connsiteY10" fmla="*/ 0 h 3244158"/>
              <a:gd name="connsiteX11" fmla="*/ 6597749 w 6597749"/>
              <a:gd name="connsiteY11" fmla="*/ 713715 h 3244158"/>
              <a:gd name="connsiteX12" fmla="*/ 6597749 w 6597749"/>
              <a:gd name="connsiteY12" fmla="*/ 1394988 h 3244158"/>
              <a:gd name="connsiteX13" fmla="*/ 6597749 w 6597749"/>
              <a:gd name="connsiteY13" fmla="*/ 1946495 h 3244158"/>
              <a:gd name="connsiteX14" fmla="*/ 6597749 w 6597749"/>
              <a:gd name="connsiteY14" fmla="*/ 2595326 h 3244158"/>
              <a:gd name="connsiteX15" fmla="*/ 6597749 w 6597749"/>
              <a:gd name="connsiteY15" fmla="*/ 3244158 h 3244158"/>
              <a:gd name="connsiteX16" fmla="*/ 5937974 w 6597749"/>
              <a:gd name="connsiteY16" fmla="*/ 3244158 h 3244158"/>
              <a:gd name="connsiteX17" fmla="*/ 5146244 w 6597749"/>
              <a:gd name="connsiteY17" fmla="*/ 3244158 h 3244158"/>
              <a:gd name="connsiteX18" fmla="*/ 4486469 w 6597749"/>
              <a:gd name="connsiteY18" fmla="*/ 3244158 h 3244158"/>
              <a:gd name="connsiteX19" fmla="*/ 4024627 w 6597749"/>
              <a:gd name="connsiteY19" fmla="*/ 3244158 h 3244158"/>
              <a:gd name="connsiteX20" fmla="*/ 3496807 w 6597749"/>
              <a:gd name="connsiteY20" fmla="*/ 3244158 h 3244158"/>
              <a:gd name="connsiteX21" fmla="*/ 2705077 w 6597749"/>
              <a:gd name="connsiteY21" fmla="*/ 3244158 h 3244158"/>
              <a:gd name="connsiteX22" fmla="*/ 2045302 w 6597749"/>
              <a:gd name="connsiteY22" fmla="*/ 3244158 h 3244158"/>
              <a:gd name="connsiteX23" fmla="*/ 1517482 w 6597749"/>
              <a:gd name="connsiteY23" fmla="*/ 3244158 h 3244158"/>
              <a:gd name="connsiteX24" fmla="*/ 857707 w 6597749"/>
              <a:gd name="connsiteY24" fmla="*/ 3244158 h 3244158"/>
              <a:gd name="connsiteX25" fmla="*/ 0 w 6597749"/>
              <a:gd name="connsiteY25" fmla="*/ 3244158 h 3244158"/>
              <a:gd name="connsiteX26" fmla="*/ 0 w 6597749"/>
              <a:gd name="connsiteY26" fmla="*/ 2692651 h 3244158"/>
              <a:gd name="connsiteX27" fmla="*/ 0 w 6597749"/>
              <a:gd name="connsiteY27" fmla="*/ 2011378 h 3244158"/>
              <a:gd name="connsiteX28" fmla="*/ 0 w 6597749"/>
              <a:gd name="connsiteY28" fmla="*/ 1427430 h 3244158"/>
              <a:gd name="connsiteX29" fmla="*/ 0 w 6597749"/>
              <a:gd name="connsiteY29" fmla="*/ 713715 h 3244158"/>
              <a:gd name="connsiteX30" fmla="*/ 0 w 6597749"/>
              <a:gd name="connsiteY30" fmla="*/ 0 h 3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97749" h="3244158" extrusionOk="0">
                <a:moveTo>
                  <a:pt x="0" y="0"/>
                </a:moveTo>
                <a:cubicBezTo>
                  <a:pt x="174144" y="-11931"/>
                  <a:pt x="418242" y="-17269"/>
                  <a:pt x="593797" y="0"/>
                </a:cubicBezTo>
                <a:cubicBezTo>
                  <a:pt x="769352" y="17269"/>
                  <a:pt x="954618" y="-12752"/>
                  <a:pt x="1055640" y="0"/>
                </a:cubicBezTo>
                <a:cubicBezTo>
                  <a:pt x="1156662" y="12752"/>
                  <a:pt x="1588025" y="-17406"/>
                  <a:pt x="1847370" y="0"/>
                </a:cubicBezTo>
                <a:cubicBezTo>
                  <a:pt x="2106715" y="17406"/>
                  <a:pt x="2196204" y="-28223"/>
                  <a:pt x="2441167" y="0"/>
                </a:cubicBezTo>
                <a:cubicBezTo>
                  <a:pt x="2686130" y="28223"/>
                  <a:pt x="2836673" y="7449"/>
                  <a:pt x="3034965" y="0"/>
                </a:cubicBezTo>
                <a:cubicBezTo>
                  <a:pt x="3233257" y="-7449"/>
                  <a:pt x="3483819" y="18454"/>
                  <a:pt x="3826694" y="0"/>
                </a:cubicBezTo>
                <a:cubicBezTo>
                  <a:pt x="4169569" y="-18454"/>
                  <a:pt x="4162473" y="1284"/>
                  <a:pt x="4354514" y="0"/>
                </a:cubicBezTo>
                <a:cubicBezTo>
                  <a:pt x="4546555" y="-1284"/>
                  <a:pt x="4799788" y="27335"/>
                  <a:pt x="5146244" y="0"/>
                </a:cubicBezTo>
                <a:cubicBezTo>
                  <a:pt x="5492700" y="-27335"/>
                  <a:pt x="5701894" y="37773"/>
                  <a:pt x="5937974" y="0"/>
                </a:cubicBezTo>
                <a:cubicBezTo>
                  <a:pt x="6174054" y="-37773"/>
                  <a:pt x="6306318" y="-15595"/>
                  <a:pt x="6597749" y="0"/>
                </a:cubicBezTo>
                <a:cubicBezTo>
                  <a:pt x="6563535" y="195124"/>
                  <a:pt x="6580578" y="398486"/>
                  <a:pt x="6597749" y="713715"/>
                </a:cubicBezTo>
                <a:cubicBezTo>
                  <a:pt x="6614920" y="1028945"/>
                  <a:pt x="6576762" y="1067715"/>
                  <a:pt x="6597749" y="1394988"/>
                </a:cubicBezTo>
                <a:cubicBezTo>
                  <a:pt x="6618736" y="1722261"/>
                  <a:pt x="6575028" y="1736312"/>
                  <a:pt x="6597749" y="1946495"/>
                </a:cubicBezTo>
                <a:cubicBezTo>
                  <a:pt x="6620470" y="2156678"/>
                  <a:pt x="6591807" y="2402447"/>
                  <a:pt x="6597749" y="2595326"/>
                </a:cubicBezTo>
                <a:cubicBezTo>
                  <a:pt x="6603691" y="2788205"/>
                  <a:pt x="6580804" y="3034376"/>
                  <a:pt x="6597749" y="3244158"/>
                </a:cubicBezTo>
                <a:cubicBezTo>
                  <a:pt x="6269960" y="3254758"/>
                  <a:pt x="6186955" y="3270034"/>
                  <a:pt x="5937974" y="3244158"/>
                </a:cubicBezTo>
                <a:cubicBezTo>
                  <a:pt x="5688994" y="3218282"/>
                  <a:pt x="5399289" y="3229923"/>
                  <a:pt x="5146244" y="3244158"/>
                </a:cubicBezTo>
                <a:cubicBezTo>
                  <a:pt x="4893199" y="3258394"/>
                  <a:pt x="4753675" y="3225292"/>
                  <a:pt x="4486469" y="3244158"/>
                </a:cubicBezTo>
                <a:cubicBezTo>
                  <a:pt x="4219264" y="3263024"/>
                  <a:pt x="4209538" y="3264754"/>
                  <a:pt x="4024627" y="3244158"/>
                </a:cubicBezTo>
                <a:cubicBezTo>
                  <a:pt x="3839716" y="3223562"/>
                  <a:pt x="3604623" y="3235580"/>
                  <a:pt x="3496807" y="3244158"/>
                </a:cubicBezTo>
                <a:cubicBezTo>
                  <a:pt x="3388991" y="3252736"/>
                  <a:pt x="2920816" y="3218673"/>
                  <a:pt x="2705077" y="3244158"/>
                </a:cubicBezTo>
                <a:cubicBezTo>
                  <a:pt x="2489338" y="3269644"/>
                  <a:pt x="2337183" y="3235512"/>
                  <a:pt x="2045302" y="3244158"/>
                </a:cubicBezTo>
                <a:cubicBezTo>
                  <a:pt x="1753422" y="3252804"/>
                  <a:pt x="1779454" y="3234462"/>
                  <a:pt x="1517482" y="3244158"/>
                </a:cubicBezTo>
                <a:cubicBezTo>
                  <a:pt x="1255510" y="3253854"/>
                  <a:pt x="1125903" y="3248055"/>
                  <a:pt x="857707" y="3244158"/>
                </a:cubicBezTo>
                <a:cubicBezTo>
                  <a:pt x="589512" y="3240261"/>
                  <a:pt x="238153" y="3221412"/>
                  <a:pt x="0" y="3244158"/>
                </a:cubicBezTo>
                <a:cubicBezTo>
                  <a:pt x="-19901" y="2988362"/>
                  <a:pt x="25957" y="2889868"/>
                  <a:pt x="0" y="2692651"/>
                </a:cubicBezTo>
                <a:cubicBezTo>
                  <a:pt x="-25957" y="2495434"/>
                  <a:pt x="-28737" y="2229119"/>
                  <a:pt x="0" y="2011378"/>
                </a:cubicBezTo>
                <a:cubicBezTo>
                  <a:pt x="28737" y="1793637"/>
                  <a:pt x="23333" y="1583922"/>
                  <a:pt x="0" y="1427430"/>
                </a:cubicBezTo>
                <a:cubicBezTo>
                  <a:pt x="-23333" y="1270938"/>
                  <a:pt x="-25883" y="889048"/>
                  <a:pt x="0" y="713715"/>
                </a:cubicBezTo>
                <a:cubicBezTo>
                  <a:pt x="25883" y="538382"/>
                  <a:pt x="30792" y="20628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64CEA4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Dùng tay bịt mũi, nín thở và đếm nhẩm từ 1 đến 5 rồi cho biết: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Em có cảm giác như thế nào?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Em có biết cơ quan nào thực hiện hoạt động thở không?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47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piratory System | Respiratory system kids, Respiratory system,  Respiratory">
            <a:extLst>
              <a:ext uri="{FF2B5EF4-FFF2-40B4-BE49-F238E27FC236}">
                <a16:creationId xmlns:a16="http://schemas.microsoft.com/office/drawing/2014/main" id="{AB29CBE8-1B3E-42FC-9A4A-DF01B512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98" y="1691990"/>
            <a:ext cx="3875925" cy="51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95443B-B8B0-462D-B820-5FC84BC4FE31}"/>
              </a:ext>
            </a:extLst>
          </p:cNvPr>
          <p:cNvCxnSpPr>
            <a:cxnSpLocks/>
          </p:cNvCxnSpPr>
          <p:nvPr/>
        </p:nvCxnSpPr>
        <p:spPr>
          <a:xfrm>
            <a:off x="6646184" y="3050498"/>
            <a:ext cx="1780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2195D-904C-4D3F-A651-29E7AEE35AA5}"/>
              </a:ext>
            </a:extLst>
          </p:cNvPr>
          <p:cNvCxnSpPr>
            <a:cxnSpLocks/>
          </p:cNvCxnSpPr>
          <p:nvPr/>
        </p:nvCxnSpPr>
        <p:spPr>
          <a:xfrm>
            <a:off x="5711484" y="4179879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92579C-D540-485A-BC95-F034DCFC4E24}"/>
              </a:ext>
            </a:extLst>
          </p:cNvPr>
          <p:cNvSpPr/>
          <p:nvPr/>
        </p:nvSpPr>
        <p:spPr>
          <a:xfrm>
            <a:off x="8778067" y="2859820"/>
            <a:ext cx="88663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Mũi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C30984-597D-4914-978C-73EA0F4467A5}"/>
              </a:ext>
            </a:extLst>
          </p:cNvPr>
          <p:cNvSpPr/>
          <p:nvPr/>
        </p:nvSpPr>
        <p:spPr>
          <a:xfrm>
            <a:off x="8739627" y="3969003"/>
            <a:ext cx="167437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Khí quản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F3E1BD-5E3A-4BC8-A46B-43BA077911E9}"/>
              </a:ext>
            </a:extLst>
          </p:cNvPr>
          <p:cNvSpPr/>
          <p:nvPr/>
        </p:nvSpPr>
        <p:spPr>
          <a:xfrm>
            <a:off x="8393872" y="2820391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D65A8A-1BCF-4E6D-8DDF-A94E6D440FA7}"/>
              </a:ext>
            </a:extLst>
          </p:cNvPr>
          <p:cNvSpPr/>
          <p:nvPr/>
        </p:nvSpPr>
        <p:spPr>
          <a:xfrm>
            <a:off x="8370584" y="3946227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724A3B-B933-4B02-8943-D33E1B804FD2}"/>
              </a:ext>
            </a:extLst>
          </p:cNvPr>
          <p:cNvCxnSpPr>
            <a:cxnSpLocks/>
          </p:cNvCxnSpPr>
          <p:nvPr/>
        </p:nvCxnSpPr>
        <p:spPr>
          <a:xfrm>
            <a:off x="5767800" y="5094839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338462-6FC0-48C5-A12E-713E5F8E9663}"/>
              </a:ext>
            </a:extLst>
          </p:cNvPr>
          <p:cNvSpPr/>
          <p:nvPr/>
        </p:nvSpPr>
        <p:spPr>
          <a:xfrm>
            <a:off x="8795943" y="4883963"/>
            <a:ext cx="167437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Phế quản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556C8B-8EB6-4BB7-891E-D65BE0C5EE17}"/>
              </a:ext>
            </a:extLst>
          </p:cNvPr>
          <p:cNvSpPr/>
          <p:nvPr/>
        </p:nvSpPr>
        <p:spPr>
          <a:xfrm>
            <a:off x="8426900" y="4861187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6CEF74-2CED-47E4-BA63-6BD97A1D59F8}"/>
              </a:ext>
            </a:extLst>
          </p:cNvPr>
          <p:cNvCxnSpPr>
            <a:cxnSpLocks/>
          </p:cNvCxnSpPr>
          <p:nvPr/>
        </p:nvCxnSpPr>
        <p:spPr>
          <a:xfrm>
            <a:off x="5553075" y="4831147"/>
            <a:ext cx="214725" cy="263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EE3FDE-9BC7-4189-9163-3D4BCF94E62A}"/>
              </a:ext>
            </a:extLst>
          </p:cNvPr>
          <p:cNvSpPr/>
          <p:nvPr/>
        </p:nvSpPr>
        <p:spPr>
          <a:xfrm>
            <a:off x="1808128" y="5540010"/>
            <a:ext cx="104183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Phổi</a:t>
            </a:r>
            <a:endParaRPr lang="vi-VN" sz="24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816CFE-89E0-4E54-B141-A7991F53702D}"/>
              </a:ext>
            </a:extLst>
          </p:cNvPr>
          <p:cNvCxnSpPr>
            <a:cxnSpLocks/>
          </p:cNvCxnSpPr>
          <p:nvPr/>
        </p:nvCxnSpPr>
        <p:spPr>
          <a:xfrm flipH="1">
            <a:off x="5767800" y="4831148"/>
            <a:ext cx="120639" cy="263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62DC38-2BC9-4089-9C54-FF84723E4237}"/>
              </a:ext>
            </a:extLst>
          </p:cNvPr>
          <p:cNvCxnSpPr>
            <a:cxnSpLocks/>
          </p:cNvCxnSpPr>
          <p:nvPr/>
        </p:nvCxnSpPr>
        <p:spPr>
          <a:xfrm>
            <a:off x="3123981" y="5743575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7AF50D6-0CE5-4E77-BEB8-91C989BE701E}"/>
              </a:ext>
            </a:extLst>
          </p:cNvPr>
          <p:cNvSpPr/>
          <p:nvPr/>
        </p:nvSpPr>
        <p:spPr>
          <a:xfrm>
            <a:off x="2740115" y="5517064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2C6757-A192-43BB-966F-1809C15C9C69}"/>
              </a:ext>
            </a:extLst>
          </p:cNvPr>
          <p:cNvCxnSpPr>
            <a:cxnSpLocks/>
          </p:cNvCxnSpPr>
          <p:nvPr/>
        </p:nvCxnSpPr>
        <p:spPr>
          <a:xfrm>
            <a:off x="5278030" y="5411656"/>
            <a:ext cx="550089" cy="3319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99BDA2-C760-4D57-9A28-886D1FDFBBFF}"/>
              </a:ext>
            </a:extLst>
          </p:cNvPr>
          <p:cNvCxnSpPr>
            <a:cxnSpLocks/>
          </p:cNvCxnSpPr>
          <p:nvPr/>
        </p:nvCxnSpPr>
        <p:spPr>
          <a:xfrm flipH="1">
            <a:off x="5828119" y="5453948"/>
            <a:ext cx="575851" cy="2896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72650" y="6566058"/>
            <a:ext cx="1668780" cy="20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6" grpId="0" animBg="1"/>
      <p:bldP spid="18" grpId="0" animBg="1"/>
      <p:bldP spid="27" grpId="0" animBg="1"/>
      <p:bldP spid="28" grpId="0" animBg="1"/>
      <p:bldP spid="43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E1245-4C2D-4E53-B492-06D15F163F27}"/>
              </a:ext>
            </a:extLst>
          </p:cNvPr>
          <p:cNvSpPr txBox="1"/>
          <p:nvPr/>
        </p:nvSpPr>
        <p:spPr>
          <a:xfrm>
            <a:off x="236265" y="340440"/>
            <a:ext cx="77336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2. </a:t>
            </a:r>
            <a:r>
              <a:rPr lang="vi-VN" sz="3200" dirty="0"/>
              <a:t>Em hãy đặt tay lên lồng ngực, thực hiện động tác hít thở sâu bằng mũi, cho biết lồng ngực thay đổi như thế nào khi hít vào và thở ra.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8E504-D4B5-482B-A270-8CDF579A8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891" y="112542"/>
            <a:ext cx="4232953" cy="5936566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87F2B3BA-8CA8-334B-9F01-071445EB9D65}"/>
              </a:ext>
            </a:extLst>
          </p:cNvPr>
          <p:cNvSpPr/>
          <p:nvPr/>
        </p:nvSpPr>
        <p:spPr>
          <a:xfrm>
            <a:off x="387220" y="3429000"/>
            <a:ext cx="8264409" cy="1422595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hít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ngực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phồng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thở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ngực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xẹp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08C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D0AF9-6907-4E88-8B8B-3A6269D46D58}"/>
              </a:ext>
            </a:extLst>
          </p:cNvPr>
          <p:cNvSpPr txBox="1"/>
          <p:nvPr/>
        </p:nvSpPr>
        <p:spPr>
          <a:xfrm>
            <a:off x="444181" y="83373"/>
            <a:ext cx="1130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3. </a:t>
            </a:r>
            <a:r>
              <a:rPr lang="vi-VN" sz="3200" dirty="0"/>
              <a:t>Quan sát hình dưới, trả lời các câu hỏi và yêu cầu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Hình nào thể hiện hoạt động hít vào? Hình nào thể hiện hoạt động thở ra? Vì sao em biết?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DDD32-E260-4C38-A5FE-D3CD1CB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48" y="1730327"/>
            <a:ext cx="6276095" cy="429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0C0C3-F553-4350-9799-AE96178E8D34}"/>
              </a:ext>
            </a:extLst>
          </p:cNvPr>
          <p:cNvSpPr txBox="1"/>
          <p:nvPr/>
        </p:nvSpPr>
        <p:spPr>
          <a:xfrm>
            <a:off x="279448" y="5224440"/>
            <a:ext cx="148309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5D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200"/>
              <a:t>Hít vào</a:t>
            </a:r>
            <a:endParaRPr lang="vi-V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143D5-1828-4862-A050-453429D87173}"/>
              </a:ext>
            </a:extLst>
          </p:cNvPr>
          <p:cNvSpPr txBox="1"/>
          <p:nvPr/>
        </p:nvSpPr>
        <p:spPr>
          <a:xfrm>
            <a:off x="3619131" y="5224439"/>
            <a:ext cx="140936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5D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200" dirty="0"/>
              <a:t>Thở 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1F75C-0885-4909-AEB3-AA7AD2701A50}"/>
              </a:ext>
            </a:extLst>
          </p:cNvPr>
          <p:cNvSpPr txBox="1"/>
          <p:nvPr/>
        </p:nvSpPr>
        <p:spPr>
          <a:xfrm>
            <a:off x="6555543" y="2844598"/>
            <a:ext cx="5508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Chỉ đường đi của không khí khi hít vào và thở 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Cơ quan hô hấp có chức năng gì?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08C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AC51E-DC93-4644-9D86-6524252AA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6" r="1294"/>
          <a:stretch/>
        </p:blipFill>
        <p:spPr>
          <a:xfrm>
            <a:off x="1" y="0"/>
            <a:ext cx="12192000" cy="6201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9F5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3E38B-453D-44D2-9D47-9A9F6A639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65" y="866774"/>
            <a:ext cx="10696956" cy="412613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72EF171-62BD-4679-9EE5-06F46375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07" y="2219540"/>
            <a:ext cx="3847193" cy="4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47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298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56</cp:revision>
  <dcterms:created xsi:type="dcterms:W3CDTF">2021-06-02T02:35:09Z</dcterms:created>
  <dcterms:modified xsi:type="dcterms:W3CDTF">2025-03-13T05:46:07Z</dcterms:modified>
</cp:coreProperties>
</file>