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4" r:id="rId2"/>
    <p:sldMasterId id="2147483686" r:id="rId3"/>
    <p:sldMasterId id="2147483696" r:id="rId4"/>
    <p:sldMasterId id="2147483705" r:id="rId5"/>
  </p:sldMasterIdLst>
  <p:notesMasterIdLst>
    <p:notesMasterId r:id="rId14"/>
  </p:notesMasterIdLst>
  <p:sldIdLst>
    <p:sldId id="367" r:id="rId6"/>
    <p:sldId id="363" r:id="rId7"/>
    <p:sldId id="268" r:id="rId8"/>
    <p:sldId id="336" r:id="rId9"/>
    <p:sldId id="298" r:id="rId10"/>
    <p:sldId id="299" r:id="rId11"/>
    <p:sldId id="300" r:id="rId12"/>
    <p:sldId id="3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208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4292554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74973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4380112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5812621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207622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1957362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8840279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3887222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8949518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18496834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26026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40109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02711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50209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953252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613837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21875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91921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962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2022/10/5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4753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55701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1133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158743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372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63667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826493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91629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68401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8255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3700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2022/10/5</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t>2022/10/5</a:t>
            </a:fld>
            <a:endParaRPr lang="zh-CN" altLang="en-US"/>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031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fld id="{EC85BF49-3D7A-4F43-BA91-D003E0AEA55D}" type="datetimeFigureOut">
              <a:rPr lang="zh-CN" altLang="en-US" smtClean="0"/>
              <a:t>2022/10/5</a:t>
            </a:fld>
            <a:endParaRPr lang="zh-CN" altLang="en-US"/>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48789574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717" r:id="rId8"/>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2022/10/5</a:t>
            </a:fld>
            <a:endParaRPr lang="zh-CN" altLang="en-US" dirty="0"/>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26543968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275066289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2022/10/5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1920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10.xml"/><Relationship Id="rId4" Type="http://schemas.openxmlformats.org/officeDocument/2006/relationships/tags" Target="../tags/tag7.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VIẾT</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xmlns=""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a:solidFill>
                  <a:srgbClr val="7030A0"/>
                </a:solidFill>
                <a:cs typeface="Times New Roman" pitchFamily="18" charset="0"/>
              </a:rPr>
              <a:t>Bài</a:t>
            </a:r>
            <a:r>
              <a:rPr lang="en-US" sz="3600" b="1" dirty="0">
                <a:solidFill>
                  <a:srgbClr val="7030A0"/>
                </a:solidFill>
                <a:cs typeface="Times New Roman" pitchFamily="18" charset="0"/>
              </a:rPr>
              <a:t>: </a:t>
            </a:r>
            <a:r>
              <a:rPr lang="en-US" sz="3600" b="1" dirty="0" err="1" smtClean="0">
                <a:solidFill>
                  <a:srgbClr val="7030A0"/>
                </a:solidFill>
                <a:cs typeface="Times New Roman" pitchFamily="18" charset="0"/>
              </a:rPr>
              <a:t>Thời</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khóa</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biểu</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xmlns=""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413625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xmlns=""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xmlns="" id="{4928C1EE-54F2-439F-819F-3E2436294A8B}"/>
              </a:ext>
            </a:extLst>
          </p:cNvPr>
          <p:cNvSpPr/>
          <p:nvPr>
            <p:custDataLst>
              <p:tags r:id="rId2"/>
            </p:custDataLst>
          </p:nvPr>
        </p:nvSpPr>
        <p:spPr>
          <a:xfrm>
            <a:off x="1200754" y="2823462"/>
            <a:ext cx="9061831" cy="2862322"/>
          </a:xfrm>
          <a:prstGeom prst="rect">
            <a:avLst/>
          </a:prstGeom>
        </p:spPr>
        <p:txBody>
          <a:bodyPr wrap="square">
            <a:spAutoFit/>
          </a:bodyPr>
          <a:lstStyle/>
          <a:p>
            <a:pPr lvl="0" algn="just">
              <a:defRPr/>
            </a:pPr>
            <a:r>
              <a:rPr lang="vi-VN" sz="3600" dirty="0">
                <a:solidFill>
                  <a:srgbClr val="000000"/>
                </a:solidFill>
                <a:latin typeface="HP001 4 hang 1 ô ly" panose="020B0603050302020204" charset="0"/>
                <a:cs typeface="HP001 4 hang 1 ô ly" panose="020B0603050302020204" charset="0"/>
              </a:rPr>
              <a:t> Thời khóa biểu cho biết thời gian học các môn của từng ngày trong tuần. Thời khóa biểu gồm nhiều cột dọc và nhiều hàng ngang. Các bạn học sinh thường đọc thời khóa biểu theo trình tự </a:t>
            </a:r>
            <a:r>
              <a:rPr lang="en-US" sz="3600" dirty="0" err="1">
                <a:solidFill>
                  <a:srgbClr val="000000"/>
                </a:solidFill>
                <a:latin typeface="HP001 4 hang 1 ô ly" panose="020B0603050302020204" charset="0"/>
                <a:cs typeface="HP001 4 hang 1 ô ly" panose="020B0603050302020204" charset="0"/>
              </a:rPr>
              <a:t>thứ</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buổi</a:t>
            </a:r>
            <a:r>
              <a:rPr lang="en-US" sz="3600" dirty="0">
                <a:solidFill>
                  <a:srgbClr val="000000"/>
                </a:solidFill>
                <a:latin typeface="HP001 4 hang 1 ô ly" panose="020B0603050302020204" charset="0"/>
                <a:cs typeface="HP001 4 hang 1 ô ly" panose="020B0603050302020204" charset="0"/>
              </a:rPr>
              <a:t> - </a:t>
            </a:r>
            <a:r>
              <a:rPr lang="en-US" sz="3600" dirty="0" err="1">
                <a:solidFill>
                  <a:srgbClr val="000000"/>
                </a:solidFill>
                <a:latin typeface="HP001 4 hang 1 ô ly" panose="020B0603050302020204" charset="0"/>
                <a:cs typeface="HP001 4 hang 1 ô ly" panose="020B0603050302020204" charset="0"/>
              </a:rPr>
              <a:t>tiết</a:t>
            </a:r>
            <a:r>
              <a:rPr lang="en-US" sz="3600" dirty="0">
                <a:solidFill>
                  <a:srgbClr val="000000"/>
                </a:solidFill>
                <a:latin typeface="HP001 4 hang 1 ô ly" panose="020B0603050302020204" charset="0"/>
                <a:cs typeface="HP001 4 hang 1 ô ly" panose="020B0603050302020204" charset="0"/>
              </a:rPr>
              <a:t> -</a:t>
            </a:r>
            <a:r>
              <a:rPr lang="en-US" sz="3600" dirty="0" err="1">
                <a:solidFill>
                  <a:srgbClr val="000000"/>
                </a:solidFill>
                <a:latin typeface="HP001 4 hang 1 ô ly" panose="020B0603050302020204" charset="0"/>
                <a:cs typeface="HP001 4 hang 1 ô ly" panose="020B0603050302020204" charset="0"/>
              </a:rPr>
              <a:t>môn</a:t>
            </a:r>
            <a:endParaRPr lang="en-US" sz="3600" dirty="0">
              <a:solidFill>
                <a:srgbClr val="000000"/>
              </a:solidFill>
              <a:latin typeface="HP001 4 hang 1 ô ly" panose="020B0603050302020204" charset="0"/>
              <a:cs typeface="HP001 4 hang 1 ô ly" panose="020B0603050302020204" charset="0"/>
            </a:endParaRPr>
          </a:p>
        </p:txBody>
      </p:sp>
      <p:sp>
        <p:nvSpPr>
          <p:cNvPr id="4" name="Rectangle: Rounded Corners 3">
            <a:extLst>
              <a:ext uri="{FF2B5EF4-FFF2-40B4-BE49-F238E27FC236}">
                <a16:creationId xmlns:a16="http://schemas.microsoft.com/office/drawing/2014/main" xmlns="" id="{94E1F88E-8AAF-447F-94AF-690C847F7622}"/>
              </a:ext>
            </a:extLst>
          </p:cNvPr>
          <p:cNvSpPr/>
          <p:nvPr/>
        </p:nvSpPr>
        <p:spPr>
          <a:xfrm>
            <a:off x="4181384" y="985421"/>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khóa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biểu</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xmlns="" id="{F0001F13-637B-4247-A1AE-A0F3A88B36AF}"/>
              </a:ext>
            </a:extLst>
          </p:cNvPr>
          <p:cNvSpPr/>
          <p:nvPr/>
        </p:nvSpPr>
        <p:spPr>
          <a:xfrm>
            <a:off x="3169328" y="5948039"/>
            <a:ext cx="4651899" cy="7501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viết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hoa</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7" name="Straight Connector 6">
            <a:extLst>
              <a:ext uri="{FF2B5EF4-FFF2-40B4-BE49-F238E27FC236}">
                <a16:creationId xmlns:a16="http://schemas.microsoft.com/office/drawing/2014/main" xmlns="" id="{834DF006-6A36-42EE-9124-FFC66E9EC906}"/>
              </a:ext>
            </a:extLst>
          </p:cNvPr>
          <p:cNvCxnSpPr/>
          <p:nvPr/>
        </p:nvCxnSpPr>
        <p:spPr>
          <a:xfrm>
            <a:off x="1597981" y="3266983"/>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xmlns="" id="{AF397454-8012-40F0-9403-DE99E1A5FDC4}"/>
              </a:ext>
            </a:extLst>
          </p:cNvPr>
          <p:cNvCxnSpPr/>
          <p:nvPr/>
        </p:nvCxnSpPr>
        <p:spPr>
          <a:xfrm>
            <a:off x="8282868" y="3817399"/>
            <a:ext cx="19530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xmlns="" id="{D56BE2B5-2A6D-46EF-9014-DDCA1452A61E}"/>
              </a:ext>
            </a:extLst>
          </p:cNvPr>
          <p:cNvCxnSpPr/>
          <p:nvPr/>
        </p:nvCxnSpPr>
        <p:spPr>
          <a:xfrm>
            <a:off x="3089431" y="4900475"/>
            <a:ext cx="195308"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xmlns=""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xmlns=""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xmlns=""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xmlns=""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trình</a:t>
            </a:r>
            <a:r>
              <a:rPr kumimoji="0" lang="en-US" sz="32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tự</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xmlns=""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xmlns=""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tiết</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xmlns=""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xmlns="" id="{C31EE29A-7F4A-4BB3-8EB3-ADA3D341D96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7455" y="1299723"/>
            <a:ext cx="11125529" cy="4366895"/>
          </a:xfrm>
          <a:prstGeom prst="rect">
            <a:avLst/>
          </a:prstGeom>
        </p:spPr>
      </p:pic>
      <p:sp>
        <p:nvSpPr>
          <p:cNvPr id="5" name="Oval 4"/>
          <p:cNvSpPr/>
          <p:nvPr/>
        </p:nvSpPr>
        <p:spPr>
          <a:xfrm>
            <a:off x="1875178" y="4564510"/>
            <a:ext cx="1663700"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Rounded" panose="020B0500000000000000" charset="0"/>
                <a:cs typeface="Arial-Rounded" panose="020B0500000000000000" charset="0"/>
              </a:rPr>
              <a:t>c</a:t>
            </a:r>
            <a:r>
              <a:rPr kumimoji="0" lang="en-US" sz="2400" b="0" i="0" u="none" strike="noStrike" kern="1200" cap="none" spc="0" normalizeH="0" baseline="0" noProof="0" smtClean="0">
                <a:ln>
                  <a:noFill/>
                </a:ln>
                <a:solidFill>
                  <a:prstClr val="white"/>
                </a:solidFill>
                <a:effectLst/>
                <a:uLnTx/>
                <a:uFillTx/>
                <a:latin typeface="Arial-Rounded" panose="020B0500000000000000" charset="0"/>
                <a:cs typeface="Arial-Rounded" panose="020B0500000000000000" charset="0"/>
              </a:rPr>
              <a:t>ái </a:t>
            </a:r>
            <a:r>
              <a:rPr kumimoji="0" lang="en-US" sz="2400" b="0" i="0" u="none" strike="noStrike" kern="1200" cap="none" spc="0" normalizeH="0" baseline="0" noProof="0">
                <a:ln>
                  <a:noFill/>
                </a:ln>
                <a:solidFill>
                  <a:prstClr val="white"/>
                </a:solidFill>
                <a:effectLst/>
                <a:uLnTx/>
                <a:uFillTx/>
                <a:latin typeface="Arial-Rounded" panose="020B0500000000000000" charset="0"/>
                <a:cs typeface="Arial-Rounded" panose="020B0500000000000000" charset="0"/>
              </a:rPr>
              <a:t>kéo</a:t>
            </a:r>
          </a:p>
        </p:txBody>
      </p:sp>
      <p:sp>
        <p:nvSpPr>
          <p:cNvPr id="6" name="Oval 5"/>
          <p:cNvSpPr/>
          <p:nvPr/>
        </p:nvSpPr>
        <p:spPr>
          <a:xfrm>
            <a:off x="4317357" y="2978807"/>
            <a:ext cx="2149544"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Rounded" panose="020B0500000000000000" charset="0"/>
                <a:cs typeface="Arial-Rounded" panose="020B0500000000000000" charset="0"/>
              </a:rPr>
              <a:t>c</a:t>
            </a:r>
            <a:r>
              <a:rPr kumimoji="0" lang="en-US" sz="2400" b="0" i="0" u="none" strike="noStrike" kern="1200" cap="none" spc="0" normalizeH="0" baseline="0" noProof="0" smtClean="0">
                <a:ln>
                  <a:noFill/>
                </a:ln>
                <a:solidFill>
                  <a:prstClr val="white"/>
                </a:solidFill>
                <a:effectLst/>
                <a:uLnTx/>
                <a:uFillTx/>
                <a:latin typeface="Arial-Rounded" panose="020B0500000000000000" charset="0"/>
                <a:cs typeface="Arial-Rounded" panose="020B0500000000000000" charset="0"/>
              </a:rPr>
              <a:t>ái </a:t>
            </a:r>
            <a:r>
              <a:rPr kumimoji="0" lang="en-US" sz="2400" b="0" i="0" u="none" strike="noStrike" kern="1200" cap="none" spc="0" normalizeH="0" baseline="0" noProof="0">
                <a:ln>
                  <a:noFill/>
                </a:ln>
                <a:solidFill>
                  <a:prstClr val="white"/>
                </a:solidFill>
                <a:effectLst/>
                <a:uLnTx/>
                <a:uFillTx/>
                <a:latin typeface="Arial-Rounded" panose="020B0500000000000000" charset="0"/>
                <a:cs typeface="Arial-Rounded" panose="020B0500000000000000" charset="0"/>
              </a:rPr>
              <a:t>thước</a:t>
            </a:r>
          </a:p>
        </p:txBody>
      </p:sp>
      <p:sp>
        <p:nvSpPr>
          <p:cNvPr id="7" name="Oval 6"/>
          <p:cNvSpPr/>
          <p:nvPr/>
        </p:nvSpPr>
        <p:spPr>
          <a:xfrm>
            <a:off x="8989764" y="5302395"/>
            <a:ext cx="2230548" cy="105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Rounded" panose="020B0500000000000000" charset="0"/>
                <a:ea typeface="+mn-ea"/>
                <a:cs typeface="Arial-Rounded" panose="020B0500000000000000" charset="0"/>
              </a:rPr>
              <a:t>cặp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3. Chọn a hoặc b</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4" name="Title 1"/>
          <p:cNvSpPr>
            <a:spLocks noGrp="1"/>
          </p:cNvSpPr>
          <p:nvPr/>
        </p:nvSpPr>
        <p:spPr>
          <a:xfrm>
            <a:off x="675640" y="750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Rounded" panose="020B0500000000000000" charset="0"/>
                <a:ea typeface="+mj-ea"/>
                <a:cs typeface="Arial-Rounded" panose="020B0500000000000000" charset="0"/>
              </a:rPr>
              <a:t>a. Chọn ch hoặc tr thay cho ô vuông</a:t>
            </a:r>
          </a:p>
        </p:txBody>
      </p:sp>
      <p:sp>
        <p:nvSpPr>
          <p:cNvPr id="5" name="Text Box 4"/>
          <p:cNvSpPr txBox="1"/>
          <p:nvPr/>
        </p:nvSpPr>
        <p:spPr>
          <a:xfrm>
            <a:off x="3295650" y="1968500"/>
            <a:ext cx="7496175" cy="3476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Mặt trời mọc rồi lặn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Trên đôi chân lon 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Hai chân trời của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Là mẹ và cô giáo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(Theo Trần Quốc Hoàn)</a:t>
            </a:r>
          </a:p>
        </p:txBody>
      </p:sp>
      <p:pic>
        <p:nvPicPr>
          <p:cNvPr id="9" name="Content Placeholder 8" descr="0083"/>
          <p:cNvPicPr>
            <a:picLocks noGrp="1" noChangeAspect="1"/>
          </p:cNvPicPr>
          <p:nvPr>
            <p:ph idx="1"/>
          </p:nvPr>
        </p:nvPicPr>
        <p:blipFill>
          <a:blip r:embed="rId2"/>
          <a:stretch>
            <a:fillRect/>
          </a:stretch>
        </p:blipFill>
        <p:spPr>
          <a:xfrm>
            <a:off x="4352925" y="2076450"/>
            <a:ext cx="410845" cy="614680"/>
          </a:xfrm>
          <a:prstGeom prst="rect">
            <a:avLst/>
          </a:prstGeom>
        </p:spPr>
      </p:pic>
      <p:pic>
        <p:nvPicPr>
          <p:cNvPr id="10" name="Content Placeholder 8" descr="0083"/>
          <p:cNvPicPr>
            <a:picLocks noChangeAspect="1"/>
          </p:cNvPicPr>
          <p:nvPr/>
        </p:nvPicPr>
        <p:blipFill>
          <a:blip r:embed="rId2"/>
          <a:stretch>
            <a:fillRect/>
          </a:stretch>
        </p:blipFill>
        <p:spPr>
          <a:xfrm>
            <a:off x="3358515" y="2745740"/>
            <a:ext cx="410845" cy="614680"/>
          </a:xfrm>
          <a:prstGeom prst="rect">
            <a:avLst/>
          </a:prstGeom>
        </p:spPr>
      </p:pic>
      <p:pic>
        <p:nvPicPr>
          <p:cNvPr id="11" name="Content Placeholder 8" descr="0083"/>
          <p:cNvPicPr>
            <a:picLocks noChangeAspect="1"/>
          </p:cNvPicPr>
          <p:nvPr/>
        </p:nvPicPr>
        <p:blipFill>
          <a:blip r:embed="rId2"/>
          <a:stretch>
            <a:fillRect/>
          </a:stretch>
        </p:blipFill>
        <p:spPr>
          <a:xfrm>
            <a:off x="5427345" y="279654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4352925" y="3399790"/>
            <a:ext cx="410845" cy="614680"/>
          </a:xfrm>
          <a:prstGeom prst="rect">
            <a:avLst/>
          </a:prstGeom>
        </p:spPr>
      </p:pic>
      <p:pic>
        <p:nvPicPr>
          <p:cNvPr id="13" name="Content Placeholder 8" descr="0083"/>
          <p:cNvPicPr>
            <a:picLocks noChangeAspect="1"/>
          </p:cNvPicPr>
          <p:nvPr/>
        </p:nvPicPr>
        <p:blipFill>
          <a:blip r:embed="rId2"/>
          <a:stretch>
            <a:fillRect/>
          </a:stretch>
        </p:blipFill>
        <p:spPr>
          <a:xfrm>
            <a:off x="5427345" y="3411220"/>
            <a:ext cx="410845" cy="614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rial-Rounded" panose="020B0500000000000000" charset="0"/>
                <a:cs typeface="Arial-Rounded" panose="020B0500000000000000" charset="0"/>
              </a:rPr>
              <a:t>b. Chọn v hay d thay cho ô vuông</a:t>
            </a:r>
            <a:br>
              <a:rPr lang="en-US">
                <a:latin typeface="Arial-Rounded" panose="020B0500000000000000" charset="0"/>
                <a:cs typeface="Arial-Rounded" panose="020B0500000000000000" charset="0"/>
              </a:rPr>
            </a:br>
            <a:endParaRPr lang="en-US">
              <a:latin typeface="Arial-Rounded" panose="020B0500000000000000" charset="0"/>
              <a:cs typeface="Arial-Rounded" panose="020B0500000000000000" charset="0"/>
            </a:endParaRPr>
          </a:p>
        </p:txBody>
      </p:sp>
      <p:sp>
        <p:nvSpPr>
          <p:cNvPr id="5" name="Text Box 4"/>
          <p:cNvSpPr txBox="1"/>
          <p:nvPr/>
        </p:nvSpPr>
        <p:spPr>
          <a:xfrm>
            <a:off x="1125220" y="1968500"/>
            <a:ext cx="10518140" cy="2122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Có con chim vành khuyên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Dáng trông thật ngoan ngoãn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Arial-Rounded" panose="020B0500000000000000" charset="0"/>
                <a:ea typeface="+mn-ea"/>
                <a:cs typeface="Arial-Rounded" panose="020B0500000000000000" charset="0"/>
              </a:rPr>
              <a:t>Gọi dạ, bảo vâng lễ phép ngoan nhất nhà</a:t>
            </a:r>
          </a:p>
        </p:txBody>
      </p:sp>
      <p:pic>
        <p:nvPicPr>
          <p:cNvPr id="9" name="Content Placeholder 8" descr="0083"/>
          <p:cNvPicPr>
            <a:picLocks noGrp="1" noChangeAspect="1"/>
          </p:cNvPicPr>
          <p:nvPr>
            <p:ph idx="1"/>
          </p:nvPr>
        </p:nvPicPr>
        <p:blipFill>
          <a:blip r:embed="rId2"/>
          <a:stretch>
            <a:fillRect/>
          </a:stretch>
        </p:blipFill>
        <p:spPr>
          <a:xfrm>
            <a:off x="4139565" y="2131060"/>
            <a:ext cx="349250" cy="523240"/>
          </a:xfrm>
          <a:prstGeom prst="rect">
            <a:avLst/>
          </a:prstGeom>
        </p:spPr>
      </p:pic>
      <p:pic>
        <p:nvPicPr>
          <p:cNvPr id="10" name="Content Placeholder 8" descr="0083"/>
          <p:cNvPicPr>
            <a:picLocks noChangeAspect="1"/>
          </p:cNvPicPr>
          <p:nvPr/>
        </p:nvPicPr>
        <p:blipFill>
          <a:blip r:embed="rId2"/>
          <a:stretch>
            <a:fillRect/>
          </a:stretch>
        </p:blipFill>
        <p:spPr>
          <a:xfrm>
            <a:off x="1125220" y="2722880"/>
            <a:ext cx="410845" cy="614680"/>
          </a:xfrm>
          <a:prstGeom prst="rect">
            <a:avLst/>
          </a:prstGeom>
        </p:spPr>
      </p:pic>
      <p:pic>
        <p:nvPicPr>
          <p:cNvPr id="12" name="Content Placeholder 8" descr="0083"/>
          <p:cNvPicPr>
            <a:picLocks noChangeAspect="1"/>
          </p:cNvPicPr>
          <p:nvPr/>
        </p:nvPicPr>
        <p:blipFill>
          <a:blip r:embed="rId2"/>
          <a:stretch>
            <a:fillRect/>
          </a:stretch>
        </p:blipFill>
        <p:spPr>
          <a:xfrm>
            <a:off x="2091055" y="3411220"/>
            <a:ext cx="319405" cy="614680"/>
          </a:xfrm>
          <a:prstGeom prst="rect">
            <a:avLst/>
          </a:prstGeom>
        </p:spPr>
      </p:pic>
      <p:pic>
        <p:nvPicPr>
          <p:cNvPr id="13" name="Content Placeholder 8" descr="0083"/>
          <p:cNvPicPr>
            <a:picLocks noChangeAspect="1"/>
          </p:cNvPicPr>
          <p:nvPr/>
        </p:nvPicPr>
        <p:blipFill>
          <a:blip r:embed="rId2"/>
          <a:stretch>
            <a:fillRect/>
          </a:stretch>
        </p:blipFill>
        <p:spPr>
          <a:xfrm>
            <a:off x="3977005" y="3411220"/>
            <a:ext cx="320675" cy="614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xmlns=""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xmlns=""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xmlns=""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xmlns=""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210</Words>
  <Application>Microsoft Office PowerPoint</Application>
  <PresentationFormat>Custom</PresentationFormat>
  <Paragraphs>34</Paragraphs>
  <Slides>8</Slides>
  <Notes>2</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1_Office 主题</vt:lpstr>
      <vt:lpstr>第一PPT，www.1ppt.com</vt:lpstr>
      <vt:lpstr>Doodle Sketchbook by Slidesgo</vt:lpstr>
      <vt:lpstr>2_Office 主题</vt:lpstr>
      <vt:lpstr>2_Office 主题​​</vt:lpstr>
      <vt:lpstr>PowerPoint Presentation</vt:lpstr>
      <vt:lpstr>PowerPoint Presentation</vt:lpstr>
      <vt:lpstr>PowerPoint Presentation</vt:lpstr>
      <vt:lpstr>PowerPoint Presentation</vt:lpstr>
      <vt:lpstr>PowerPoint Presentation</vt:lpstr>
      <vt:lpstr>3. Chọn a hoặc b </vt:lpstr>
      <vt:lpstr>b. Chọn v hay d thay cho ô vuông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MTC</cp:lastModifiedBy>
  <cp:revision>14</cp:revision>
  <dcterms:created xsi:type="dcterms:W3CDTF">2021-07-25T03:01:51Z</dcterms:created>
  <dcterms:modified xsi:type="dcterms:W3CDTF">2022-10-05T02:07:56Z</dcterms:modified>
</cp:coreProperties>
</file>