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58" r:id="rId4"/>
    <p:sldId id="262" r:id="rId5"/>
    <p:sldId id="292" r:id="rId6"/>
    <p:sldId id="293" r:id="rId7"/>
    <p:sldId id="284" r:id="rId8"/>
    <p:sldId id="294" r:id="rId9"/>
    <p:sldId id="295" r:id="rId10"/>
    <p:sldId id="296" r:id="rId11"/>
    <p:sldId id="297" r:id="rId12"/>
    <p:sldId id="298" r:id="rId13"/>
    <p:sldId id="300" r:id="rId14"/>
    <p:sldId id="301" r:id="rId15"/>
    <p:sldId id="263" r:id="rId16"/>
    <p:sldId id="285" r:id="rId17"/>
    <p:sldId id="302" r:id="rId18"/>
    <p:sldId id="303" r:id="rId19"/>
    <p:sldId id="273" r:id="rId20"/>
    <p:sldId id="286" r:id="rId21"/>
    <p:sldId id="304" r:id="rId22"/>
    <p:sldId id="305" r:id="rId23"/>
    <p:sldId id="283" r:id="rId24"/>
    <p:sldId id="275" r:id="rId25"/>
    <p:sldId id="281" r:id="rId26"/>
    <p:sldId id="274" r:id="rId27"/>
    <p:sldId id="306" r:id="rId28"/>
  </p:sldIdLst>
  <p:sldSz cx="12192000" cy="6858000"/>
  <p:notesSz cx="6858000" cy="9144000"/>
  <p:embeddedFontLst>
    <p:embeddedFont>
      <p:font typeface="UTM Avo" pitchFamily="18" charset="0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U9sW5JEQasbQT1vkeoSh7M+eM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4"/>
  </p:normalViewPr>
  <p:slideViewPr>
    <p:cSldViewPr snapToGrid="0">
      <p:cViewPr>
        <p:scale>
          <a:sx n="60" d="100"/>
          <a:sy n="60" d="100"/>
        </p:scale>
        <p:origin x="-1062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67328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/>
        <a:ea typeface="UTM Avo" panose="02040603050506020204" pitchFamily="18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33" name="Google Shape;2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8F5630BF-BF6B-32AA-C6DB-BB0D73945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456BD482-B16A-65D9-4B79-E3E087540A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B598FAD9-EBD0-D64A-0E2C-CBFE71B3D9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2611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CEF51F81-B11B-5A96-83E4-1820D59D3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576A7D72-8E62-0B12-00C0-F26CF48489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DE533C5F-58D9-CAA0-C3EB-673180541A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0072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EC5D75BB-D09E-ED23-CEC7-2108F006E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9A44CD8D-9DF4-82DF-5635-00408BD7ED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6EAC581C-775C-3932-969E-6F3A6BE6DA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4438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0A481D9E-5700-3D89-B772-48C30F6B4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F5E802E4-C9DE-1FE3-9CC8-FBD2F3E58B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88B1FC66-36B7-D4EE-25C2-A141CE49C1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8816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4A4A516B-363E-F6D3-94B5-E7A9A96B7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0E05D8CC-5D42-32E0-C381-40A2F32E5C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336C6E15-AD82-B5EF-6F3B-439D8ADD71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8394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0366A6B9-4EE0-0FE8-988A-234FAA30C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98D300BF-4682-B85D-9B03-EA65C215EF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F0D7E3ED-40BE-90A9-F002-D84DAB6D5A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0759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27741A49-CA0D-BDBB-A598-43B57D0FE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89FE0490-8351-0462-5F0B-41FCBEE999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5B777D46-A134-52EF-341C-C2B40D789D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022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9135E142-BF83-A9D8-752C-825834FBA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B6EA1D04-9E8B-8283-C45A-9B78491F7D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9F0510B1-A71C-7495-C9F5-D952E119CA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5292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351A7C58-4E08-BDDF-F638-FFA48C0AE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A622344A-49FC-64FA-8F7C-53F9D20708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7F18A572-1818-B542-E13A-7F960EE502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600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60" name="Google Shape;26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92267F78-1676-E72F-826C-053C6819B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BFFEC392-95A3-2289-3BD3-E140CF1A5D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78466576-D681-A960-1E68-BE811380DD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185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58B9D125-76B8-49A3-A192-C9A0FFF2A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EF9DAA33-ED6B-A824-4C27-A83C0FEB6C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BD40A798-0700-67ED-5502-D88BB920F3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8864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9956017F-0B01-6F55-4BCA-88C46D25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3A54FE15-9A67-FAC9-22CE-ACE2072FC4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5A8B9B6F-2E4E-3B42-8089-499432408B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7033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3D00629F-9559-F846-D205-ECAA41909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D3936EF1-1489-4CDA-DA09-6537279226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A22935B2-FCF7-BD1C-06BD-51E0967ECD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7855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>
          <a:extLst>
            <a:ext uri="{FF2B5EF4-FFF2-40B4-BE49-F238E27FC236}">
              <a16:creationId xmlns="" xmlns:a16="http://schemas.microsoft.com/office/drawing/2014/main" id="{4F48AFF2-634E-2213-2EFC-3F89DCEBF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28b03ef5e3_0_13:notes">
            <a:extLst>
              <a:ext uri="{FF2B5EF4-FFF2-40B4-BE49-F238E27FC236}">
                <a16:creationId xmlns="" xmlns:a16="http://schemas.microsoft.com/office/drawing/2014/main" id="{8164ED11-EFDD-234D-DBB0-88C96F273D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324" name="Google Shape;324;g328b03ef5e3_0_13:notes">
            <a:extLst>
              <a:ext uri="{FF2B5EF4-FFF2-40B4-BE49-F238E27FC236}">
                <a16:creationId xmlns="" xmlns:a16="http://schemas.microsoft.com/office/drawing/2014/main" id="{F48A8001-17F8-AEB8-3FA0-235F46496B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3015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>
          <a:extLst>
            <a:ext uri="{FF2B5EF4-FFF2-40B4-BE49-F238E27FC236}">
              <a16:creationId xmlns="" xmlns:a16="http://schemas.microsoft.com/office/drawing/2014/main" id="{F5D96AA0-EF20-CBF5-F519-05CE2C497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28b03ef5e3_0_13:notes">
            <a:extLst>
              <a:ext uri="{FF2B5EF4-FFF2-40B4-BE49-F238E27FC236}">
                <a16:creationId xmlns="" xmlns:a16="http://schemas.microsoft.com/office/drawing/2014/main" id="{DDC1815A-2F9B-BF3E-90C5-A98BA0403C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324" name="Google Shape;324;g328b03ef5e3_0_13:notes">
            <a:extLst>
              <a:ext uri="{FF2B5EF4-FFF2-40B4-BE49-F238E27FC236}">
                <a16:creationId xmlns="" xmlns:a16="http://schemas.microsoft.com/office/drawing/2014/main" id="{68B42F0F-1E61-4105-E845-2E496890F0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37932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>
          <a:extLst>
            <a:ext uri="{FF2B5EF4-FFF2-40B4-BE49-F238E27FC236}">
              <a16:creationId xmlns="" xmlns:a16="http://schemas.microsoft.com/office/drawing/2014/main" id="{C1590707-F50F-779E-ADA8-ACBFBE55A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28b03ef5e3_0_13:notes">
            <a:extLst>
              <a:ext uri="{FF2B5EF4-FFF2-40B4-BE49-F238E27FC236}">
                <a16:creationId xmlns="" xmlns:a16="http://schemas.microsoft.com/office/drawing/2014/main" id="{261C16B2-4D7C-8E34-7D4D-82FF033D20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324" name="Google Shape;324;g328b03ef5e3_0_13:notes">
            <a:extLst>
              <a:ext uri="{FF2B5EF4-FFF2-40B4-BE49-F238E27FC236}">
                <a16:creationId xmlns="" xmlns:a16="http://schemas.microsoft.com/office/drawing/2014/main" id="{02FAD71D-0264-554D-393D-D37CE39404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8301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>
          <a:extLst>
            <a:ext uri="{FF2B5EF4-FFF2-40B4-BE49-F238E27FC236}">
              <a16:creationId xmlns="" xmlns:a16="http://schemas.microsoft.com/office/drawing/2014/main" id="{834AD800-5C57-2D37-BA33-CB6BF0CE9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28b03ef5e3_0_13:notes">
            <a:extLst>
              <a:ext uri="{FF2B5EF4-FFF2-40B4-BE49-F238E27FC236}">
                <a16:creationId xmlns="" xmlns:a16="http://schemas.microsoft.com/office/drawing/2014/main" id="{CB608D4C-D372-23CD-2A8A-C581AAAD86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324" name="Google Shape;324;g328b03ef5e3_0_13:notes">
            <a:extLst>
              <a:ext uri="{FF2B5EF4-FFF2-40B4-BE49-F238E27FC236}">
                <a16:creationId xmlns="" xmlns:a16="http://schemas.microsoft.com/office/drawing/2014/main" id="{DCF81A34-1136-D542-371E-A9A52B6EAB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9610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47" name="Google Shape;2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77" name="Google Shape;2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="" xmlns:a16="http://schemas.microsoft.com/office/drawing/2014/main" id="{DB48ADD7-4937-5602-F3AF-B81EEF365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>
            <a:extLst>
              <a:ext uri="{FF2B5EF4-FFF2-40B4-BE49-F238E27FC236}">
                <a16:creationId xmlns="" xmlns:a16="http://schemas.microsoft.com/office/drawing/2014/main" id="{2F2C481A-1D12-959D-9E5C-7822EFD4A0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77" name="Google Shape;277;p5:notes">
            <a:extLst>
              <a:ext uri="{FF2B5EF4-FFF2-40B4-BE49-F238E27FC236}">
                <a16:creationId xmlns="" xmlns:a16="http://schemas.microsoft.com/office/drawing/2014/main" id="{77BC8723-E0BA-966E-62B6-6346753281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8577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="" xmlns:a16="http://schemas.microsoft.com/office/drawing/2014/main" id="{62650EF6-43C6-C653-7C9A-1EB585542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>
            <a:extLst>
              <a:ext uri="{FF2B5EF4-FFF2-40B4-BE49-F238E27FC236}">
                <a16:creationId xmlns="" xmlns:a16="http://schemas.microsoft.com/office/drawing/2014/main" id="{9B42922D-69B2-D63F-C72F-83DB86E5E5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77" name="Google Shape;277;p5:notes">
            <a:extLst>
              <a:ext uri="{FF2B5EF4-FFF2-40B4-BE49-F238E27FC236}">
                <a16:creationId xmlns="" xmlns:a16="http://schemas.microsoft.com/office/drawing/2014/main" id="{BC4CE83E-5658-9AA3-1D6E-7F90E6C9D5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9198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8B1392CB-531F-F1C2-6228-87323F1A0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DE00DD6E-BE52-C3AF-70FC-FCE696749F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FBD2FE81-E865-128A-61AC-9325DE11A6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2596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CB5918D9-7645-3070-10B2-9D9D7F5B3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0DE91689-3D93-91DD-362C-E48743D992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48E06E96-6070-2A3A-9786-9E43173C0C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6887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="" xmlns:a16="http://schemas.microsoft.com/office/drawing/2014/main" id="{C98A7895-A79F-7F6A-D4E4-F07D5E0A9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8b03ef5e3_0_9:notes">
            <a:extLst>
              <a:ext uri="{FF2B5EF4-FFF2-40B4-BE49-F238E27FC236}">
                <a16:creationId xmlns="" xmlns:a16="http://schemas.microsoft.com/office/drawing/2014/main" id="{517C3099-CB76-42F1-8C9E-9828D87773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UTM Avo" panose="02040603050506020204" pitchFamily="18"/>
            </a:endParaRPr>
          </a:p>
        </p:txBody>
      </p:sp>
      <p:sp>
        <p:nvSpPr>
          <p:cNvPr id="282" name="Google Shape;282;g328b03ef5e3_0_9:notes">
            <a:extLst>
              <a:ext uri="{FF2B5EF4-FFF2-40B4-BE49-F238E27FC236}">
                <a16:creationId xmlns="" xmlns:a16="http://schemas.microsoft.com/office/drawing/2014/main" id="{21295084-4E16-1EBA-23C6-D600C2E162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871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CFCFCF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www.9slide.vn</a:t>
            </a:r>
            <a:endParaRPr b="0" i="0" dirty="0">
              <a:latin typeface="UTM Avo" panose="02040603050506020204" pitchFamily="18"/>
            </a:endParaRPr>
          </a:p>
        </p:txBody>
      </p:sp>
      <p:sp>
        <p:nvSpPr>
          <p:cNvPr id="7" name="Google Shape;7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7;p1">
            <a:extLst>
              <a:ext uri="{FF2B5EF4-FFF2-40B4-BE49-F238E27FC236}">
                <a16:creationId xmlns="" xmlns:a16="http://schemas.microsoft.com/office/drawing/2014/main" id="{6B1E7723-AE12-87E4-B76E-59A346BBC4AC}"/>
              </a:ext>
            </a:extLst>
          </p:cNvPr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UTM Avo" panose="02040603050506020204" pitchFamily="18"/>
                <a:sym typeface="Arial"/>
              </a:rPr>
              <a:t>TNXH</a:t>
            </a:r>
            <a:r>
              <a:rPr lang="en-US" sz="3600">
                <a:solidFill>
                  <a:schemeClr val="lt1"/>
                </a:solidFill>
                <a:latin typeface="UTM Avo" panose="02040603050506020204" pitchFamily="18"/>
              </a:rPr>
              <a:t> 1</a:t>
            </a:r>
            <a:endParaRPr sz="3600" b="0" i="0" u="none" strike="noStrike" cap="none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C9F365D-5559-0300-6C52-4B330F643D7A}"/>
              </a:ext>
            </a:extLst>
          </p:cNvPr>
          <p:cNvSpPr txBox="1">
            <a:spLocks/>
          </p:cNvSpPr>
          <p:nvPr/>
        </p:nvSpPr>
        <p:spPr>
          <a:xfrm>
            <a:off x="-174513" y="1383217"/>
            <a:ext cx="12541026" cy="204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Chủ đề 6: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/>
              </a:rPr>
              <a:t>Trái đất và bầu trời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653BDE17-F32C-B634-F301-8EF32494CE09}"/>
              </a:ext>
            </a:extLst>
          </p:cNvPr>
          <p:cNvSpPr txBox="1">
            <a:spLocks/>
          </p:cNvSpPr>
          <p:nvPr/>
        </p:nvSpPr>
        <p:spPr>
          <a:xfrm>
            <a:off x="580535" y="3744725"/>
            <a:ext cx="1103093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vi-VN" sz="5800" b="1" dirty="0">
                <a:solidFill>
                  <a:srgbClr val="FF0000"/>
                </a:solidFill>
                <a:latin typeface="UTM Avo" panose="02040603050506020204" pitchFamily="18" charset="0"/>
              </a:rPr>
              <a:t>Bài 21. </a:t>
            </a:r>
            <a:r>
              <a:rPr lang="vi-VN" sz="6000" b="1" dirty="0">
                <a:solidFill>
                  <a:srgbClr val="FF0000"/>
                </a:solidFill>
                <a:latin typeface="UTM Avo" panose="02040603050506020204" pitchFamily="18"/>
              </a:rPr>
              <a:t>Thời tiết</a:t>
            </a:r>
            <a:endParaRPr lang="x-none" sz="6000" b="1" dirty="0">
              <a:solidFill>
                <a:srgbClr val="FF0000"/>
              </a:solidFill>
              <a:latin typeface="UTM Avo" panose="02040603050506020204" pitchFamily="1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5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C827BDCA-79EC-8400-0CE1-A3853E159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6;p7">
            <a:extLst>
              <a:ext uri="{FF2B5EF4-FFF2-40B4-BE49-F238E27FC236}">
                <a16:creationId xmlns="" xmlns:a16="http://schemas.microsoft.com/office/drawing/2014/main" id="{CE9551F1-5334-AED4-EC72-9EB2BC000F8F}"/>
              </a:ext>
            </a:extLst>
          </p:cNvPr>
          <p:cNvSpPr/>
          <p:nvPr/>
        </p:nvSpPr>
        <p:spPr>
          <a:xfrm>
            <a:off x="7422777" y="2390936"/>
            <a:ext cx="4769224" cy="4467065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u="none" strike="noStrike" cap="none" dirty="0">
              <a:solidFill>
                <a:schemeClr val="tx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5" name="Google Shape;297;p7">
            <a:extLst>
              <a:ext uri="{FF2B5EF4-FFF2-40B4-BE49-F238E27FC236}">
                <a16:creationId xmlns="" xmlns:a16="http://schemas.microsoft.com/office/drawing/2014/main" id="{6D7559F8-C4EC-2A56-ABEF-FFCC5813E15E}"/>
              </a:ext>
            </a:extLst>
          </p:cNvPr>
          <p:cNvSpPr txBox="1"/>
          <p:nvPr/>
        </p:nvSpPr>
        <p:spPr>
          <a:xfrm>
            <a:off x="1066800" y="1804551"/>
            <a:ext cx="10058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UTM Avo" panose="02040603050506020204" pitchFamily="18"/>
              </a:rPr>
              <a:t>Thi nói về hiện tượng thời tiết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CA63DB0-EFDF-DC3B-4089-B16FA8C29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835" y="2390936"/>
            <a:ext cx="8908330" cy="38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7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A15BF23D-61E6-7D87-F217-B40F74CA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6;p7">
            <a:extLst>
              <a:ext uri="{FF2B5EF4-FFF2-40B4-BE49-F238E27FC236}">
                <a16:creationId xmlns="" xmlns:a16="http://schemas.microsoft.com/office/drawing/2014/main" id="{C96A8B2A-6B11-E658-B4B6-B94D7F76948B}"/>
              </a:ext>
            </a:extLst>
          </p:cNvPr>
          <p:cNvSpPr/>
          <p:nvPr/>
        </p:nvSpPr>
        <p:spPr>
          <a:xfrm>
            <a:off x="7422777" y="2390936"/>
            <a:ext cx="4769224" cy="4467065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u="none" strike="noStrike" cap="none" dirty="0">
              <a:solidFill>
                <a:schemeClr val="tx1"/>
              </a:solidFill>
              <a:latin typeface="UTM Avo" panose="02040603050506020204" pitchFamily="18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8542553-31A2-E36E-C288-AD5C719F2C2C}"/>
              </a:ext>
            </a:extLst>
          </p:cNvPr>
          <p:cNvGrpSpPr/>
          <p:nvPr/>
        </p:nvGrpSpPr>
        <p:grpSpPr>
          <a:xfrm>
            <a:off x="1128471" y="2197244"/>
            <a:ext cx="3124606" cy="3788777"/>
            <a:chOff x="1241593" y="3245052"/>
            <a:chExt cx="3124606" cy="3788777"/>
          </a:xfrm>
        </p:grpSpPr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30E3D32B-1DB0-446D-5FE0-CF1C9DFD5B52}"/>
                </a:ext>
              </a:extLst>
            </p:cNvPr>
            <p:cNvSpPr/>
            <p:nvPr/>
          </p:nvSpPr>
          <p:spPr>
            <a:xfrm>
              <a:off x="1241593" y="3601875"/>
              <a:ext cx="2764478" cy="3431954"/>
            </a:xfrm>
            <a:prstGeom prst="roundRect">
              <a:avLst>
                <a:gd name="adj" fmla="val 14235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/>
                </a:rPr>
                <a:t>Khi trời nắng: 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+ Trời xanh. 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+ Mây trắng. 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+ Nắng vàng. 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+ ... </a:t>
              </a:r>
            </a:p>
          </p:txBody>
        </p:sp>
        <p:sp>
          <p:nvSpPr>
            <p:cNvPr id="12" name="Freeform 9">
              <a:extLst>
                <a:ext uri="{FF2B5EF4-FFF2-40B4-BE49-F238E27FC236}">
                  <a16:creationId xmlns="" xmlns:a16="http://schemas.microsoft.com/office/drawing/2014/main" id="{1F80A2E9-0230-D3C2-E559-13B5E3B63067}"/>
                </a:ext>
              </a:extLst>
            </p:cNvPr>
            <p:cNvSpPr/>
            <p:nvPr/>
          </p:nvSpPr>
          <p:spPr>
            <a:xfrm>
              <a:off x="3334497" y="3245052"/>
              <a:ext cx="1031702" cy="1071898"/>
            </a:xfrm>
            <a:custGeom>
              <a:avLst/>
              <a:gdLst/>
              <a:ahLst/>
              <a:cxnLst/>
              <a:rect l="l" t="t" r="r" b="b"/>
              <a:pathLst>
                <a:path w="2820060" h="2929932">
                  <a:moveTo>
                    <a:pt x="0" y="0"/>
                  </a:moveTo>
                  <a:lnTo>
                    <a:pt x="2820059" y="0"/>
                  </a:lnTo>
                  <a:lnTo>
                    <a:pt x="2820059" y="2929932"/>
                  </a:lnTo>
                  <a:lnTo>
                    <a:pt x="0" y="2929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F84D7B4-DE61-0C1A-B754-333225684DFD}"/>
              </a:ext>
            </a:extLst>
          </p:cNvPr>
          <p:cNvGrpSpPr/>
          <p:nvPr/>
        </p:nvGrpSpPr>
        <p:grpSpPr>
          <a:xfrm>
            <a:off x="4600641" y="2277815"/>
            <a:ext cx="6692669" cy="3708206"/>
            <a:chOff x="4713763" y="3325623"/>
            <a:chExt cx="6692669" cy="3708206"/>
          </a:xfrm>
        </p:grpSpPr>
        <p:sp>
          <p:nvSpPr>
            <p:cNvPr id="14" name="Rounded Rectangle 11">
              <a:extLst>
                <a:ext uri="{FF2B5EF4-FFF2-40B4-BE49-F238E27FC236}">
                  <a16:creationId xmlns="" xmlns:a16="http://schemas.microsoft.com/office/drawing/2014/main" id="{E189AB06-1669-E36C-CD79-E702305F8BB6}"/>
                </a:ext>
              </a:extLst>
            </p:cNvPr>
            <p:cNvSpPr/>
            <p:nvPr/>
          </p:nvSpPr>
          <p:spPr>
            <a:xfrm>
              <a:off x="4713763" y="3601875"/>
              <a:ext cx="6692669" cy="3431954"/>
            </a:xfrm>
            <a:prstGeom prst="roundRect">
              <a:avLst>
                <a:gd name="adj" fmla="val 14235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/>
                </a:rPr>
                <a:t>Khi trời mưa: 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+ Bầu trời phủ toàn mây xám. 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+ Không nhìn thấy Mặt Trời. 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+ Mưa rơi. 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+ Cây cỏ và mọi vật ở ngoài trời đều ướt. 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+ ... </a:t>
              </a:r>
            </a:p>
          </p:txBody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17630B84-5958-4A98-D668-EA59BB5F12DE}"/>
                </a:ext>
              </a:extLst>
            </p:cNvPr>
            <p:cNvSpPr/>
            <p:nvPr/>
          </p:nvSpPr>
          <p:spPr>
            <a:xfrm>
              <a:off x="9968634" y="3325623"/>
              <a:ext cx="1342570" cy="1246911"/>
            </a:xfrm>
            <a:custGeom>
              <a:avLst/>
              <a:gdLst/>
              <a:ahLst/>
              <a:cxnLst/>
              <a:rect l="l" t="t" r="r" b="b"/>
              <a:pathLst>
                <a:path w="3343611" h="3105378">
                  <a:moveTo>
                    <a:pt x="0" y="0"/>
                  </a:moveTo>
                  <a:lnTo>
                    <a:pt x="3343611" y="0"/>
                  </a:lnTo>
                  <a:lnTo>
                    <a:pt x="3343611" y="3105378"/>
                  </a:lnTo>
                  <a:lnTo>
                    <a:pt x="0" y="3105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 sz="2400"/>
            </a:p>
          </p:txBody>
        </p:sp>
      </p:grpSp>
    </p:spTree>
    <p:extLst>
      <p:ext uri="{BB962C8B-B14F-4D97-AF65-F5344CB8AC3E}">
        <p14:creationId xmlns:p14="http://schemas.microsoft.com/office/powerpoint/2010/main" val="21131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DB309614-A8C7-BF6F-7A9A-B812E700E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6;p7">
            <a:extLst>
              <a:ext uri="{FF2B5EF4-FFF2-40B4-BE49-F238E27FC236}">
                <a16:creationId xmlns="" xmlns:a16="http://schemas.microsoft.com/office/drawing/2014/main" id="{B74B9A91-2541-9F7D-0AE9-E83B4A7636B7}"/>
              </a:ext>
            </a:extLst>
          </p:cNvPr>
          <p:cNvSpPr/>
          <p:nvPr/>
        </p:nvSpPr>
        <p:spPr>
          <a:xfrm>
            <a:off x="7422777" y="2390936"/>
            <a:ext cx="4769224" cy="4467065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u="none" strike="noStrike" cap="none" dirty="0">
              <a:solidFill>
                <a:schemeClr val="tx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4" name="Google Shape;297;p7">
            <a:extLst>
              <a:ext uri="{FF2B5EF4-FFF2-40B4-BE49-F238E27FC236}">
                <a16:creationId xmlns="" xmlns:a16="http://schemas.microsoft.com/office/drawing/2014/main" id="{BCA3751E-A7B4-D41D-AB45-0536C808F3ED}"/>
              </a:ext>
            </a:extLst>
          </p:cNvPr>
          <p:cNvSpPr txBox="1"/>
          <p:nvPr/>
        </p:nvSpPr>
        <p:spPr>
          <a:xfrm>
            <a:off x="1066800" y="1998816"/>
            <a:ext cx="10058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 err="1">
                <a:latin typeface="UTM Avo" panose="02040603050506020204" pitchFamily="18"/>
              </a:rPr>
              <a:t>Thực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hành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quan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sát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bầu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trời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và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cảnh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vật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xung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quanh</a:t>
            </a:r>
            <a:endParaRPr lang="en-US" sz="2400" b="1" dirty="0">
              <a:latin typeface="UTM Avo" panose="02040603050506020204" pitchFamily="18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="" xmlns:a16="http://schemas.microsoft.com/office/drawing/2014/main" id="{1A60C436-82BD-194D-BAC5-486D5F49FA3C}"/>
              </a:ext>
            </a:extLst>
          </p:cNvPr>
          <p:cNvSpPr/>
          <p:nvPr/>
        </p:nvSpPr>
        <p:spPr>
          <a:xfrm>
            <a:off x="1433409" y="3691633"/>
            <a:ext cx="5693256" cy="1879607"/>
          </a:xfrm>
          <a:prstGeom prst="roundRect">
            <a:avLst>
              <a:gd name="adj" fmla="val 1423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231F20"/>
                </a:solidFill>
                <a:latin typeface="UTM Avo" panose="02040603050506020204" pitchFamily="18"/>
              </a:rPr>
              <a:t> Em hãy quan sát bầu trời và quang cảnh xung quanh rồi trao đổi với các bạn về thời tiết hôm nay.</a:t>
            </a:r>
            <a:endParaRPr lang="vi-VN" sz="2400" dirty="0">
              <a:latin typeface="UTM Avo" panose="02040603050506020204" pitchFamily="18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="" xmlns:a16="http://schemas.microsoft.com/office/drawing/2014/main" id="{CD7A9552-4A28-F521-DFDE-03B9C7116A6E}"/>
              </a:ext>
            </a:extLst>
          </p:cNvPr>
          <p:cNvSpPr/>
          <p:nvPr/>
        </p:nvSpPr>
        <p:spPr>
          <a:xfrm flipH="1">
            <a:off x="8261905" y="2732471"/>
            <a:ext cx="2727851" cy="3975011"/>
          </a:xfrm>
          <a:custGeom>
            <a:avLst/>
            <a:gdLst/>
            <a:ahLst/>
            <a:cxnLst/>
            <a:rect l="l" t="t" r="r" b="b"/>
            <a:pathLst>
              <a:path w="5251098" h="7651874">
                <a:moveTo>
                  <a:pt x="5251098" y="0"/>
                </a:moveTo>
                <a:lnTo>
                  <a:pt x="0" y="0"/>
                </a:lnTo>
                <a:lnTo>
                  <a:pt x="0" y="7651873"/>
                </a:lnTo>
                <a:lnTo>
                  <a:pt x="5251098" y="7651873"/>
                </a:lnTo>
                <a:lnTo>
                  <a:pt x="525109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480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B113B239-3D88-825B-CAFD-52B312E2A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6;p7">
            <a:extLst>
              <a:ext uri="{FF2B5EF4-FFF2-40B4-BE49-F238E27FC236}">
                <a16:creationId xmlns="" xmlns:a16="http://schemas.microsoft.com/office/drawing/2014/main" id="{C4B0A5D9-AACA-C67E-D14F-E42ACDA173D3}"/>
              </a:ext>
            </a:extLst>
          </p:cNvPr>
          <p:cNvSpPr/>
          <p:nvPr/>
        </p:nvSpPr>
        <p:spPr>
          <a:xfrm>
            <a:off x="7422777" y="2390936"/>
            <a:ext cx="4769224" cy="4467065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u="none" strike="noStrike" cap="none" dirty="0">
              <a:solidFill>
                <a:schemeClr val="tx1"/>
              </a:solidFill>
              <a:latin typeface="UTM Avo" panose="02040603050506020204" pitchFamily="18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52C6603-DF85-BBE4-706D-20AEDFDA3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885" y="1478775"/>
            <a:ext cx="9104230" cy="537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0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B34A979D-E119-B369-A9A4-7ADC1D3C8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6;p7">
            <a:extLst>
              <a:ext uri="{FF2B5EF4-FFF2-40B4-BE49-F238E27FC236}">
                <a16:creationId xmlns="" xmlns:a16="http://schemas.microsoft.com/office/drawing/2014/main" id="{C33B97FC-A295-091F-852F-8E5C2E065090}"/>
              </a:ext>
            </a:extLst>
          </p:cNvPr>
          <p:cNvSpPr/>
          <p:nvPr/>
        </p:nvSpPr>
        <p:spPr>
          <a:xfrm>
            <a:off x="7422777" y="2390936"/>
            <a:ext cx="4769224" cy="4467065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u="none" strike="noStrike" cap="none" dirty="0">
              <a:solidFill>
                <a:schemeClr val="tx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="" xmlns:a16="http://schemas.microsoft.com/office/drawing/2014/main" id="{48DEABA2-3537-4D44-A126-E89B30D39816}"/>
              </a:ext>
            </a:extLst>
          </p:cNvPr>
          <p:cNvSpPr/>
          <p:nvPr/>
        </p:nvSpPr>
        <p:spPr>
          <a:xfrm>
            <a:off x="613231" y="3132195"/>
            <a:ext cx="4797754" cy="1879607"/>
          </a:xfrm>
          <a:prstGeom prst="roundRect">
            <a:avLst>
              <a:gd name="adj" fmla="val 1423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231F20"/>
                </a:solidFill>
                <a:latin typeface="UTM Avo" panose="02040603050506020204" pitchFamily="18"/>
              </a:rPr>
              <a:t>Có những hiện tượng thời tiết khác nhau như nắng, mưa, nóng, lạnh,...</a:t>
            </a:r>
            <a:endParaRPr lang="vi-VN" sz="2400" dirty="0">
              <a:latin typeface="UTM Avo" panose="02040603050506020204" pitchFamily="18"/>
            </a:endParaRPr>
          </a:p>
        </p:txBody>
      </p:sp>
      <p:pic>
        <p:nvPicPr>
          <p:cNvPr id="7" name="Picture 6" descr="A globe with different weather symbols&#10;&#10;AI-generated content may be incorrect.">
            <a:extLst>
              <a:ext uri="{FF2B5EF4-FFF2-40B4-BE49-F238E27FC236}">
                <a16:creationId xmlns="" xmlns:a16="http://schemas.microsoft.com/office/drawing/2014/main" id="{5D39BAA4-C8D3-B02B-DA71-431B680C8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601" y="1079645"/>
            <a:ext cx="5236316" cy="52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209FC8DF-089B-3D76-AB6C-AF6C218E558E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3" name="Google Shape;279;p5">
            <a:extLst>
              <a:ext uri="{FF2B5EF4-FFF2-40B4-BE49-F238E27FC236}">
                <a16:creationId xmlns="" xmlns:a16="http://schemas.microsoft.com/office/drawing/2014/main" id="{A1AE49D7-D7AE-DC13-A923-E4A68078CC6F}"/>
              </a:ext>
            </a:extLst>
          </p:cNvPr>
          <p:cNvSpPr txBox="1"/>
          <p:nvPr/>
        </p:nvSpPr>
        <p:spPr>
          <a:xfrm>
            <a:off x="58129" y="1587774"/>
            <a:ext cx="120757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u="none" strike="noStrike" cap="none" dirty="0">
                <a:solidFill>
                  <a:schemeClr val="dk1"/>
                </a:solidFill>
                <a:latin typeface="UTM Avo" panose="02040603050506020204" pitchFamily="18"/>
                <a:sym typeface="Arial"/>
              </a:rPr>
              <a:t>2. </a:t>
            </a:r>
            <a:r>
              <a:rPr lang="en-US" sz="2400" b="1" dirty="0">
                <a:latin typeface="UTM Avo" panose="02040603050506020204" pitchFamily="18"/>
              </a:rPr>
              <a:t>Trang </a:t>
            </a:r>
            <a:r>
              <a:rPr lang="en-US" sz="2400" b="1" dirty="0" err="1">
                <a:latin typeface="UTM Avo" panose="02040603050506020204" pitchFamily="18"/>
              </a:rPr>
              <a:t>phục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phù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hợp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với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thời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tiết</a:t>
            </a:r>
            <a:endParaRPr lang="en-US" sz="2400" b="1" dirty="0">
              <a:latin typeface="UTM Avo" panose="02040603050506020204" pitchFamily="18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762309F-892B-69A7-432C-825E99845B7E}"/>
              </a:ext>
            </a:extLst>
          </p:cNvPr>
          <p:cNvGrpSpPr/>
          <p:nvPr/>
        </p:nvGrpSpPr>
        <p:grpSpPr>
          <a:xfrm>
            <a:off x="735004" y="2855546"/>
            <a:ext cx="10721992" cy="2471883"/>
            <a:chOff x="456109" y="2798343"/>
            <a:chExt cx="10721992" cy="2471883"/>
          </a:xfrm>
        </p:grpSpPr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ABF54C7C-585C-F4D6-6328-383C87521C58}"/>
                </a:ext>
              </a:extLst>
            </p:cNvPr>
            <p:cNvSpPr/>
            <p:nvPr/>
          </p:nvSpPr>
          <p:spPr>
            <a:xfrm>
              <a:off x="1013899" y="2798343"/>
              <a:ext cx="10164202" cy="247188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20000" algn="just">
                <a:lnSpc>
                  <a:spcPct val="150000"/>
                </a:lnSpc>
              </a:pPr>
              <a:r>
                <a:rPr lang="vi-VN" sz="2400" dirty="0">
                  <a:solidFill>
                    <a:srgbClr val="231F20"/>
                  </a:solidFill>
                  <a:effectLst/>
                  <a:latin typeface="UTM Avo" panose="02040603050506020204" pitchFamily="18"/>
                </a:rPr>
                <a:t>Quan sát các hình vẽ ở trang 137 (SGK) và trả lời câu hỏi: </a:t>
              </a:r>
              <a:r>
                <a:rPr lang="vi-VN" sz="2400" i="1" dirty="0">
                  <a:solidFill>
                    <a:srgbClr val="231F20"/>
                  </a:solidFill>
                  <a:effectLst/>
                  <a:latin typeface="UTM Avo" panose="02040603050506020204" pitchFamily="18"/>
                </a:rPr>
                <a:t>Em sẽ sử dụng những đồ dùng nào dưới đây cho phù hợp với thời tiết nắng, mưa, nóng, lạnh?</a:t>
              </a:r>
            </a:p>
          </p:txBody>
        </p:sp>
        <p:sp>
          <p:nvSpPr>
            <p:cNvPr id="10" name="Freeform 8">
              <a:extLst>
                <a:ext uri="{FF2B5EF4-FFF2-40B4-BE49-F238E27FC236}">
                  <a16:creationId xmlns="" xmlns:a16="http://schemas.microsoft.com/office/drawing/2014/main" id="{2CA5D46C-BF42-982F-ED88-99D83CA44821}"/>
                </a:ext>
              </a:extLst>
            </p:cNvPr>
            <p:cNvSpPr/>
            <p:nvPr/>
          </p:nvSpPr>
          <p:spPr>
            <a:xfrm>
              <a:off x="456109" y="3526435"/>
              <a:ext cx="1225336" cy="1118119"/>
            </a:xfrm>
            <a:custGeom>
              <a:avLst/>
              <a:gdLst/>
              <a:ahLst/>
              <a:cxnLst/>
              <a:rect l="l" t="t" r="r" b="b"/>
              <a:pathLst>
                <a:path w="3403154" h="3105378">
                  <a:moveTo>
                    <a:pt x="0" y="0"/>
                  </a:moveTo>
                  <a:lnTo>
                    <a:pt x="3403154" y="0"/>
                  </a:lnTo>
                  <a:lnTo>
                    <a:pt x="3403154" y="3105378"/>
                  </a:lnTo>
                  <a:lnTo>
                    <a:pt x="0" y="3105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E1425129-E6D6-F34A-7867-8AE748401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7EB02DE6-ADCD-40F0-F301-AAB63C9F67D0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F173FE-B6DF-6DFD-4CCB-B4F3E6BAA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957" y="1497146"/>
            <a:ext cx="5858086" cy="55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0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6AC24C50-3347-E268-B405-35D5CFF72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D8A86638-0FD0-90E6-12F8-C0258D4025F6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="" xmlns:a16="http://schemas.microsoft.com/office/drawing/2014/main" id="{F7DCC8E2-5C42-7CB0-406A-8A94B3499779}"/>
              </a:ext>
            </a:extLst>
          </p:cNvPr>
          <p:cNvSpPr/>
          <p:nvPr/>
        </p:nvSpPr>
        <p:spPr>
          <a:xfrm>
            <a:off x="4967011" y="2450531"/>
            <a:ext cx="4648329" cy="1956938"/>
          </a:xfrm>
          <a:prstGeom prst="wedgeRoundRectCallout">
            <a:avLst>
              <a:gd name="adj1" fmla="val -56844"/>
              <a:gd name="adj2" fmla="val 7574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 Hãy tự nhận xét hôm nay em đã sử dụng trang phục phù hợp với thời tiết chưa. 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2FC01CD7-DD10-9ABD-05CC-1F1E24569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F4260841-CDBB-96D9-11E0-D285FB25BF48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="" xmlns:a16="http://schemas.microsoft.com/office/drawing/2014/main" id="{346FA2BC-99DC-3B5C-CEE4-716D6523973C}"/>
              </a:ext>
            </a:extLst>
          </p:cNvPr>
          <p:cNvSpPr/>
          <p:nvPr/>
        </p:nvSpPr>
        <p:spPr>
          <a:xfrm>
            <a:off x="2609087" y="2213012"/>
            <a:ext cx="4648329" cy="1956938"/>
          </a:xfrm>
          <a:prstGeom prst="wedgeRoundRectCallout">
            <a:avLst>
              <a:gd name="adj1" fmla="val -56844"/>
              <a:gd name="adj2" fmla="val 7574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Hãy nói hoặc vẽ về thời tiết mà em thích nhất và chia sẻ với bạn vì sao em thích.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 descr="A set of weather icons&#10;&#10;AI-generated content may be incorrect.">
            <a:extLst>
              <a:ext uri="{FF2B5EF4-FFF2-40B4-BE49-F238E27FC236}">
                <a16:creationId xmlns="" xmlns:a16="http://schemas.microsoft.com/office/drawing/2014/main" id="{A45FBA03-3138-AEB0-3EE4-F39276839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416" y="1662490"/>
            <a:ext cx="4738036" cy="47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1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9CD58981-4789-5CDE-6F5F-808DBC88A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D8FCD34D-4D4F-9DD5-116B-4F6083E2A225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3" name="Google Shape;279;p5">
            <a:extLst>
              <a:ext uri="{FF2B5EF4-FFF2-40B4-BE49-F238E27FC236}">
                <a16:creationId xmlns="" xmlns:a16="http://schemas.microsoft.com/office/drawing/2014/main" id="{D7F4D7C4-4E32-5066-A197-A4FB49E4EA85}"/>
              </a:ext>
            </a:extLst>
          </p:cNvPr>
          <p:cNvSpPr txBox="1"/>
          <p:nvPr/>
        </p:nvSpPr>
        <p:spPr>
          <a:xfrm>
            <a:off x="58129" y="1720907"/>
            <a:ext cx="120757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/>
              </a:rPr>
              <a:t>3</a:t>
            </a:r>
            <a:r>
              <a:rPr lang="en-US" sz="2400" b="1" u="none" strike="noStrike" cap="none" dirty="0">
                <a:solidFill>
                  <a:schemeClr val="dk1"/>
                </a:solidFill>
                <a:latin typeface="UTM Avo" panose="02040603050506020204" pitchFamily="18"/>
                <a:sym typeface="Arial"/>
              </a:rPr>
              <a:t>. </a:t>
            </a:r>
            <a:r>
              <a:rPr lang="en-US" sz="2400" b="1" dirty="0" err="1">
                <a:latin typeface="UTM Avo" panose="02040603050506020204" pitchFamily="18"/>
              </a:rPr>
              <a:t>Sự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cần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thiết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phải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theo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dõi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dự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báo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thời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tiết</a:t>
            </a:r>
            <a:endParaRPr lang="en-US" sz="2400" b="1" dirty="0">
              <a:latin typeface="UTM Avo" panose="02040603050506020204" pitchFamily="1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1A5AAC-4F64-025A-8C69-71EBF84F1B26}"/>
              </a:ext>
            </a:extLst>
          </p:cNvPr>
          <p:cNvSpPr txBox="1"/>
          <p:nvPr/>
        </p:nvSpPr>
        <p:spPr>
          <a:xfrm>
            <a:off x="924553" y="2470458"/>
            <a:ext cx="10345003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231F20"/>
                </a:solidFill>
                <a:latin typeface="UTM Avo" panose="02040603050506020204" pitchFamily="18"/>
              </a:rPr>
              <a:t>Q</a:t>
            </a:r>
            <a:r>
              <a:rPr lang="vi-VN" sz="2400" dirty="0">
                <a:solidFill>
                  <a:srgbClr val="231F20"/>
                </a:solidFill>
                <a:effectLst/>
                <a:latin typeface="UTM Avo" panose="02040603050506020204" pitchFamily="18"/>
              </a:rPr>
              <a:t>uan sát tình huống thể hiện qua các hình và trả lời câu hỏi: </a:t>
            </a:r>
            <a:endParaRPr lang="vi-VN" sz="2400" dirty="0">
              <a:latin typeface="UTM Avo" panose="02040603050506020204" pitchFamily="18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55685A4-72E0-8143-22E0-2E86BC323956}"/>
              </a:ext>
            </a:extLst>
          </p:cNvPr>
          <p:cNvGrpSpPr/>
          <p:nvPr/>
        </p:nvGrpSpPr>
        <p:grpSpPr>
          <a:xfrm>
            <a:off x="330956" y="3614161"/>
            <a:ext cx="11221240" cy="1410579"/>
            <a:chOff x="283822" y="3509031"/>
            <a:chExt cx="11221240" cy="1410579"/>
          </a:xfrm>
        </p:grpSpPr>
        <p:sp>
          <p:nvSpPr>
            <p:cNvPr id="8" name="Rounded Rectangle 7">
              <a:extLst>
                <a:ext uri="{FF2B5EF4-FFF2-40B4-BE49-F238E27FC236}">
                  <a16:creationId xmlns="" xmlns:a16="http://schemas.microsoft.com/office/drawing/2014/main" id="{F0008D63-7370-C9AA-5D98-D8FEC4128CD8}"/>
                </a:ext>
              </a:extLst>
            </p:cNvPr>
            <p:cNvSpPr/>
            <p:nvPr/>
          </p:nvSpPr>
          <p:spPr>
            <a:xfrm>
              <a:off x="877419" y="3509031"/>
              <a:ext cx="10627643" cy="129332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720000" algn="just">
                <a:lnSpc>
                  <a:spcPct val="150000"/>
                </a:lnSpc>
              </a:pPr>
              <a:r>
                <a:rPr lang="vi-VN" sz="2400" dirty="0">
                  <a:solidFill>
                    <a:srgbClr val="231F20"/>
                  </a:solidFill>
                  <a:effectLst/>
                  <a:latin typeface="UTM Avo" panose="02040603050506020204" pitchFamily="18"/>
                </a:rPr>
                <a:t>Thời tiết vào lúc bạn An tan học so với lúc đi học thay đổi như thế nào? Nếu An không nghe lời mẹ thì điều gì sẽ xảy ra? </a:t>
              </a:r>
              <a:endParaRPr lang="vi-VN" sz="2400" dirty="0">
                <a:latin typeface="UTM Avo" panose="02040603050506020204" pitchFamily="18"/>
              </a:endParaRPr>
            </a:p>
          </p:txBody>
        </p:sp>
        <p:sp>
          <p:nvSpPr>
            <p:cNvPr id="14" name="Freeform 4">
              <a:extLst>
                <a:ext uri="{FF2B5EF4-FFF2-40B4-BE49-F238E27FC236}">
                  <a16:creationId xmlns="" xmlns:a16="http://schemas.microsoft.com/office/drawing/2014/main" id="{2748F2A1-C71C-87E3-37F2-864D774F5850}"/>
                </a:ext>
              </a:extLst>
            </p:cNvPr>
            <p:cNvSpPr/>
            <p:nvPr/>
          </p:nvSpPr>
          <p:spPr>
            <a:xfrm>
              <a:off x="283822" y="3731412"/>
              <a:ext cx="1279352" cy="1188198"/>
            </a:xfrm>
            <a:custGeom>
              <a:avLst/>
              <a:gdLst/>
              <a:ahLst/>
              <a:cxnLst/>
              <a:rect l="l" t="t" r="r" b="b"/>
              <a:pathLst>
                <a:path w="6593325" h="6123551">
                  <a:moveTo>
                    <a:pt x="0" y="0"/>
                  </a:moveTo>
                  <a:lnTo>
                    <a:pt x="6593325" y="0"/>
                  </a:lnTo>
                  <a:lnTo>
                    <a:pt x="6593325" y="6123551"/>
                  </a:lnTo>
                  <a:lnTo>
                    <a:pt x="0" y="612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7886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9;p3">
            <a:extLst>
              <a:ext uri="{FF2B5EF4-FFF2-40B4-BE49-F238E27FC236}">
                <a16:creationId xmlns="" xmlns:a16="http://schemas.microsoft.com/office/drawing/2014/main" id="{66CB2BF4-F713-3FEF-FD14-10EA79E62894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82512F40-BF8B-E9AD-1F62-A3574086B71A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99462E1-8AE3-410F-DAC4-DE523124E7CC}"/>
              </a:ext>
            </a:extLst>
          </p:cNvPr>
          <p:cNvSpPr txBox="1"/>
          <p:nvPr/>
        </p:nvSpPr>
        <p:spPr>
          <a:xfrm>
            <a:off x="568085" y="1620465"/>
            <a:ext cx="11055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UTM Avo" panose="02040603050506020204" pitchFamily="18"/>
              </a:rPr>
              <a:t>Lắng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nghe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bài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hát</a:t>
            </a:r>
            <a:r>
              <a:rPr lang="en-US" sz="2400" b="1" dirty="0">
                <a:latin typeface="UTM Avo" panose="02040603050506020204" pitchFamily="18"/>
              </a:rPr>
              <a:t> “</a:t>
            </a:r>
            <a:r>
              <a:rPr lang="vi-VN" sz="2400" b="1" dirty="0">
                <a:solidFill>
                  <a:srgbClr val="231F20"/>
                </a:solidFill>
                <a:effectLst/>
                <a:latin typeface="UTM Avo" panose="02040603050506020204" pitchFamily="18"/>
              </a:rPr>
              <a:t>Trời nắng, trời mưa</a:t>
            </a:r>
            <a:r>
              <a:rPr lang="en-US" sz="2400" b="1" dirty="0">
                <a:latin typeface="UTM Avo" panose="02040603050506020204" pitchFamily="18"/>
              </a:rPr>
              <a:t>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2CBC7F64-2E42-002A-0EA6-5E90031B2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0BD95675-7122-E642-EA28-036F679CAE5E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294BE3-32EE-FC52-4C12-5A78DF2227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585" t="15772" r="8499" b="38308"/>
          <a:stretch/>
        </p:blipFill>
        <p:spPr>
          <a:xfrm>
            <a:off x="2391030" y="1803049"/>
            <a:ext cx="7409939" cy="48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1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474F1828-3F57-F9F5-E109-2EA842DDF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FCA5BD25-E13A-F57D-B6CA-BAD0290F22D2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114029B-B4D1-607E-AAC0-0754F7D4D8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585" t="62057" r="8499" b="3366"/>
          <a:stretch/>
        </p:blipFill>
        <p:spPr>
          <a:xfrm>
            <a:off x="1984525" y="2180120"/>
            <a:ext cx="8222949" cy="408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76C8256F-3093-4745-A90A-7B0FCB83B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6E111DB8-439C-A33A-2A6C-634DD4427E13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="" xmlns:a16="http://schemas.microsoft.com/office/drawing/2014/main" id="{1225998F-2AF2-2725-9851-4A6E0D5381BB}"/>
              </a:ext>
            </a:extLst>
          </p:cNvPr>
          <p:cNvSpPr/>
          <p:nvPr/>
        </p:nvSpPr>
        <p:spPr>
          <a:xfrm>
            <a:off x="4967011" y="2450531"/>
            <a:ext cx="4648329" cy="1956938"/>
          </a:xfrm>
          <a:prstGeom prst="wedgeRoundRectCallout">
            <a:avLst>
              <a:gd name="adj1" fmla="val -56844"/>
              <a:gd name="adj2" fmla="val 7574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Nếu An không nghe lời mẹ thì điều gì sẽ xảy ra?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4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CDB4A74E-B25A-6609-963F-D813F9C3F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661298CD-75E6-6860-EE5C-C96751F58705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D0DC2DB-B8FC-56CC-1C03-B7E72EB27705}"/>
              </a:ext>
            </a:extLst>
          </p:cNvPr>
          <p:cNvSpPr/>
          <p:nvPr/>
        </p:nvSpPr>
        <p:spPr>
          <a:xfrm>
            <a:off x="5003977" y="2686318"/>
            <a:ext cx="5698212" cy="2149631"/>
          </a:xfrm>
          <a:prstGeom prst="roundRect">
            <a:avLst>
              <a:gd name="adj" fmla="val 1423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231F20"/>
                </a:solidFill>
                <a:latin typeface="UTM Avo" panose="02040603050506020204" pitchFamily="18"/>
              </a:rPr>
              <a:t> Việc theo dõi dự báo thời tiết 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231F20"/>
                </a:solidFill>
                <a:latin typeface="UTM Avo" panose="02040603050506020204" pitchFamily="18"/>
              </a:rPr>
              <a:t>hằng ngày có lợi ích gì?  Nêu ví dụ.</a:t>
            </a:r>
          </a:p>
        </p:txBody>
      </p:sp>
    </p:spTree>
    <p:extLst>
      <p:ext uri="{BB962C8B-B14F-4D97-AF65-F5344CB8AC3E}">
        <p14:creationId xmlns:p14="http://schemas.microsoft.com/office/powerpoint/2010/main" val="27582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">
          <a:extLst>
            <a:ext uri="{FF2B5EF4-FFF2-40B4-BE49-F238E27FC236}">
              <a16:creationId xmlns="" xmlns:a16="http://schemas.microsoft.com/office/drawing/2014/main" id="{CF4749C2-CB59-6860-180B-97D8884DF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28b03ef5e3_0_13">
            <a:extLst>
              <a:ext uri="{FF2B5EF4-FFF2-40B4-BE49-F238E27FC236}">
                <a16:creationId xmlns="" xmlns:a16="http://schemas.microsoft.com/office/drawing/2014/main" id="{1C6DC2FE-737E-FD82-3640-3A10ECC42A8A}"/>
              </a:ext>
            </a:extLst>
          </p:cNvPr>
          <p:cNvSpPr/>
          <p:nvPr/>
        </p:nvSpPr>
        <p:spPr>
          <a:xfrm>
            <a:off x="7059706" y="2050853"/>
            <a:ext cx="5132251" cy="4807148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u="none" strike="noStrike" cap="none" dirty="0">
              <a:solidFill>
                <a:schemeClr val="dk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3" name="Google Shape;297;p7">
            <a:extLst>
              <a:ext uri="{FF2B5EF4-FFF2-40B4-BE49-F238E27FC236}">
                <a16:creationId xmlns="" xmlns:a16="http://schemas.microsoft.com/office/drawing/2014/main" id="{3AF2CF23-8B70-47A7-D38C-E63914F35119}"/>
              </a:ext>
            </a:extLst>
          </p:cNvPr>
          <p:cNvSpPr txBox="1"/>
          <p:nvPr/>
        </p:nvSpPr>
        <p:spPr>
          <a:xfrm>
            <a:off x="1066799" y="1579267"/>
            <a:ext cx="10058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 err="1">
                <a:latin typeface="UTM Avo" panose="02040603050506020204" pitchFamily="18"/>
              </a:rPr>
              <a:t>Thực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hành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xử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lí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tình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huống</a:t>
            </a:r>
            <a:endParaRPr lang="en-US" sz="2400" b="1" dirty="0">
              <a:latin typeface="UTM Avo" panose="02040603050506020204" pitchFamily="18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D2739ED1-7A57-38BA-464F-5F395209C812}"/>
              </a:ext>
            </a:extLst>
          </p:cNvPr>
          <p:cNvSpPr/>
          <p:nvPr/>
        </p:nvSpPr>
        <p:spPr>
          <a:xfrm>
            <a:off x="1280092" y="2214124"/>
            <a:ext cx="9631813" cy="1219694"/>
          </a:xfrm>
          <a:prstGeom prst="roundRect">
            <a:avLst>
              <a:gd name="adj" fmla="val 1423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231F20"/>
                </a:solidFill>
                <a:latin typeface="UTM Avo" panose="02040603050506020204" pitchFamily="18"/>
              </a:rPr>
              <a:t>Dựa vào bảng dự báo thời tiết, nếu đến Hà Nội hoặc Đà Nẵng vào những ngày dưới đây thì em cần chuẩn bị gì?</a:t>
            </a:r>
            <a:endParaRPr lang="vi-VN" sz="2400" dirty="0">
              <a:latin typeface="UTM Avo" panose="02040603050506020204" pitchFamily="1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4C323CB-A123-72B7-987B-F4ADDC0F9C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414" t="26963" r="10448" b="9540"/>
          <a:stretch/>
        </p:blipFill>
        <p:spPr>
          <a:xfrm>
            <a:off x="2459194" y="3677266"/>
            <a:ext cx="6737592" cy="293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">
          <a:extLst>
            <a:ext uri="{FF2B5EF4-FFF2-40B4-BE49-F238E27FC236}">
              <a16:creationId xmlns="" xmlns:a16="http://schemas.microsoft.com/office/drawing/2014/main" id="{97EBCAFD-80E7-8A1F-1D9B-35BD1A312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28b03ef5e3_0_13">
            <a:extLst>
              <a:ext uri="{FF2B5EF4-FFF2-40B4-BE49-F238E27FC236}">
                <a16:creationId xmlns="" xmlns:a16="http://schemas.microsoft.com/office/drawing/2014/main" id="{4751B478-DE3F-8A9D-AC3C-1F7A64ECABC0}"/>
              </a:ext>
            </a:extLst>
          </p:cNvPr>
          <p:cNvSpPr/>
          <p:nvPr/>
        </p:nvSpPr>
        <p:spPr>
          <a:xfrm>
            <a:off x="7059706" y="2050853"/>
            <a:ext cx="5132251" cy="4807148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dk1"/>
              </a:solidFill>
              <a:latin typeface="UTM Avo" panose="02040603050506020204" pitchFamily="18"/>
              <a:sym typeface="Arial"/>
            </a:endParaRPr>
          </a:p>
        </p:txBody>
      </p:sp>
      <p:pic>
        <p:nvPicPr>
          <p:cNvPr id="2" name="Picture 1" descr="A cartoon sun and cloud&#10;&#10;AI-generated content may be incorrect.">
            <a:extLst>
              <a:ext uri="{FF2B5EF4-FFF2-40B4-BE49-F238E27FC236}">
                <a16:creationId xmlns="" xmlns:a16="http://schemas.microsoft.com/office/drawing/2014/main" id="{24434938-4982-BE02-F9DA-3A14BA05F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637" y="732185"/>
            <a:ext cx="2763628" cy="196796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="" xmlns:a16="http://schemas.microsoft.com/office/drawing/2014/main" id="{4B1929DC-CBB5-5031-5DBB-539CB82C97CA}"/>
              </a:ext>
            </a:extLst>
          </p:cNvPr>
          <p:cNvSpPr/>
          <p:nvPr/>
        </p:nvSpPr>
        <p:spPr>
          <a:xfrm>
            <a:off x="4128026" y="2700151"/>
            <a:ext cx="4338919" cy="1956938"/>
          </a:xfrm>
          <a:prstGeom prst="wedgeRoundRectCallout">
            <a:avLst>
              <a:gd name="adj1" fmla="val -56844"/>
              <a:gd name="adj2" fmla="val 7574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 Chúng ta có thể biết thông tin dự báo thời tiết bằng những cách nào?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">
          <a:extLst>
            <a:ext uri="{FF2B5EF4-FFF2-40B4-BE49-F238E27FC236}">
              <a16:creationId xmlns="" xmlns:a16="http://schemas.microsoft.com/office/drawing/2014/main" id="{A1EF21E4-C23D-A032-96E2-383C1782E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28b03ef5e3_0_13">
            <a:extLst>
              <a:ext uri="{FF2B5EF4-FFF2-40B4-BE49-F238E27FC236}">
                <a16:creationId xmlns="" xmlns:a16="http://schemas.microsoft.com/office/drawing/2014/main" id="{484A69E0-6BDE-CB33-1D28-69FF9E370C01}"/>
              </a:ext>
            </a:extLst>
          </p:cNvPr>
          <p:cNvSpPr/>
          <p:nvPr/>
        </p:nvSpPr>
        <p:spPr>
          <a:xfrm>
            <a:off x="7059706" y="2050853"/>
            <a:ext cx="5132251" cy="4807148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u="none" strike="noStrike" cap="none" dirty="0">
              <a:solidFill>
                <a:schemeClr val="dk1"/>
              </a:solidFill>
              <a:latin typeface="UTM Avo" panose="02040603050506020204" pitchFamily="18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83E9A65-CA0C-E310-F939-304A684080C9}"/>
              </a:ext>
            </a:extLst>
          </p:cNvPr>
          <p:cNvGrpSpPr/>
          <p:nvPr/>
        </p:nvGrpSpPr>
        <p:grpSpPr>
          <a:xfrm>
            <a:off x="1561362" y="1816795"/>
            <a:ext cx="9069275" cy="1760695"/>
            <a:chOff x="501630" y="1720663"/>
            <a:chExt cx="9069275" cy="1760695"/>
          </a:xfrm>
        </p:grpSpPr>
        <p:sp>
          <p:nvSpPr>
            <p:cNvPr id="5" name="Rounded Rectangle 4">
              <a:extLst>
                <a:ext uri="{FF2B5EF4-FFF2-40B4-BE49-F238E27FC236}">
                  <a16:creationId xmlns="" xmlns:a16="http://schemas.microsoft.com/office/drawing/2014/main" id="{A0201242-E81A-91BF-C798-D255AA19C82C}"/>
                </a:ext>
              </a:extLst>
            </p:cNvPr>
            <p:cNvSpPr/>
            <p:nvPr/>
          </p:nvSpPr>
          <p:spPr>
            <a:xfrm>
              <a:off x="1184757" y="2107111"/>
              <a:ext cx="8386148" cy="1190041"/>
            </a:xfrm>
            <a:prstGeom prst="roundRect">
              <a:avLst>
                <a:gd name="adj" fmla="val 14235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60000" algn="ctr">
                <a:lnSpc>
                  <a:spcPct val="150000"/>
                </a:lnSpc>
              </a:pPr>
              <a:r>
                <a:rPr lang="vi-VN" sz="2400" dirty="0">
                  <a:solidFill>
                    <a:srgbClr val="231F20"/>
                  </a:solidFill>
                  <a:effectLst/>
                  <a:latin typeface="UTM Avo" panose="02040603050506020204" pitchFamily="18"/>
                </a:rPr>
                <a:t> Lập bảng theo dõi thời tiết trong một tuần theo mẫu và chia sẻ kết quả với các bạn.</a:t>
              </a:r>
              <a:endParaRPr lang="vi-VN" sz="2400" dirty="0">
                <a:latin typeface="UTM Avo" panose="02040603050506020204" pitchFamily="18"/>
              </a:endParaRPr>
            </a:p>
          </p:txBody>
        </p:sp>
        <p:sp>
          <p:nvSpPr>
            <p:cNvPr id="8" name="Freeform 3">
              <a:extLst>
                <a:ext uri="{FF2B5EF4-FFF2-40B4-BE49-F238E27FC236}">
                  <a16:creationId xmlns="" xmlns:a16="http://schemas.microsoft.com/office/drawing/2014/main" id="{E882E963-E783-3776-9EEC-347774F94FFC}"/>
                </a:ext>
              </a:extLst>
            </p:cNvPr>
            <p:cNvSpPr/>
            <p:nvPr/>
          </p:nvSpPr>
          <p:spPr>
            <a:xfrm>
              <a:off x="501630" y="1720663"/>
              <a:ext cx="1178932" cy="1760695"/>
            </a:xfrm>
            <a:custGeom>
              <a:avLst/>
              <a:gdLst/>
              <a:ahLst/>
              <a:cxnLst/>
              <a:rect l="l" t="t" r="r" b="b"/>
              <a:pathLst>
                <a:path w="4650859" h="6945901">
                  <a:moveTo>
                    <a:pt x="0" y="0"/>
                  </a:moveTo>
                  <a:lnTo>
                    <a:pt x="4650859" y="0"/>
                  </a:lnTo>
                  <a:lnTo>
                    <a:pt x="4650859" y="6945900"/>
                  </a:lnTo>
                  <a:lnTo>
                    <a:pt x="0" y="6945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2" name="Google Shape;297;p7">
            <a:extLst>
              <a:ext uri="{FF2B5EF4-FFF2-40B4-BE49-F238E27FC236}">
                <a16:creationId xmlns="" xmlns:a16="http://schemas.microsoft.com/office/drawing/2014/main" id="{F7CBCABF-9F35-C051-77F6-7A9ACD08C021}"/>
              </a:ext>
            </a:extLst>
          </p:cNvPr>
          <p:cNvSpPr txBox="1"/>
          <p:nvPr/>
        </p:nvSpPr>
        <p:spPr>
          <a:xfrm>
            <a:off x="914400" y="1478005"/>
            <a:ext cx="10058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/>
              </a:rPr>
              <a:t>Theo </a:t>
            </a:r>
            <a:r>
              <a:rPr lang="en-US" sz="2400" b="1" dirty="0" err="1">
                <a:latin typeface="UTM Avo" panose="02040603050506020204" pitchFamily="18"/>
              </a:rPr>
              <a:t>dõi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thời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tiết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trong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một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tuần</a:t>
            </a:r>
            <a:r>
              <a:rPr lang="en-US" sz="2400" b="1" dirty="0">
                <a:latin typeface="UTM Avo" panose="02040603050506020204" pitchFamily="18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F924ABC-9ED1-4B53-DC25-69ECF5A8A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75" t="35711" r="11560" b="9945"/>
          <a:stretch/>
        </p:blipFill>
        <p:spPr>
          <a:xfrm>
            <a:off x="2010939" y="3577490"/>
            <a:ext cx="8170122" cy="319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">
          <a:extLst>
            <a:ext uri="{FF2B5EF4-FFF2-40B4-BE49-F238E27FC236}">
              <a16:creationId xmlns="" xmlns:a16="http://schemas.microsoft.com/office/drawing/2014/main" id="{FED7765D-90B8-6145-4041-FDFE554D7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28b03ef5e3_0_13">
            <a:extLst>
              <a:ext uri="{FF2B5EF4-FFF2-40B4-BE49-F238E27FC236}">
                <a16:creationId xmlns="" xmlns:a16="http://schemas.microsoft.com/office/drawing/2014/main" id="{3BD6F728-96C6-72A2-4681-E71A04D4F173}"/>
              </a:ext>
            </a:extLst>
          </p:cNvPr>
          <p:cNvSpPr/>
          <p:nvPr/>
        </p:nvSpPr>
        <p:spPr>
          <a:xfrm>
            <a:off x="7059706" y="2050853"/>
            <a:ext cx="5132251" cy="4807148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u="none" strike="noStrike" cap="none" dirty="0">
              <a:solidFill>
                <a:schemeClr val="dk1"/>
              </a:solidFill>
              <a:latin typeface="UTM Avo" panose="02040603050506020204" pitchFamily="18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9BF9A6B-839B-3B1A-3C1F-DD21035B86E8}"/>
              </a:ext>
            </a:extLst>
          </p:cNvPr>
          <p:cNvGrpSpPr/>
          <p:nvPr/>
        </p:nvGrpSpPr>
        <p:grpSpPr>
          <a:xfrm>
            <a:off x="2529264" y="2050853"/>
            <a:ext cx="7133471" cy="1827474"/>
            <a:chOff x="472447" y="4450496"/>
            <a:chExt cx="7133471" cy="1827474"/>
          </a:xfrm>
        </p:grpSpPr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53399C77-C0B9-4622-28D2-AD21197F9181}"/>
                </a:ext>
              </a:extLst>
            </p:cNvPr>
            <p:cNvSpPr/>
            <p:nvPr/>
          </p:nvSpPr>
          <p:spPr>
            <a:xfrm>
              <a:off x="1184757" y="4482556"/>
              <a:ext cx="6421161" cy="1795414"/>
            </a:xfrm>
            <a:prstGeom prst="roundRect">
              <a:avLst>
                <a:gd name="adj" fmla="val 14235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60000" algn="ctr">
                <a:lnSpc>
                  <a:spcPct val="150000"/>
                </a:lnSpc>
              </a:pPr>
              <a:r>
                <a:rPr lang="vi-VN" sz="2400" dirty="0">
                  <a:solidFill>
                    <a:srgbClr val="231F20"/>
                  </a:solidFill>
                  <a:effectLst/>
                  <a:latin typeface="UTM Avo" panose="02040603050506020204" pitchFamily="18"/>
                </a:rPr>
                <a:t>Sưu tầm bài hát, câu tục ngữ nói về thời tiết và chia sẻ với các bạn.</a:t>
              </a:r>
              <a:endParaRPr lang="vi-VN" sz="2400" dirty="0">
                <a:latin typeface="UTM Avo" panose="02040603050506020204" pitchFamily="18"/>
              </a:endParaRPr>
            </a:p>
          </p:txBody>
        </p:sp>
        <p:sp>
          <p:nvSpPr>
            <p:cNvPr id="9" name="Freeform 3">
              <a:extLst>
                <a:ext uri="{FF2B5EF4-FFF2-40B4-BE49-F238E27FC236}">
                  <a16:creationId xmlns="" xmlns:a16="http://schemas.microsoft.com/office/drawing/2014/main" id="{41B3B8F1-A22E-A61C-B947-6B500B721852}"/>
                </a:ext>
              </a:extLst>
            </p:cNvPr>
            <p:cNvSpPr/>
            <p:nvPr/>
          </p:nvSpPr>
          <p:spPr>
            <a:xfrm>
              <a:off x="472447" y="4450496"/>
              <a:ext cx="1178932" cy="1760695"/>
            </a:xfrm>
            <a:custGeom>
              <a:avLst/>
              <a:gdLst/>
              <a:ahLst/>
              <a:cxnLst/>
              <a:rect l="l" t="t" r="r" b="b"/>
              <a:pathLst>
                <a:path w="4650859" h="6945901">
                  <a:moveTo>
                    <a:pt x="0" y="0"/>
                  </a:moveTo>
                  <a:lnTo>
                    <a:pt x="4650859" y="0"/>
                  </a:lnTo>
                  <a:lnTo>
                    <a:pt x="4650859" y="6945900"/>
                  </a:lnTo>
                  <a:lnTo>
                    <a:pt x="0" y="6945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90B8144-E5E5-AA62-64BE-3F8B523374B5}"/>
              </a:ext>
            </a:extLst>
          </p:cNvPr>
          <p:cNvGrpSpPr/>
          <p:nvPr/>
        </p:nvGrpSpPr>
        <p:grpSpPr>
          <a:xfrm>
            <a:off x="2492360" y="4304428"/>
            <a:ext cx="7133471" cy="1827474"/>
            <a:chOff x="472447" y="4450496"/>
            <a:chExt cx="7133471" cy="1827474"/>
          </a:xfrm>
        </p:grpSpPr>
        <p:sp>
          <p:nvSpPr>
            <p:cNvPr id="3" name="Rounded Rectangle 6">
              <a:extLst>
                <a:ext uri="{FF2B5EF4-FFF2-40B4-BE49-F238E27FC236}">
                  <a16:creationId xmlns="" xmlns:a16="http://schemas.microsoft.com/office/drawing/2014/main" id="{9544EFAC-380F-F8F4-3508-E7E40543D8CE}"/>
                </a:ext>
              </a:extLst>
            </p:cNvPr>
            <p:cNvSpPr/>
            <p:nvPr/>
          </p:nvSpPr>
          <p:spPr>
            <a:xfrm>
              <a:off x="1184757" y="4482556"/>
              <a:ext cx="6421161" cy="1795414"/>
            </a:xfrm>
            <a:prstGeom prst="roundRect">
              <a:avLst>
                <a:gd name="adj" fmla="val 14235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60000" algn="ctr">
                <a:lnSpc>
                  <a:spcPct val="150000"/>
                </a:lnSpc>
              </a:pPr>
              <a:r>
                <a:rPr lang="vi-VN" sz="2400" dirty="0">
                  <a:solidFill>
                    <a:srgbClr val="231F20"/>
                  </a:solidFill>
                  <a:effectLst/>
                  <a:latin typeface="UTM Avo" panose="02040603050506020204" pitchFamily="18"/>
                </a:rPr>
                <a:t>Vẽ tranh mô tả </a:t>
              </a:r>
            </a:p>
            <a:p>
              <a:pPr marL="360000" algn="ctr">
                <a:lnSpc>
                  <a:spcPct val="150000"/>
                </a:lnSpc>
              </a:pPr>
              <a:r>
                <a:rPr lang="vi-VN" sz="2400" dirty="0">
                  <a:solidFill>
                    <a:srgbClr val="231F20"/>
                  </a:solidFill>
                  <a:effectLst/>
                  <a:latin typeface="UTM Avo" panose="02040603050506020204" pitchFamily="18"/>
                </a:rPr>
                <a:t>thời tiết mà em thích nhất</a:t>
              </a:r>
            </a:p>
          </p:txBody>
        </p:sp>
        <p:sp>
          <p:nvSpPr>
            <p:cNvPr id="4" name="Freeform 3">
              <a:extLst>
                <a:ext uri="{FF2B5EF4-FFF2-40B4-BE49-F238E27FC236}">
                  <a16:creationId xmlns="" xmlns:a16="http://schemas.microsoft.com/office/drawing/2014/main" id="{3B8B2F6D-307E-5216-530E-1458FE6E9431}"/>
                </a:ext>
              </a:extLst>
            </p:cNvPr>
            <p:cNvSpPr/>
            <p:nvPr/>
          </p:nvSpPr>
          <p:spPr>
            <a:xfrm>
              <a:off x="472447" y="4450496"/>
              <a:ext cx="1178932" cy="1760695"/>
            </a:xfrm>
            <a:custGeom>
              <a:avLst/>
              <a:gdLst/>
              <a:ahLst/>
              <a:cxnLst/>
              <a:rect l="l" t="t" r="r" b="b"/>
              <a:pathLst>
                <a:path w="4650859" h="6945901">
                  <a:moveTo>
                    <a:pt x="0" y="0"/>
                  </a:moveTo>
                  <a:lnTo>
                    <a:pt x="4650859" y="0"/>
                  </a:lnTo>
                  <a:lnTo>
                    <a:pt x="4650859" y="6945900"/>
                  </a:lnTo>
                  <a:lnTo>
                    <a:pt x="0" y="6945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1936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"/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251" name="Google Shape;251;p3"/>
          <p:cNvSpPr/>
          <p:nvPr/>
        </p:nvSpPr>
        <p:spPr>
          <a:xfrm>
            <a:off x="4316523" y="1501181"/>
            <a:ext cx="7073120" cy="3855638"/>
          </a:xfrm>
          <a:prstGeom prst="cloudCallout">
            <a:avLst>
              <a:gd name="adj1" fmla="val -65959"/>
              <a:gd name="adj2" fmla="val 48715"/>
            </a:avLst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400" dirty="0">
                <a:latin typeface="UTM Avo" panose="02040603050506020204" pitchFamily="18"/>
              </a:rPr>
              <a:t>Bài hát nhắc tới những hiện tượng thời tiết nào?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400" dirty="0">
                <a:latin typeface="UTM Avo" panose="02040603050506020204" pitchFamily="18"/>
              </a:rPr>
              <a:t>Vì sao khi trời mưa thỏ lại phải chạy mau?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"/>
          <p:cNvSpPr txBox="1"/>
          <p:nvPr/>
        </p:nvSpPr>
        <p:spPr>
          <a:xfrm>
            <a:off x="58128" y="1615069"/>
            <a:ext cx="120757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u="none" strike="noStrike" cap="none" dirty="0">
                <a:solidFill>
                  <a:schemeClr val="dk1"/>
                </a:solidFill>
                <a:latin typeface="UTM Avo" panose="02040603050506020204" pitchFamily="18"/>
                <a:sym typeface="Arial"/>
              </a:rPr>
              <a:t>1. </a:t>
            </a:r>
            <a:r>
              <a:rPr lang="vi-VN" sz="2400" b="1" dirty="0">
                <a:latin typeface="UTM Avo" panose="02040603050506020204" pitchFamily="18"/>
              </a:rPr>
              <a:t>Một số hiện tượng thời tiết</a:t>
            </a:r>
          </a:p>
        </p:txBody>
      </p:sp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24060D8B-2161-5AC5-CA31-79888D9D2205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396D55F-4527-E2EA-1B2D-E74348942821}"/>
              </a:ext>
            </a:extLst>
          </p:cNvPr>
          <p:cNvSpPr txBox="1"/>
          <p:nvPr/>
        </p:nvSpPr>
        <p:spPr>
          <a:xfrm>
            <a:off x="2646219" y="2126082"/>
            <a:ext cx="6899559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231F20"/>
                </a:solidFill>
                <a:latin typeface="UTM Avo" panose="02040603050506020204" pitchFamily="18"/>
              </a:rPr>
              <a:t> Hãy nói về thời tiết ở mỗi hình dưới đây.</a:t>
            </a:r>
            <a:endParaRPr lang="vi-VN" sz="2400" dirty="0">
              <a:latin typeface="UTM Avo" panose="02040603050506020204" pitchFamily="1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850BCE2-0A1C-C4AE-84D8-2006E2EB3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05" y="2771334"/>
            <a:ext cx="11376586" cy="4019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>
          <a:extLst>
            <a:ext uri="{FF2B5EF4-FFF2-40B4-BE49-F238E27FC236}">
              <a16:creationId xmlns="" xmlns:a16="http://schemas.microsoft.com/office/drawing/2014/main" id="{473B67DD-D3C3-6532-2FE5-70EF5B5D7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">
            <a:extLst>
              <a:ext uri="{FF2B5EF4-FFF2-40B4-BE49-F238E27FC236}">
                <a16:creationId xmlns="" xmlns:a16="http://schemas.microsoft.com/office/drawing/2014/main" id="{685E38DB-F2D8-3220-5E6B-B58E35CD7A59}"/>
              </a:ext>
            </a:extLst>
          </p:cNvPr>
          <p:cNvSpPr txBox="1"/>
          <p:nvPr/>
        </p:nvSpPr>
        <p:spPr>
          <a:xfrm>
            <a:off x="58128" y="1615069"/>
            <a:ext cx="120757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u="none" strike="noStrike" cap="none" dirty="0">
                <a:solidFill>
                  <a:schemeClr val="dk1"/>
                </a:solidFill>
                <a:latin typeface="UTM Avo" panose="02040603050506020204" pitchFamily="18"/>
                <a:sym typeface="Arial"/>
              </a:rPr>
              <a:t>1. </a:t>
            </a:r>
            <a:r>
              <a:rPr lang="vi-VN" sz="2400" b="1" dirty="0">
                <a:latin typeface="UTM Avo" panose="02040603050506020204" pitchFamily="18"/>
              </a:rPr>
              <a:t>Một số hiện tượng thời tiết</a:t>
            </a:r>
          </a:p>
        </p:txBody>
      </p:sp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C2A6FCD1-52FC-43ED-0765-1353159175DA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2A7EBA3-7F30-76A1-E0A2-C6AA8DF0B9BB}"/>
              </a:ext>
            </a:extLst>
          </p:cNvPr>
          <p:cNvSpPr txBox="1"/>
          <p:nvPr/>
        </p:nvSpPr>
        <p:spPr>
          <a:xfrm>
            <a:off x="2646219" y="2126082"/>
            <a:ext cx="6899559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231F20"/>
                </a:solidFill>
                <a:latin typeface="UTM Avo" panose="02040603050506020204" pitchFamily="18"/>
              </a:rPr>
              <a:t> Hãy nói về thời tiết ở mỗi hình dưới đây.</a:t>
            </a:r>
            <a:endParaRPr lang="vi-VN" sz="2400" dirty="0">
              <a:latin typeface="UTM Avo" panose="02040603050506020204" pitchFamily="1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08880E2-337D-28C9-0ADB-7A836BDBF9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7705" y="2787439"/>
            <a:ext cx="11376586" cy="39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>
          <a:extLst>
            <a:ext uri="{FF2B5EF4-FFF2-40B4-BE49-F238E27FC236}">
              <a16:creationId xmlns="" xmlns:a16="http://schemas.microsoft.com/office/drawing/2014/main" id="{F21DFB09-6B16-9ACC-11E3-53303C836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">
            <a:extLst>
              <a:ext uri="{FF2B5EF4-FFF2-40B4-BE49-F238E27FC236}">
                <a16:creationId xmlns="" xmlns:a16="http://schemas.microsoft.com/office/drawing/2014/main" id="{70BC3685-BC3A-A21B-8567-557CD2D370BB}"/>
              </a:ext>
            </a:extLst>
          </p:cNvPr>
          <p:cNvSpPr txBox="1"/>
          <p:nvPr/>
        </p:nvSpPr>
        <p:spPr>
          <a:xfrm>
            <a:off x="58128" y="1615069"/>
            <a:ext cx="120757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u="none" strike="noStrike" cap="none" dirty="0">
                <a:solidFill>
                  <a:schemeClr val="dk1"/>
                </a:solidFill>
                <a:latin typeface="UTM Avo" panose="02040603050506020204" pitchFamily="18"/>
                <a:sym typeface="Arial"/>
              </a:rPr>
              <a:t>1. </a:t>
            </a:r>
            <a:r>
              <a:rPr lang="vi-VN" sz="2400" b="1" dirty="0">
                <a:latin typeface="UTM Avo" panose="02040603050506020204" pitchFamily="18"/>
              </a:rPr>
              <a:t>Một số hiện tượng thời tiết</a:t>
            </a:r>
          </a:p>
        </p:txBody>
      </p:sp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78758434-902D-C224-5F04-EFC2D887E897}"/>
              </a:ext>
            </a:extLst>
          </p:cNvPr>
          <p:cNvSpPr/>
          <p:nvPr/>
        </p:nvSpPr>
        <p:spPr>
          <a:xfrm>
            <a:off x="7853083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0867CEC-3C41-CD5E-02C5-A3C2A70FBCBC}"/>
              </a:ext>
            </a:extLst>
          </p:cNvPr>
          <p:cNvSpPr txBox="1"/>
          <p:nvPr/>
        </p:nvSpPr>
        <p:spPr>
          <a:xfrm>
            <a:off x="2646219" y="2126082"/>
            <a:ext cx="6899559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231F20"/>
                </a:solidFill>
                <a:latin typeface="UTM Avo" panose="02040603050506020204" pitchFamily="18"/>
              </a:rPr>
              <a:t> Hãy nói về thời tiết ở mỗi hình dưới đây.</a:t>
            </a:r>
            <a:endParaRPr lang="vi-VN" sz="2400" dirty="0">
              <a:latin typeface="UTM Avo" panose="02040603050506020204" pitchFamily="1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4B18F41-A894-1B9A-C2A2-B98599ED54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6643" y="2787439"/>
            <a:ext cx="11258710" cy="39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F8DB271A-5804-7693-DDA5-21E063470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EAED99E8-BED5-25B0-F5C2-62DEDEB7279E}"/>
              </a:ext>
            </a:extLst>
          </p:cNvPr>
          <p:cNvSpPr/>
          <p:nvPr/>
        </p:nvSpPr>
        <p:spPr>
          <a:xfrm>
            <a:off x="7853082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1364FE1-E40F-2F88-CC41-7A31BA496101}"/>
              </a:ext>
            </a:extLst>
          </p:cNvPr>
          <p:cNvGrpSpPr/>
          <p:nvPr/>
        </p:nvGrpSpPr>
        <p:grpSpPr>
          <a:xfrm>
            <a:off x="4971865" y="1802992"/>
            <a:ext cx="5969821" cy="4111156"/>
            <a:chOff x="4868171" y="1744287"/>
            <a:chExt cx="5969821" cy="4111156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81CA862E-3EF6-0E1E-9C45-EBFF9AAEAB31}"/>
                </a:ext>
              </a:extLst>
            </p:cNvPr>
            <p:cNvGrpSpPr/>
            <p:nvPr/>
          </p:nvGrpSpPr>
          <p:grpSpPr>
            <a:xfrm>
              <a:off x="4868171" y="1744287"/>
              <a:ext cx="5969821" cy="4111156"/>
              <a:chOff x="5202009" y="1468584"/>
              <a:chExt cx="5969821" cy="4111156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="" xmlns:a16="http://schemas.microsoft.com/office/drawing/2014/main" id="{E70526CB-6BBB-B485-18E2-B6131967D051}"/>
                  </a:ext>
                </a:extLst>
              </p:cNvPr>
              <p:cNvSpPr/>
              <p:nvPr/>
            </p:nvSpPr>
            <p:spPr>
              <a:xfrm>
                <a:off x="5202009" y="2385794"/>
                <a:ext cx="5969821" cy="3193946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dirty="0">
                    <a:solidFill>
                      <a:srgbClr val="231F20"/>
                    </a:solidFill>
                    <a:effectLst/>
                    <a:latin typeface="UTM Avo" panose="02040603050506020204" pitchFamily="18"/>
                  </a:rPr>
                  <a:t>Bầu trời và quang cảnh xung quanh khi trời mưa có gì khác với khi trời nắng? </a:t>
                </a:r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="" xmlns:a16="http://schemas.microsoft.com/office/drawing/2014/main" id="{E792880A-5817-0D36-764A-4B51F3476056}"/>
                  </a:ext>
                </a:extLst>
              </p:cNvPr>
              <p:cNvSpPr/>
              <p:nvPr/>
            </p:nvSpPr>
            <p:spPr>
              <a:xfrm>
                <a:off x="6429838" y="1468584"/>
                <a:ext cx="1430090" cy="1447194"/>
              </a:xfrm>
              <a:custGeom>
                <a:avLst/>
                <a:gdLst/>
                <a:ahLst/>
                <a:cxnLst/>
                <a:rect l="l" t="t" r="r" b="b"/>
                <a:pathLst>
                  <a:path w="6403006" h="6652473">
                    <a:moveTo>
                      <a:pt x="0" y="0"/>
                    </a:moveTo>
                    <a:lnTo>
                      <a:pt x="6403005" y="0"/>
                    </a:lnTo>
                    <a:lnTo>
                      <a:pt x="6403005" y="6652473"/>
                    </a:lnTo>
                    <a:lnTo>
                      <a:pt x="0" y="66524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</p:grpSp>
        <p:pic>
          <p:nvPicPr>
            <p:cNvPr id="4" name="Picture 3" descr="A cloud with rain drops&#10;&#10;AI-generated content may be incorrect.">
              <a:extLst>
                <a:ext uri="{FF2B5EF4-FFF2-40B4-BE49-F238E27FC236}">
                  <a16:creationId xmlns="" xmlns:a16="http://schemas.microsoft.com/office/drawing/2014/main" id="{ECEADFB9-B05F-241E-3478-5B51DBB70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00391" y="1920889"/>
              <a:ext cx="1858390" cy="1270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15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D042B8F0-E1AE-B068-89D9-D628EADAD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3773BC39-0180-AE4F-64F4-E1BB071AE3E7}"/>
              </a:ext>
            </a:extLst>
          </p:cNvPr>
          <p:cNvSpPr/>
          <p:nvPr/>
        </p:nvSpPr>
        <p:spPr>
          <a:xfrm>
            <a:off x="7853082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77DF7639-121F-8ADE-B393-122E3B4341E1}"/>
              </a:ext>
            </a:extLst>
          </p:cNvPr>
          <p:cNvSpPr/>
          <p:nvPr/>
        </p:nvSpPr>
        <p:spPr>
          <a:xfrm>
            <a:off x="1349699" y="2892954"/>
            <a:ext cx="4005785" cy="1956938"/>
          </a:xfrm>
          <a:prstGeom prst="wedgeRoundRectCallout">
            <a:avLst>
              <a:gd name="adj1" fmla="val -25074"/>
              <a:gd name="adj2" fmla="val 487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Dựa vào dấu hiệu nào mà em biết trời có gió? Gió mạnh hay gió nhẹ? </a:t>
            </a:r>
          </a:p>
        </p:txBody>
      </p:sp>
      <p:pic>
        <p:nvPicPr>
          <p:cNvPr id="8" name="Picture 7" descr="A tree with leaves blowing in the wind&#10;&#10;AI-generated content may be incorrect.">
            <a:extLst>
              <a:ext uri="{FF2B5EF4-FFF2-40B4-BE49-F238E27FC236}">
                <a16:creationId xmlns="" xmlns:a16="http://schemas.microsoft.com/office/drawing/2014/main" id="{688B214C-0835-DD9D-C257-029CFF252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658" y="1667469"/>
            <a:ext cx="7060677" cy="482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="" xmlns:a16="http://schemas.microsoft.com/office/drawing/2014/main" id="{8D59A032-A4FC-6C07-DD62-3BC8D91F0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3">
            <a:extLst>
              <a:ext uri="{FF2B5EF4-FFF2-40B4-BE49-F238E27FC236}">
                <a16:creationId xmlns="" xmlns:a16="http://schemas.microsoft.com/office/drawing/2014/main" id="{298E2B96-4AB7-4AD0-00EF-1023FDE53DC5}"/>
              </a:ext>
            </a:extLst>
          </p:cNvPr>
          <p:cNvSpPr/>
          <p:nvPr/>
        </p:nvSpPr>
        <p:spPr>
          <a:xfrm>
            <a:off x="7853082" y="3191481"/>
            <a:ext cx="4338918" cy="366651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u="none" strike="noStrike" cap="none" dirty="0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1400134B-DB5F-A1DE-297C-2978E18A1F9B}"/>
              </a:ext>
            </a:extLst>
          </p:cNvPr>
          <p:cNvSpPr/>
          <p:nvPr/>
        </p:nvSpPr>
        <p:spPr>
          <a:xfrm>
            <a:off x="3396054" y="1637713"/>
            <a:ext cx="5399892" cy="1291910"/>
          </a:xfrm>
          <a:prstGeom prst="wedgeRoundRectCallout">
            <a:avLst>
              <a:gd name="adj1" fmla="val -13073"/>
              <a:gd name="adj2" fmla="val 5021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Khi trời nóng hoặc khi trời lạnh, em cảm thấy thế nào? </a:t>
            </a:r>
          </a:p>
        </p:txBody>
      </p:sp>
      <p:pic>
        <p:nvPicPr>
          <p:cNvPr id="4" name="Picture 3" descr="A cartoon of a child&#10;&#10;AI-generated content may be incorrect.">
            <a:extLst>
              <a:ext uri="{FF2B5EF4-FFF2-40B4-BE49-F238E27FC236}">
                <a16:creationId xmlns="" xmlns:a16="http://schemas.microsoft.com/office/drawing/2014/main" id="{AF5C4EB9-3804-B475-C9AB-5A59C0F5B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122" y="2807074"/>
            <a:ext cx="2907305" cy="3868952"/>
          </a:xfrm>
          <a:prstGeom prst="rect">
            <a:avLst/>
          </a:prstGeom>
        </p:spPr>
      </p:pic>
      <p:pic>
        <p:nvPicPr>
          <p:cNvPr id="7" name="Picture 6" descr="A person standing in front of a thermometer&#10;&#10;AI-generated content may be incorrect.">
            <a:extLst>
              <a:ext uri="{FF2B5EF4-FFF2-40B4-BE49-F238E27FC236}">
                <a16:creationId xmlns="" xmlns:a16="http://schemas.microsoft.com/office/drawing/2014/main" id="{8026A3E5-7123-66BE-F6C1-AEAA4E587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628" y="2929623"/>
            <a:ext cx="4180514" cy="41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562</Words>
  <Application>Microsoft Office PowerPoint</Application>
  <PresentationFormat>Custom</PresentationFormat>
  <Paragraphs>49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UTM Avo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lamqu</dc:creator>
  <cp:lastModifiedBy>Administrator</cp:lastModifiedBy>
  <cp:revision>77</cp:revision>
  <dcterms:created xsi:type="dcterms:W3CDTF">2023-04-10T09:01:57Z</dcterms:created>
  <dcterms:modified xsi:type="dcterms:W3CDTF">2025-05-06T02:22:26Z</dcterms:modified>
</cp:coreProperties>
</file>