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Lst>
  <p:notesMasterIdLst>
    <p:notesMasterId r:id="rId18"/>
  </p:notesMasterIdLst>
  <p:sldIdLst>
    <p:sldId id="4152" r:id="rId2"/>
    <p:sldId id="4428" r:id="rId3"/>
    <p:sldId id="4421" r:id="rId4"/>
    <p:sldId id="4350" r:id="rId5"/>
    <p:sldId id="4375" r:id="rId6"/>
    <p:sldId id="4195" r:id="rId7"/>
    <p:sldId id="4401" r:id="rId8"/>
    <p:sldId id="4423" r:id="rId9"/>
    <p:sldId id="4424" r:id="rId10"/>
    <p:sldId id="4425" r:id="rId11"/>
    <p:sldId id="4265" r:id="rId12"/>
    <p:sldId id="4426" r:id="rId13"/>
    <p:sldId id="4422" r:id="rId14"/>
    <p:sldId id="4427" r:id="rId15"/>
    <p:sldId id="4202" r:id="rId16"/>
    <p:sldId id="4170" r:id="rId17"/>
  </p:sldIdLst>
  <p:sldSz cx="12192000" cy="6858000"/>
  <p:notesSz cx="6858000" cy="9144000"/>
  <p:embeddedFontLst>
    <p:embeddedFont>
      <p:font typeface="Calibri Light" panose="020F0302020204030204" pitchFamily="34" charset="0"/>
      <p:regular r:id="rId19"/>
      <p:italic r:id="rId20"/>
    </p:embeddedFont>
    <p:embeddedFont>
      <p:font typeface="Roboto" panose="020B0604020202020204"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Pangolin" panose="020B0604020202020204" charset="0"/>
      <p:regular r:id="rId29"/>
    </p:embeddedFont>
    <p:embeddedFont>
      <p:font typeface="Roboto Black" panose="020B0604020202020204" charset="0"/>
      <p:regular r:id="rId30"/>
      <p:bold r:id="rId31"/>
      <p:boldItalic r:id="rId3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7B57"/>
    <a:srgbClr val="E14FCC"/>
    <a:srgbClr val="AFE3D0"/>
    <a:srgbClr val="5271FF"/>
    <a:srgbClr val="2B4A9D"/>
    <a:srgbClr val="F6D063"/>
    <a:srgbClr val="97C8F1"/>
    <a:srgbClr val="F7959D"/>
    <a:srgbClr val="5A9B3F"/>
    <a:srgbClr val="29B1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04" autoAdjust="0"/>
    <p:restoredTop sz="90568" autoAdjust="0"/>
  </p:normalViewPr>
  <p:slideViewPr>
    <p:cSldViewPr snapToGrid="0">
      <p:cViewPr varScale="1">
        <p:scale>
          <a:sx n="67" d="100"/>
          <a:sy n="67" d="100"/>
        </p:scale>
        <p:origin x="4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16/05/2025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a:t>
            </a:fld>
            <a:endParaRPr lang="vi-VN"/>
          </a:p>
        </p:txBody>
      </p:sp>
    </p:spTree>
    <p:extLst>
      <p:ext uri="{BB962C8B-B14F-4D97-AF65-F5344CB8AC3E}">
        <p14:creationId xmlns:p14="http://schemas.microsoft.com/office/powerpoint/2010/main" val="4209635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ảnh và mô tả cảnh trong bức ảnh.</a:t>
            </a:r>
            <a:endParaRPr lang="vi-VN" baseline="0"/>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1179250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3502001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ảnh và nêu điểm nổi bật trong bức ảnh. Buổi tối em nhìn lên bầu trời thấy gì?</a:t>
            </a:r>
            <a:endParaRPr lang="vi-VN" baseline="0"/>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1129003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thảo</a:t>
            </a:r>
            <a:r>
              <a:rPr lang="en-US" baseline="0"/>
              <a:t> luận chỉ ra sự khác biệt của bầu trời vào ban ngày và ban đêm</a:t>
            </a:r>
          </a:p>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13</a:t>
            </a:fld>
            <a:endParaRPr lang="vi-VN"/>
          </a:p>
        </p:txBody>
      </p:sp>
    </p:spTree>
    <p:extLst>
      <p:ext uri="{BB962C8B-B14F-4D97-AF65-F5344CB8AC3E}">
        <p14:creationId xmlns:p14="http://schemas.microsoft.com/office/powerpoint/2010/main" val="3103390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3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14</a:t>
            </a:fld>
            <a:endParaRPr lang="vi-VN"/>
          </a:p>
        </p:txBody>
      </p:sp>
    </p:spTree>
    <p:extLst>
      <p:ext uri="{BB962C8B-B14F-4D97-AF65-F5344CB8AC3E}">
        <p14:creationId xmlns:p14="http://schemas.microsoft.com/office/powerpoint/2010/main" val="1194623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nguyên,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15</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858325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phổ biến luật chơi và cho hs chơi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1706835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Giáo viên tổ chức cho học sinh trao đổi sau khi chơi: Bầu trời ngày và đêm có gì khác biệt?</a:t>
            </a:r>
          </a:p>
          <a:p>
            <a:r>
              <a:rPr lang="vi-VN"/>
              <a:t>Giáo viên nhận xét câu trả lời của học sinh và từ đó dẫn dắt, nêu nhiệm vụ của bài học </a:t>
            </a:r>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3992633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dẫn</a:t>
            </a:r>
            <a:r>
              <a:rPr lang="en-US" baseline="0"/>
              <a:t> dắt Hs: các em có muốn làm mô hình ngày và đêm không?</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595903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1.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2327433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ảnh và mô tả cảnh trong bức ảnh. </a:t>
            </a:r>
            <a:r>
              <a:rPr lang="vi-VN" baseline="0"/>
              <a:t>Bầu trời ban ngày thường có những gì?</a:t>
            </a:r>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3399883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ảnh và mô tả cảnh trong bức ảnh. </a:t>
            </a:r>
            <a:r>
              <a:rPr lang="vi-VN" baseline="0"/>
              <a:t>Bầu trời </a:t>
            </a:r>
            <a:r>
              <a:rPr lang="en-US" baseline="0"/>
              <a:t>sắp mưa và khi mưa có đặc điểm gì? (trời âm u, xám xịt)</a:t>
            </a:r>
            <a:endParaRPr lang="vi-VN" baseline="0"/>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1318851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ảnh và mô tả cảnh trong bức ảnh. </a:t>
            </a:r>
            <a:r>
              <a:rPr lang="vi-VN" baseline="0"/>
              <a:t>Bầu trời </a:t>
            </a:r>
            <a:r>
              <a:rPr lang="en-US" baseline="0"/>
              <a:t>này thường gặp khi nào? Vào giữa trưa, trời nắng em có thể nhìn thẳng vào mặt trời không? Vì sao?</a:t>
            </a:r>
            <a:endParaRPr lang="vi-VN" baseline="0"/>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3139943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3.wdp"/><Relationship Id="rId10" Type="http://schemas.openxmlformats.org/officeDocument/2006/relationships/image" Target="../media/image27.png"/><Relationship Id="rId4" Type="http://schemas.openxmlformats.org/officeDocument/2006/relationships/image" Target="../media/image23.pn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0945" y="2054167"/>
            <a:ext cx="4987637" cy="4086860"/>
          </a:xfrm>
          <a:prstGeom prst="rect">
            <a:avLst/>
          </a:prstGeom>
        </p:spPr>
      </p:pic>
      <p:pic>
        <p:nvPicPr>
          <p:cNvPr id="4" name="Picture 3"/>
          <p:cNvPicPr>
            <a:picLocks noChangeAspect="1"/>
          </p:cNvPicPr>
          <p:nvPr/>
        </p:nvPicPr>
        <p:blipFill>
          <a:blip r:embed="rId4"/>
          <a:stretch>
            <a:fillRect/>
          </a:stretch>
        </p:blipFill>
        <p:spPr>
          <a:xfrm>
            <a:off x="6336672" y="2054167"/>
            <a:ext cx="4798584" cy="4086859"/>
          </a:xfrm>
          <a:prstGeom prst="rect">
            <a:avLst/>
          </a:prstGeom>
        </p:spPr>
      </p:pic>
      <p:sp>
        <p:nvSpPr>
          <p:cNvPr id="40" name="TextBox 39">
            <a:extLst>
              <a:ext uri="{FF2B5EF4-FFF2-40B4-BE49-F238E27FC236}">
                <a16:creationId xmlns:a16="http://schemas.microsoft.com/office/drawing/2014/main" xmlns="" id="{DA14CBFD-2C6F-E4A0-F468-3C5C731B2275}"/>
              </a:ext>
            </a:extLst>
          </p:cNvPr>
          <p:cNvSpPr txBox="1"/>
          <p:nvPr/>
        </p:nvSpPr>
        <p:spPr>
          <a:xfrm>
            <a:off x="5023498" y="60469"/>
            <a:ext cx="2380532"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rPr>
              <a:t>BÀI 15</a:t>
            </a:r>
          </a:p>
        </p:txBody>
      </p:sp>
      <p:sp>
        <p:nvSpPr>
          <p:cNvPr id="7" name="TextBox 6"/>
          <p:cNvSpPr txBox="1"/>
          <p:nvPr/>
        </p:nvSpPr>
        <p:spPr>
          <a:xfrm>
            <a:off x="2058744" y="856576"/>
            <a:ext cx="9150812" cy="1015663"/>
          </a:xfrm>
          <a:prstGeom prst="rect">
            <a:avLst/>
          </a:prstGeom>
          <a:noFill/>
        </p:spPr>
        <p:txBody>
          <a:bodyPr wrap="square" rtlCol="0">
            <a:spAutoFit/>
          </a:bodyPr>
          <a:lstStyle/>
          <a:p>
            <a:pPr lvl="0" algn="ctr">
              <a:defRPr/>
            </a:pPr>
            <a:r>
              <a:rPr lang="en-US" altLang="zh-CN" sz="6000" b="1">
                <a:solidFill>
                  <a:srgbClr val="002060"/>
                </a:solidFill>
                <a:latin typeface="Roboto Black" panose="02000000000000000000" pitchFamily="2" charset="0"/>
                <a:ea typeface="Roboto Black" panose="02000000000000000000" pitchFamily="2" charset="0"/>
              </a:rPr>
              <a:t>BẦU TRỜI NGÀY VÀ ĐÊM</a:t>
            </a:r>
            <a:endParaRPr kumimoji="0" lang="en-US" altLang="zh-CN" sz="6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sp>
        <p:nvSpPr>
          <p:cNvPr id="16" name="Freeform 15"/>
          <p:cNvSpPr/>
          <p:nvPr/>
        </p:nvSpPr>
        <p:spPr>
          <a:xfrm>
            <a:off x="5050585" y="5341818"/>
            <a:ext cx="1490174" cy="1349896"/>
          </a:xfrm>
          <a:custGeom>
            <a:avLst/>
            <a:gdLst>
              <a:gd name="connsiteX0" fmla="*/ 1238586 w 1490174"/>
              <a:gd name="connsiteY0" fmla="*/ 0 h 1349896"/>
              <a:gd name="connsiteX1" fmla="*/ 1490174 w 1490174"/>
              <a:gd name="connsiteY1" fmla="*/ 251588 h 1349896"/>
              <a:gd name="connsiteX2" fmla="*/ 1336515 w 1490174"/>
              <a:gd name="connsiteY2" fmla="*/ 483405 h 1349896"/>
              <a:gd name="connsiteX3" fmla="*/ 1294936 w 1490174"/>
              <a:gd name="connsiteY3" fmla="*/ 496312 h 1349896"/>
              <a:gd name="connsiteX4" fmla="*/ 1309482 w 1490174"/>
              <a:gd name="connsiteY4" fmla="*/ 523111 h 1349896"/>
              <a:gd name="connsiteX5" fmla="*/ 1356250 w 1490174"/>
              <a:gd name="connsiteY5" fmla="*/ 754763 h 1349896"/>
              <a:gd name="connsiteX6" fmla="*/ 761117 w 1490174"/>
              <a:gd name="connsiteY6" fmla="*/ 1349896 h 1349896"/>
              <a:gd name="connsiteX7" fmla="*/ 165984 w 1490174"/>
              <a:gd name="connsiteY7" fmla="*/ 754763 h 1349896"/>
              <a:gd name="connsiteX8" fmla="*/ 178075 w 1490174"/>
              <a:gd name="connsiteY8" fmla="*/ 634823 h 1349896"/>
              <a:gd name="connsiteX9" fmla="*/ 185357 w 1490174"/>
              <a:gd name="connsiteY9" fmla="*/ 611365 h 1349896"/>
              <a:gd name="connsiteX10" fmla="*/ 153659 w 1490174"/>
              <a:gd name="connsiteY10" fmla="*/ 601525 h 1349896"/>
              <a:gd name="connsiteX11" fmla="*/ 0 w 1490174"/>
              <a:gd name="connsiteY11" fmla="*/ 369708 h 1349896"/>
              <a:gd name="connsiteX12" fmla="*/ 251588 w 1490174"/>
              <a:gd name="connsiteY12" fmla="*/ 118120 h 1349896"/>
              <a:gd name="connsiteX13" fmla="*/ 460209 w 1490174"/>
              <a:gd name="connsiteY13" fmla="*/ 229043 h 1349896"/>
              <a:gd name="connsiteX14" fmla="*/ 466475 w 1490174"/>
              <a:gd name="connsiteY14" fmla="*/ 240588 h 1349896"/>
              <a:gd name="connsiteX15" fmla="*/ 529464 w 1490174"/>
              <a:gd name="connsiteY15" fmla="*/ 206399 h 1349896"/>
              <a:gd name="connsiteX16" fmla="*/ 761117 w 1490174"/>
              <a:gd name="connsiteY16" fmla="*/ 159630 h 1349896"/>
              <a:gd name="connsiteX17" fmla="*/ 881057 w 1490174"/>
              <a:gd name="connsiteY17" fmla="*/ 171721 h 1349896"/>
              <a:gd name="connsiteX18" fmla="*/ 991591 w 1490174"/>
              <a:gd name="connsiteY18" fmla="*/ 206033 h 1349896"/>
              <a:gd name="connsiteX19" fmla="*/ 992109 w 1490174"/>
              <a:gd name="connsiteY19" fmla="*/ 200885 h 1349896"/>
              <a:gd name="connsiteX20" fmla="*/ 1238586 w 1490174"/>
              <a:gd name="connsiteY20" fmla="*/ 0 h 134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90174" h="1349896">
                <a:moveTo>
                  <a:pt x="1238586" y="0"/>
                </a:moveTo>
                <a:cubicBezTo>
                  <a:pt x="1377534" y="0"/>
                  <a:pt x="1490174" y="112640"/>
                  <a:pt x="1490174" y="251588"/>
                </a:cubicBezTo>
                <a:cubicBezTo>
                  <a:pt x="1490174" y="355799"/>
                  <a:pt x="1426814" y="445212"/>
                  <a:pt x="1336515" y="483405"/>
                </a:cubicBezTo>
                <a:lnTo>
                  <a:pt x="1294936" y="496312"/>
                </a:lnTo>
                <a:lnTo>
                  <a:pt x="1309482" y="523111"/>
                </a:lnTo>
                <a:cubicBezTo>
                  <a:pt x="1339597" y="594311"/>
                  <a:pt x="1356250" y="672592"/>
                  <a:pt x="1356250" y="754763"/>
                </a:cubicBezTo>
                <a:cubicBezTo>
                  <a:pt x="1356250" y="1083446"/>
                  <a:pt x="1089800" y="1349896"/>
                  <a:pt x="761117" y="1349896"/>
                </a:cubicBezTo>
                <a:cubicBezTo>
                  <a:pt x="432434" y="1349896"/>
                  <a:pt x="165984" y="1083446"/>
                  <a:pt x="165984" y="754763"/>
                </a:cubicBezTo>
                <a:cubicBezTo>
                  <a:pt x="165984" y="713678"/>
                  <a:pt x="170147" y="673565"/>
                  <a:pt x="178075" y="634823"/>
                </a:cubicBezTo>
                <a:lnTo>
                  <a:pt x="185357" y="611365"/>
                </a:lnTo>
                <a:lnTo>
                  <a:pt x="153659" y="601525"/>
                </a:lnTo>
                <a:cubicBezTo>
                  <a:pt x="63360" y="563332"/>
                  <a:pt x="0" y="473919"/>
                  <a:pt x="0" y="369708"/>
                </a:cubicBezTo>
                <a:cubicBezTo>
                  <a:pt x="0" y="230760"/>
                  <a:pt x="112640" y="118120"/>
                  <a:pt x="251588" y="118120"/>
                </a:cubicBezTo>
                <a:cubicBezTo>
                  <a:pt x="338431" y="118120"/>
                  <a:pt x="414997" y="162120"/>
                  <a:pt x="460209" y="229043"/>
                </a:cubicBezTo>
                <a:lnTo>
                  <a:pt x="466475" y="240588"/>
                </a:lnTo>
                <a:lnTo>
                  <a:pt x="529464" y="206399"/>
                </a:lnTo>
                <a:cubicBezTo>
                  <a:pt x="600665" y="176283"/>
                  <a:pt x="678946" y="159630"/>
                  <a:pt x="761117" y="159630"/>
                </a:cubicBezTo>
                <a:cubicBezTo>
                  <a:pt x="802202" y="159630"/>
                  <a:pt x="842315" y="163794"/>
                  <a:pt x="881057" y="171721"/>
                </a:cubicBezTo>
                <a:lnTo>
                  <a:pt x="991591" y="206033"/>
                </a:lnTo>
                <a:lnTo>
                  <a:pt x="992109" y="200885"/>
                </a:lnTo>
                <a:cubicBezTo>
                  <a:pt x="1015569" y="86240"/>
                  <a:pt x="1117007" y="0"/>
                  <a:pt x="1238586"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5278582" y="5861290"/>
            <a:ext cx="105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xmlns="" id="{8BAB906A-1694-05DB-A671-51D0AA73C0B5}"/>
              </a:ext>
            </a:extLst>
          </p:cNvPr>
          <p:cNvSpPr txBox="1"/>
          <p:nvPr/>
        </p:nvSpPr>
        <p:spPr>
          <a:xfrm>
            <a:off x="2862213" y="1008985"/>
            <a:ext cx="7106878"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Chỉ ra đặc điểm của bầu trời trong những hình </a:t>
            </a:r>
            <a:r>
              <a:rPr lang="en-US" altLang="zh-CN" sz="2400">
                <a:solidFill>
                  <a:srgbClr val="002060"/>
                </a:solidFill>
                <a:latin typeface="Roboto" panose="02000000000000000000" pitchFamily="2" charset="0"/>
                <a:ea typeface="Roboto" panose="02000000000000000000" pitchFamily="2" charset="0"/>
              </a:rPr>
              <a:t>sau: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639549" y="383993"/>
            <a:ext cx="732954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TÌM HIỂU BẦU TRỜI VÀO BAN NGÀY</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99099" y="1996449"/>
            <a:ext cx="5159000" cy="34393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Box 12">
            <a:extLst>
              <a:ext uri="{FF2B5EF4-FFF2-40B4-BE49-F238E27FC236}">
                <a16:creationId xmlns:a16="http://schemas.microsoft.com/office/drawing/2014/main" xmlns="" id="{8BAB906A-1694-05DB-A671-51D0AA73C0B5}"/>
              </a:ext>
            </a:extLst>
          </p:cNvPr>
          <p:cNvSpPr txBox="1"/>
          <p:nvPr/>
        </p:nvSpPr>
        <p:spPr>
          <a:xfrm>
            <a:off x="1090690" y="2157055"/>
            <a:ext cx="296887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Mây có</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màu gì?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xmlns="" id="{8BAB906A-1694-05DB-A671-51D0AA73C0B5}"/>
              </a:ext>
            </a:extLst>
          </p:cNvPr>
          <p:cNvSpPr txBox="1"/>
          <p:nvPr/>
        </p:nvSpPr>
        <p:spPr>
          <a:xfrm>
            <a:off x="1090690" y="3798462"/>
            <a:ext cx="40299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Bầu trời c</a:t>
            </a:r>
            <a:r>
              <a:rPr lang="vi-VN" altLang="zh-CN" sz="2400">
                <a:solidFill>
                  <a:srgbClr val="002060"/>
                </a:solidFill>
                <a:latin typeface="Roboto" panose="02000000000000000000" pitchFamily="2" charset="0"/>
                <a:ea typeface="Roboto" panose="02000000000000000000" pitchFamily="2" charset="0"/>
              </a:rPr>
              <a:t>ó Mặt Trời không?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xmlns="" id="{8BAB906A-1694-05DB-A671-51D0AA73C0B5}"/>
              </a:ext>
            </a:extLst>
          </p:cNvPr>
          <p:cNvSpPr txBox="1"/>
          <p:nvPr/>
        </p:nvSpPr>
        <p:spPr>
          <a:xfrm>
            <a:off x="1090690" y="2926934"/>
            <a:ext cx="2717517"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M</a:t>
            </a:r>
            <a:r>
              <a:rPr lang="vi-VN" altLang="zh-CN" sz="2400">
                <a:solidFill>
                  <a:srgbClr val="FF0000"/>
                </a:solidFill>
                <a:latin typeface="Roboto" panose="02000000000000000000" pitchFamily="2" charset="0"/>
                <a:ea typeface="Roboto" panose="02000000000000000000" pitchFamily="2" charset="0"/>
              </a:rPr>
              <a:t>ây </a:t>
            </a:r>
            <a:r>
              <a:rPr lang="en-US" altLang="zh-CN" sz="2400">
                <a:solidFill>
                  <a:srgbClr val="FF0000"/>
                </a:solidFill>
                <a:latin typeface="Roboto" panose="02000000000000000000" pitchFamily="2" charset="0"/>
                <a:ea typeface="Roboto" panose="02000000000000000000" pitchFamily="2" charset="0"/>
              </a:rPr>
              <a:t>có màu vàng</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xmlns="" id="{8BAB906A-1694-05DB-A671-51D0AA73C0B5}"/>
              </a:ext>
            </a:extLst>
          </p:cNvPr>
          <p:cNvSpPr txBox="1"/>
          <p:nvPr/>
        </p:nvSpPr>
        <p:spPr>
          <a:xfrm>
            <a:off x="1090690" y="4630073"/>
            <a:ext cx="3255399"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Bầu trời có Mặt Trời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4" name="Oval 3"/>
          <p:cNvSpPr/>
          <p:nvPr/>
        </p:nvSpPr>
        <p:spPr>
          <a:xfrm>
            <a:off x="6312687" y="2797433"/>
            <a:ext cx="3977846" cy="142707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310665" y="4010581"/>
            <a:ext cx="1183341" cy="10291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8BAB906A-1694-05DB-A671-51D0AA73C0B5}"/>
              </a:ext>
            </a:extLst>
          </p:cNvPr>
          <p:cNvSpPr txBox="1"/>
          <p:nvPr/>
        </p:nvSpPr>
        <p:spPr>
          <a:xfrm>
            <a:off x="1101607" y="5505237"/>
            <a:ext cx="5915906"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Theo em đây là thời gian nào trong ngày</a:t>
            </a:r>
            <a:r>
              <a:rPr lang="vi-VN" altLang="zh-CN"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xmlns="" id="{8BAB906A-1694-05DB-A671-51D0AA73C0B5}"/>
              </a:ext>
            </a:extLst>
          </p:cNvPr>
          <p:cNvSpPr txBox="1"/>
          <p:nvPr/>
        </p:nvSpPr>
        <p:spPr>
          <a:xfrm>
            <a:off x="1101607" y="6036357"/>
            <a:ext cx="5654355"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Đây là buổi chiều tà, Mặt Trời sắp lặn</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5439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26" presetClass="emph" presetSubtype="0" repeatCount="3000" fill="hold" grpId="1" nodeType="withEffect">
                                  <p:stCondLst>
                                    <p:cond delay="0"/>
                                  </p:stCondLst>
                                  <p:childTnLst>
                                    <p:animEffect transition="out" filter="fade">
                                      <p:cBhvr>
                                        <p:cTn id="28" dur="1000" tmFilter="0, 0; .2, .5; .8, .5; 1, 0"/>
                                        <p:tgtEl>
                                          <p:spTgt spid="4"/>
                                        </p:tgtEl>
                                      </p:cBhvr>
                                    </p:animEffect>
                                    <p:animScale>
                                      <p:cBhvr>
                                        <p:cTn id="29" dur="500" autoRev="1" fill="hold"/>
                                        <p:tgtEl>
                                          <p:spTgt spid="4"/>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1" presetClass="exit" presetSubtype="0" fill="hold" grpId="2"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26" presetClass="emph" presetSubtype="0" repeatCount="3000" fill="hold" grpId="1" nodeType="withEffect">
                                  <p:stCondLst>
                                    <p:cond delay="0"/>
                                  </p:stCondLst>
                                  <p:childTnLst>
                                    <p:animEffect transition="out" filter="fade">
                                      <p:cBhvr>
                                        <p:cTn id="46" dur="1000" tmFilter="0, 0; .2, .5; .8, .5; 1, 0"/>
                                        <p:tgtEl>
                                          <p:spTgt spid="17"/>
                                        </p:tgtEl>
                                      </p:cBhvr>
                                    </p:animEffect>
                                    <p:animScale>
                                      <p:cBhvr>
                                        <p:cTn id="47" dur="500" autoRev="1" fill="hold"/>
                                        <p:tgtEl>
                                          <p:spTgt spid="17"/>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3" grpId="0"/>
      <p:bldP spid="14" grpId="0"/>
      <p:bldP spid="15" grpId="0"/>
      <p:bldP spid="16" grpId="0"/>
      <p:bldP spid="4" grpId="0" animBg="1"/>
      <p:bldP spid="4" grpId="1" animBg="1"/>
      <p:bldP spid="4" grpId="2" animBg="1"/>
      <p:bldP spid="17" grpId="0" animBg="1"/>
      <p:bldP spid="17" grpId="1" animBg="1"/>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59003" y="1537770"/>
            <a:ext cx="10459385" cy="4941454"/>
          </a:xfrm>
          <a:prstGeom prst="roundRect">
            <a:avLst>
              <a:gd name="adj" fmla="val 1016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t/>
            </a: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5" name="TextBox 14"/>
          <p:cNvSpPr txBox="1"/>
          <p:nvPr/>
        </p:nvSpPr>
        <p:spPr>
          <a:xfrm>
            <a:off x="1314450" y="1789536"/>
            <a:ext cx="9812461" cy="3785652"/>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Bầu trời vào ban ngày có đặc điểm gì?</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2. Kể tên các hoạt động diễn ra vào ban ngày</a:t>
            </a:r>
          </a:p>
          <a:p>
            <a:r>
              <a:rPr lang="vi-VN" sz="2400">
                <a:latin typeface="Roboto" panose="02000000000000000000" pitchFamily="2" charset="0"/>
                <a:ea typeface="Roboto" panose="02000000000000000000" pitchFamily="2" charset="0"/>
              </a:rPr>
              <a:t>………………………………………………………………………………………………</a:t>
            </a:r>
            <a:r>
              <a:rPr lang="en-US" sz="2400">
                <a:latin typeface="Roboto" panose="02000000000000000000" pitchFamily="2" charset="0"/>
                <a:ea typeface="Roboto" panose="02000000000000000000" pitchFamily="2" charset="0"/>
              </a:rPr>
              <a:t>…</a:t>
            </a:r>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3. Câu nào nói đúng về bầu trời ban ngày </a:t>
            </a:r>
          </a:p>
          <a:p>
            <a:r>
              <a:rPr lang="vi-VN" sz="2400">
                <a:latin typeface="Roboto" panose="02000000000000000000" pitchFamily="2" charset="0"/>
                <a:ea typeface="Roboto" panose="02000000000000000000" pitchFamily="2" charset="0"/>
              </a:rPr>
              <a:t>A. Khi trời mưa, chúng ta </a:t>
            </a:r>
            <a:r>
              <a:rPr lang="en-US" sz="2400">
                <a:latin typeface="Roboto" panose="02000000000000000000" pitchFamily="2" charset="0"/>
                <a:ea typeface="Roboto" panose="02000000000000000000" pitchFamily="2" charset="0"/>
              </a:rPr>
              <a:t>thường </a:t>
            </a:r>
            <a:r>
              <a:rPr lang="vi-VN" sz="2400">
                <a:latin typeface="Roboto" panose="02000000000000000000" pitchFamily="2" charset="0"/>
                <a:ea typeface="Roboto" panose="02000000000000000000" pitchFamily="2" charset="0"/>
              </a:rPr>
              <a:t>không nhìn thấy Mặt Trời trên bầu trời.</a:t>
            </a:r>
          </a:p>
          <a:p>
            <a:r>
              <a:rPr lang="vi-VN" sz="2400">
                <a:latin typeface="Roboto" panose="02000000000000000000" pitchFamily="2" charset="0"/>
                <a:ea typeface="Roboto" panose="02000000000000000000" pitchFamily="2" charset="0"/>
              </a:rPr>
              <a:t>B. Vào ban ngày, chúng ta nhìn thấy các vì sao sáng lấp lánh.</a:t>
            </a:r>
          </a:p>
          <a:p>
            <a:r>
              <a:rPr lang="vi-VN" sz="2400">
                <a:latin typeface="Roboto" panose="02000000000000000000" pitchFamily="2" charset="0"/>
                <a:ea typeface="Roboto" panose="02000000000000000000" pitchFamily="2" charset="0"/>
              </a:rPr>
              <a:t>C. Bầu trời ban ngày có mây trắng bay.</a:t>
            </a:r>
          </a:p>
          <a:p>
            <a:r>
              <a:rPr lang="vi-VN" sz="2400">
                <a:latin typeface="Roboto" panose="02000000000000000000" pitchFamily="2" charset="0"/>
                <a:ea typeface="Roboto" panose="02000000000000000000" pitchFamily="2" charset="0"/>
              </a:rPr>
              <a:t>D. Nhờ có ánh trăng mà bầu trời ban ngày sáng bừng lên.</a:t>
            </a:r>
          </a:p>
        </p:txBody>
      </p:sp>
      <p:sp>
        <p:nvSpPr>
          <p:cNvPr id="16" name="TextBox 15"/>
          <p:cNvSpPr txBox="1"/>
          <p:nvPr/>
        </p:nvSpPr>
        <p:spPr>
          <a:xfrm>
            <a:off x="1514476" y="2095905"/>
            <a:ext cx="878698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Bầu trời ban ngày có Mặt Trời toả ánh nắng chiếu sáng mọi vật</a:t>
            </a:r>
            <a:endParaRPr lang="vi-VN" altLang="zh-CN" sz="2400">
              <a:solidFill>
                <a:srgbClr val="FF0000"/>
              </a:solidFill>
              <a:latin typeface="Roboto" panose="02000000000000000000" pitchFamily="2" charset="0"/>
              <a:ea typeface="Roboto" panose="02000000000000000000" pitchFamily="2" charset="0"/>
            </a:endParaRPr>
          </a:p>
        </p:txBody>
      </p:sp>
      <p:sp>
        <p:nvSpPr>
          <p:cNvPr id="23" name="TextBox 22"/>
          <p:cNvSpPr txBox="1"/>
          <p:nvPr/>
        </p:nvSpPr>
        <p:spPr>
          <a:xfrm>
            <a:off x="1520105" y="2832326"/>
            <a:ext cx="8032686"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Các hoạt động ban ngày: làm việc, đi học, đá bóng, đi bơi</a:t>
            </a:r>
            <a:endParaRPr lang="vi-VN" altLang="zh-CN" sz="2400">
              <a:solidFill>
                <a:srgbClr val="FF0000"/>
              </a:solidFill>
              <a:latin typeface="Roboto" panose="02000000000000000000" pitchFamily="2" charset="0"/>
              <a:ea typeface="Roboto" panose="02000000000000000000" pitchFamily="2" charset="0"/>
            </a:endParaRPr>
          </a:p>
        </p:txBody>
      </p:sp>
      <p:sp>
        <p:nvSpPr>
          <p:cNvPr id="17" name="TextBox 16"/>
          <p:cNvSpPr txBox="1"/>
          <p:nvPr/>
        </p:nvSpPr>
        <p:spPr>
          <a:xfrm>
            <a:off x="1520105" y="3183133"/>
            <a:ext cx="8032686"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Xem ti vi, quét nhà, phơi quần áo, ăn</a:t>
            </a:r>
            <a:endParaRPr lang="vi-VN" altLang="zh-CN" sz="2400">
              <a:solidFill>
                <a:srgbClr val="FF0000"/>
              </a:solidFill>
              <a:latin typeface="Roboto" panose="02000000000000000000" pitchFamily="2" charset="0"/>
              <a:ea typeface="Roboto" panose="02000000000000000000" pitchFamily="2" charset="0"/>
            </a:endParaRPr>
          </a:p>
        </p:txBody>
      </p:sp>
      <p:sp>
        <p:nvSpPr>
          <p:cNvPr id="2" name="Oval 1"/>
          <p:cNvSpPr/>
          <p:nvPr/>
        </p:nvSpPr>
        <p:spPr>
          <a:xfrm>
            <a:off x="1270975" y="3969128"/>
            <a:ext cx="463023" cy="4630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270974" y="4683917"/>
            <a:ext cx="463023" cy="4630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2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26" presetClass="emph" presetSubtype="0" repeatCount="3000" fill="hold" grpId="1" nodeType="withEffect">
                                  <p:stCondLst>
                                    <p:cond delay="0"/>
                                  </p:stCondLst>
                                  <p:childTnLst>
                                    <p:animEffect transition="out" filter="fade">
                                      <p:cBhvr>
                                        <p:cTn id="22" dur="1000" tmFilter="0, 0; .2, .5; .8, .5; 1, 0"/>
                                        <p:tgtEl>
                                          <p:spTgt spid="2"/>
                                        </p:tgtEl>
                                      </p:cBhvr>
                                    </p:animEffect>
                                    <p:animScale>
                                      <p:cBhvr>
                                        <p:cTn id="23" dur="500" autoRev="1" fill="hold"/>
                                        <p:tgtEl>
                                          <p:spTgt spid="2"/>
                                        </p:tgtEl>
                                      </p:cBhvr>
                                      <p:by x="105000" y="105000"/>
                                    </p:animScale>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26" presetClass="emph" presetSubtype="0" repeatCount="3000" fill="hold" grpId="1" nodeType="withEffect">
                                  <p:stCondLst>
                                    <p:cond delay="0"/>
                                  </p:stCondLst>
                                  <p:childTnLst>
                                    <p:animEffect transition="out" filter="fade">
                                      <p:cBhvr>
                                        <p:cTn id="28" dur="1000" tmFilter="0, 0; .2, .5; .8, .5; 1, 0"/>
                                        <p:tgtEl>
                                          <p:spTgt spid="18"/>
                                        </p:tgtEl>
                                      </p:cBhvr>
                                    </p:animEffect>
                                    <p:animScale>
                                      <p:cBhvr>
                                        <p:cTn id="29" dur="5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17" grpId="0"/>
      <p:bldP spid="2" grpId="0" animBg="1"/>
      <p:bldP spid="2" grpId="1" animBg="1"/>
      <p:bldP spid="18" grpId="0" animBg="1"/>
      <p:bldP spid="1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711507" y="4204829"/>
            <a:ext cx="3248809" cy="2294810"/>
            <a:chOff x="4101142" y="2490285"/>
            <a:chExt cx="3577884" cy="254602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1142" y="2490285"/>
              <a:ext cx="3577884" cy="25460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5" name="Oval 24"/>
            <p:cNvSpPr/>
            <p:nvPr/>
          </p:nvSpPr>
          <p:spPr>
            <a:xfrm>
              <a:off x="4194895" y="2584308"/>
              <a:ext cx="438845" cy="4388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B050"/>
                  </a:solidFill>
                  <a:latin typeface="Roboto Black" panose="02000000000000000000" pitchFamily="2" charset="0"/>
                  <a:ea typeface="Roboto Black" panose="02000000000000000000" pitchFamily="2" charset="0"/>
                </a:rPr>
                <a:t>2</a:t>
              </a:r>
            </a:p>
          </p:txBody>
        </p:sp>
      </p:grpSp>
      <p:grpSp>
        <p:nvGrpSpPr>
          <p:cNvPr id="8" name="Group 7"/>
          <p:cNvGrpSpPr/>
          <p:nvPr/>
        </p:nvGrpSpPr>
        <p:grpSpPr>
          <a:xfrm>
            <a:off x="6372359" y="1456105"/>
            <a:ext cx="3248809" cy="2150989"/>
            <a:chOff x="6183019" y="3537311"/>
            <a:chExt cx="3577884" cy="2386455"/>
          </a:xfrm>
        </p:grpSpPr>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3019" y="3537311"/>
              <a:ext cx="3577884" cy="23864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6" name="Oval 25"/>
            <p:cNvSpPr/>
            <p:nvPr/>
          </p:nvSpPr>
          <p:spPr>
            <a:xfrm>
              <a:off x="6297143" y="3685665"/>
              <a:ext cx="438845" cy="4388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B050"/>
                  </a:solidFill>
                  <a:latin typeface="Roboto Black" panose="02000000000000000000" pitchFamily="2" charset="0"/>
                  <a:ea typeface="Roboto Black" panose="02000000000000000000" pitchFamily="2" charset="0"/>
                </a:rPr>
                <a:t>3</a:t>
              </a:r>
            </a:p>
          </p:txBody>
        </p:sp>
      </p:grpSp>
      <p:grpSp>
        <p:nvGrpSpPr>
          <p:cNvPr id="10" name="Group 9"/>
          <p:cNvGrpSpPr/>
          <p:nvPr/>
        </p:nvGrpSpPr>
        <p:grpSpPr>
          <a:xfrm>
            <a:off x="6420674" y="4277279"/>
            <a:ext cx="3248809" cy="2149909"/>
            <a:chOff x="8169799" y="4136664"/>
            <a:chExt cx="3577884" cy="2385256"/>
          </a:xfrm>
        </p:grpSpPr>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9799" y="4136664"/>
              <a:ext cx="3577884" cy="23852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7" name="Oval 26"/>
            <p:cNvSpPr/>
            <p:nvPr/>
          </p:nvSpPr>
          <p:spPr>
            <a:xfrm>
              <a:off x="8315230" y="4257836"/>
              <a:ext cx="438845" cy="4388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B050"/>
                  </a:solidFill>
                  <a:latin typeface="Roboto Black" panose="02000000000000000000" pitchFamily="2" charset="0"/>
                  <a:ea typeface="Roboto Black" panose="02000000000000000000" pitchFamily="2" charset="0"/>
                </a:rPr>
                <a:t>4</a:t>
              </a:r>
            </a:p>
          </p:txBody>
        </p:sp>
      </p:grpSp>
      <p:grpSp>
        <p:nvGrpSpPr>
          <p:cNvPr id="6" name="Group 5"/>
          <p:cNvGrpSpPr/>
          <p:nvPr/>
        </p:nvGrpSpPr>
        <p:grpSpPr>
          <a:xfrm>
            <a:off x="2662695" y="1437659"/>
            <a:ext cx="3248809" cy="2419068"/>
            <a:chOff x="721155" y="1791302"/>
            <a:chExt cx="3577884" cy="2683880"/>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155" y="1791302"/>
              <a:ext cx="3577884" cy="26838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Oval 4"/>
            <p:cNvSpPr/>
            <p:nvPr/>
          </p:nvSpPr>
          <p:spPr>
            <a:xfrm>
              <a:off x="866193" y="1966486"/>
              <a:ext cx="438845" cy="4388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B050"/>
                  </a:solidFill>
                  <a:latin typeface="Roboto Black" panose="02000000000000000000" pitchFamily="2" charset="0"/>
                  <a:ea typeface="Roboto Black" panose="02000000000000000000" pitchFamily="2" charset="0"/>
                </a:rPr>
                <a:t>1</a:t>
              </a:r>
            </a:p>
          </p:txBody>
        </p:sp>
      </p:gr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xmlns="" id="{8BAB906A-1694-05DB-A671-51D0AA73C0B5}"/>
              </a:ext>
            </a:extLst>
          </p:cNvPr>
          <p:cNvSpPr txBox="1"/>
          <p:nvPr/>
        </p:nvSpPr>
        <p:spPr>
          <a:xfrm>
            <a:off x="1326516" y="731178"/>
            <a:ext cx="9972339"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Quan sát hình và kể những điều em nhìn thấy trên bầu trời vào ban đêm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647914" y="168264"/>
            <a:ext cx="732954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TÌM HIỂU BẦU TRỜI VÀO BAN ĐÊM</a:t>
            </a:r>
            <a:endParaRPr lang="vi-VN" altLang="zh-CN" sz="3200">
              <a:solidFill>
                <a:srgbClr val="002060"/>
              </a:solidFill>
              <a:latin typeface="Roboto Black" panose="02000000000000000000" pitchFamily="2" charset="0"/>
              <a:ea typeface="Roboto Black" panose="02000000000000000000" pitchFamily="2" charset="0"/>
            </a:endParaRPr>
          </a:p>
        </p:txBody>
      </p:sp>
      <p:sp>
        <p:nvSpPr>
          <p:cNvPr id="13" name="TextBox 12">
            <a:extLst>
              <a:ext uri="{FF2B5EF4-FFF2-40B4-BE49-F238E27FC236}">
                <a16:creationId xmlns:a16="http://schemas.microsoft.com/office/drawing/2014/main" xmlns="" id="{8BAB906A-1694-05DB-A671-51D0AA73C0B5}"/>
              </a:ext>
            </a:extLst>
          </p:cNvPr>
          <p:cNvSpPr txBox="1"/>
          <p:nvPr/>
        </p:nvSpPr>
        <p:spPr>
          <a:xfrm>
            <a:off x="-168219" y="2146896"/>
            <a:ext cx="2968870"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Bầu trời có Mặt Trăng tròn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xmlns="" id="{8BAB906A-1694-05DB-A671-51D0AA73C0B5}"/>
              </a:ext>
            </a:extLst>
          </p:cNvPr>
          <p:cNvSpPr txBox="1"/>
          <p:nvPr/>
        </p:nvSpPr>
        <p:spPr>
          <a:xfrm>
            <a:off x="-67513" y="5017125"/>
            <a:ext cx="2788058"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Bầu trời có rất nhiều ngôi sao nhỏ</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xmlns="" id="{8BAB906A-1694-05DB-A671-51D0AA73C0B5}"/>
              </a:ext>
            </a:extLst>
          </p:cNvPr>
          <p:cNvSpPr txBox="1"/>
          <p:nvPr/>
        </p:nvSpPr>
        <p:spPr>
          <a:xfrm>
            <a:off x="9724795" y="1624051"/>
            <a:ext cx="1813084"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Bầu trời có ít sao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xmlns="" id="{8BAB906A-1694-05DB-A671-51D0AA73C0B5}"/>
              </a:ext>
            </a:extLst>
          </p:cNvPr>
          <p:cNvSpPr txBox="1"/>
          <p:nvPr/>
        </p:nvSpPr>
        <p:spPr>
          <a:xfrm>
            <a:off x="9801538" y="4677140"/>
            <a:ext cx="2038302" cy="1569660"/>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Bầu trời không có Mặt Trăng, sao và mây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Oval 16"/>
          <p:cNvSpPr/>
          <p:nvPr/>
        </p:nvSpPr>
        <p:spPr>
          <a:xfrm>
            <a:off x="4676306" y="1901255"/>
            <a:ext cx="842367" cy="8477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105536" y="4504528"/>
            <a:ext cx="842367" cy="8477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766873" y="1901255"/>
            <a:ext cx="842367" cy="8477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045078" y="5104692"/>
            <a:ext cx="842367" cy="8477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549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26" presetClass="emph" presetSubtype="0" repeatCount="3000" fill="hold" grpId="1" nodeType="withEffect">
                                  <p:stCondLst>
                                    <p:cond delay="0"/>
                                  </p:stCondLst>
                                  <p:childTnLst>
                                    <p:animEffect transition="out" filter="fade">
                                      <p:cBhvr>
                                        <p:cTn id="22" dur="1000" tmFilter="0, 0; .2, .5; .8, .5; 1, 0"/>
                                        <p:tgtEl>
                                          <p:spTgt spid="17"/>
                                        </p:tgtEl>
                                      </p:cBhvr>
                                    </p:animEffect>
                                    <p:animScale>
                                      <p:cBhvr>
                                        <p:cTn id="23" dur="500" autoRev="1" fill="hold"/>
                                        <p:tgtEl>
                                          <p:spTgt spid="17"/>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26" presetClass="emph" presetSubtype="0" repeatCount="3000" fill="hold" grpId="1" nodeType="withEffect">
                                  <p:stCondLst>
                                    <p:cond delay="0"/>
                                  </p:stCondLst>
                                  <p:childTnLst>
                                    <p:animEffect transition="out" filter="fade">
                                      <p:cBhvr>
                                        <p:cTn id="33" dur="1000" tmFilter="0, 0; .2, .5; .8, .5; 1, 0"/>
                                        <p:tgtEl>
                                          <p:spTgt spid="28"/>
                                        </p:tgtEl>
                                      </p:cBhvr>
                                    </p:animEffect>
                                    <p:animScale>
                                      <p:cBhvr>
                                        <p:cTn id="34" dur="500" autoRev="1" fill="hold"/>
                                        <p:tgtEl>
                                          <p:spTgt spid="28"/>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26" presetClass="emph" presetSubtype="0" repeatCount="3000" fill="hold" grpId="1" nodeType="withEffect">
                                  <p:stCondLst>
                                    <p:cond delay="0"/>
                                  </p:stCondLst>
                                  <p:childTnLst>
                                    <p:animEffect transition="out" filter="fade">
                                      <p:cBhvr>
                                        <p:cTn id="44" dur="1000" tmFilter="0, 0; .2, .5; .8, .5; 1, 0"/>
                                        <p:tgtEl>
                                          <p:spTgt spid="29"/>
                                        </p:tgtEl>
                                      </p:cBhvr>
                                    </p:animEffect>
                                    <p:animScale>
                                      <p:cBhvr>
                                        <p:cTn id="45" dur="500" autoRev="1" fill="hold"/>
                                        <p:tgtEl>
                                          <p:spTgt spid="29"/>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par>
                                <p:cTn id="54" presetID="26" presetClass="emph" presetSubtype="0" repeatCount="3000" fill="hold" grpId="1" nodeType="withEffect">
                                  <p:stCondLst>
                                    <p:cond delay="0"/>
                                  </p:stCondLst>
                                  <p:childTnLst>
                                    <p:animEffect transition="out" filter="fade">
                                      <p:cBhvr>
                                        <p:cTn id="55" dur="1000" tmFilter="0, 0; .2, .5; .8, .5; 1, 0"/>
                                        <p:tgtEl>
                                          <p:spTgt spid="33"/>
                                        </p:tgtEl>
                                      </p:cBhvr>
                                    </p:animEffect>
                                    <p:animScale>
                                      <p:cBhvr>
                                        <p:cTn id="56" dur="50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3" grpId="0"/>
      <p:bldP spid="14" grpId="0"/>
      <p:bldP spid="20" grpId="0"/>
      <p:bldP spid="21" grpId="0"/>
      <p:bldP spid="17" grpId="0" animBg="1"/>
      <p:bldP spid="17" grpId="1" animBg="1"/>
      <p:bldP spid="28" grpId="0" animBg="1"/>
      <p:bldP spid="28" grpId="1" animBg="1"/>
      <p:bldP spid="29" grpId="0" animBg="1"/>
      <p:bldP spid="29" grpId="1" animBg="1"/>
      <p:bldP spid="33" grpId="0" animBg="1"/>
      <p:bldP spid="3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xmlns="" id="{8BAB906A-1694-05DB-A671-51D0AA73C0B5}"/>
              </a:ext>
            </a:extLst>
          </p:cNvPr>
          <p:cNvSpPr txBox="1"/>
          <p:nvPr/>
        </p:nvSpPr>
        <p:spPr>
          <a:xfrm>
            <a:off x="2446285" y="1290487"/>
            <a:ext cx="8139239"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Chỉ ra sự khác biệt của bầu trời vào ban ngày và ban đêm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4311396" y="537677"/>
            <a:ext cx="3482230"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THẢO LUẬN</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46670">
            <a:off x="1491307" y="2521718"/>
            <a:ext cx="3317334" cy="22126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46670">
            <a:off x="6917967" y="2231702"/>
            <a:ext cx="3109430" cy="22126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a:extLst>
              <a:ext uri="{FF2B5EF4-FFF2-40B4-BE49-F238E27FC236}">
                <a16:creationId xmlns:a16="http://schemas.microsoft.com/office/drawing/2014/main" xmlns="" id="{8BAB906A-1694-05DB-A671-51D0AA73C0B5}"/>
              </a:ext>
            </a:extLst>
          </p:cNvPr>
          <p:cNvSpPr txBox="1"/>
          <p:nvPr/>
        </p:nvSpPr>
        <p:spPr>
          <a:xfrm>
            <a:off x="343798" y="5481957"/>
            <a:ext cx="4518212"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Ban ngày trời sáng, có </a:t>
            </a:r>
            <a:r>
              <a:rPr lang="en-US" altLang="zh-CN" sz="2400">
                <a:solidFill>
                  <a:srgbClr val="002060"/>
                </a:solidFill>
                <a:latin typeface="Roboto" panose="02000000000000000000" pitchFamily="2" charset="0"/>
                <a:ea typeface="Roboto" panose="02000000000000000000" pitchFamily="2" charset="0"/>
              </a:rPr>
              <a:t>M</a:t>
            </a:r>
            <a:r>
              <a:rPr lang="vi-VN" altLang="zh-CN" sz="2400">
                <a:solidFill>
                  <a:srgbClr val="002060"/>
                </a:solidFill>
                <a:latin typeface="Roboto" panose="02000000000000000000" pitchFamily="2" charset="0"/>
                <a:ea typeface="Roboto" panose="02000000000000000000" pitchFamily="2" charset="0"/>
              </a:rPr>
              <a:t>ặt </a:t>
            </a:r>
            <a:r>
              <a:rPr lang="en-US" altLang="zh-CN" sz="2400">
                <a:solidFill>
                  <a:srgbClr val="002060"/>
                </a:solidFill>
                <a:latin typeface="Roboto" panose="02000000000000000000" pitchFamily="2" charset="0"/>
                <a:ea typeface="Roboto" panose="02000000000000000000" pitchFamily="2" charset="0"/>
              </a:rPr>
              <a:t>T</a:t>
            </a:r>
            <a:r>
              <a:rPr lang="vi-VN" altLang="zh-CN" sz="2400">
                <a:solidFill>
                  <a:srgbClr val="002060"/>
                </a:solidFill>
                <a:latin typeface="Roboto" panose="02000000000000000000" pitchFamily="2" charset="0"/>
                <a:ea typeface="Roboto" panose="02000000000000000000" pitchFamily="2" charset="0"/>
              </a:rPr>
              <a:t>rời</a:t>
            </a:r>
          </a:p>
        </p:txBody>
      </p:sp>
      <p:sp>
        <p:nvSpPr>
          <p:cNvPr id="13" name="TextBox 12">
            <a:extLst>
              <a:ext uri="{FF2B5EF4-FFF2-40B4-BE49-F238E27FC236}">
                <a16:creationId xmlns:a16="http://schemas.microsoft.com/office/drawing/2014/main" xmlns="" id="{8BAB906A-1694-05DB-A671-51D0AA73C0B5}"/>
              </a:ext>
            </a:extLst>
          </p:cNvPr>
          <p:cNvSpPr txBox="1"/>
          <p:nvPr/>
        </p:nvSpPr>
        <p:spPr>
          <a:xfrm>
            <a:off x="7121564" y="5481957"/>
            <a:ext cx="4378362"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Ban đêm trời tối, có </a:t>
            </a:r>
            <a:r>
              <a:rPr lang="en-US" altLang="zh-CN" sz="2400">
                <a:solidFill>
                  <a:srgbClr val="002060"/>
                </a:solidFill>
                <a:latin typeface="Roboto" panose="02000000000000000000" pitchFamily="2" charset="0"/>
                <a:ea typeface="Roboto" panose="02000000000000000000" pitchFamily="2" charset="0"/>
              </a:rPr>
              <a:t>M</a:t>
            </a:r>
            <a:r>
              <a:rPr lang="vi-VN" altLang="zh-CN" sz="2400">
                <a:solidFill>
                  <a:srgbClr val="002060"/>
                </a:solidFill>
                <a:latin typeface="Roboto" panose="02000000000000000000" pitchFamily="2" charset="0"/>
                <a:ea typeface="Roboto" panose="02000000000000000000" pitchFamily="2" charset="0"/>
              </a:rPr>
              <a:t>ặt </a:t>
            </a:r>
            <a:r>
              <a:rPr lang="en-US" altLang="zh-CN" sz="2400">
                <a:solidFill>
                  <a:srgbClr val="002060"/>
                </a:solidFill>
                <a:latin typeface="Roboto" panose="02000000000000000000" pitchFamily="2" charset="0"/>
                <a:ea typeface="Roboto" panose="02000000000000000000" pitchFamily="2" charset="0"/>
              </a:rPr>
              <a:t>T</a:t>
            </a:r>
            <a:r>
              <a:rPr lang="vi-VN" altLang="zh-CN" sz="2400">
                <a:solidFill>
                  <a:srgbClr val="002060"/>
                </a:solidFill>
                <a:latin typeface="Roboto" panose="02000000000000000000" pitchFamily="2" charset="0"/>
                <a:ea typeface="Roboto" panose="02000000000000000000" pitchFamily="2" charset="0"/>
              </a:rPr>
              <a:t>răng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2263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0"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59003" y="1537770"/>
            <a:ext cx="10459385" cy="4941454"/>
          </a:xfrm>
          <a:prstGeom prst="roundRect">
            <a:avLst>
              <a:gd name="adj" fmla="val 1016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t/>
            </a: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5" name="TextBox 14"/>
          <p:cNvSpPr txBox="1"/>
          <p:nvPr/>
        </p:nvSpPr>
        <p:spPr>
          <a:xfrm>
            <a:off x="1314451" y="1789536"/>
            <a:ext cx="9460268" cy="1938992"/>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Bầu trời vào ban đêm có đặc điểm gì?</a:t>
            </a:r>
          </a:p>
          <a:p>
            <a:r>
              <a:rPr lang="vi-VN" sz="2400">
                <a:latin typeface="Roboto" panose="02000000000000000000" pitchFamily="2" charset="0"/>
                <a:ea typeface="Roboto" panose="02000000000000000000" pitchFamily="2" charset="0"/>
              </a:rPr>
              <a:t>……………………………………………………………………………………………………………………</a:t>
            </a:r>
            <a:r>
              <a:rPr lang="en-US" sz="2400">
                <a:latin typeface="Roboto" panose="02000000000000000000" pitchFamily="2" charset="0"/>
                <a:ea typeface="Roboto" panose="02000000000000000000" pitchFamily="2" charset="0"/>
              </a:rPr>
              <a:t>.</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2. Kể tên các hoạt động diễn ra vào ban đêm</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3. Nêu hoạt động của em vào ban ngày và ban đêm</a:t>
            </a:r>
          </a:p>
        </p:txBody>
      </p:sp>
      <p:sp>
        <p:nvSpPr>
          <p:cNvPr id="16" name="TextBox 15"/>
          <p:cNvSpPr txBox="1"/>
          <p:nvPr/>
        </p:nvSpPr>
        <p:spPr>
          <a:xfrm>
            <a:off x="1514476" y="2095905"/>
            <a:ext cx="878698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Bầu trời ban đêm tối đen, có thể có Trăng và các vì sao</a:t>
            </a:r>
            <a:endParaRPr lang="vi-VN" altLang="zh-CN" sz="2400">
              <a:solidFill>
                <a:srgbClr val="FF0000"/>
              </a:solidFill>
              <a:latin typeface="Roboto" panose="02000000000000000000" pitchFamily="2" charset="0"/>
              <a:ea typeface="Roboto" panose="02000000000000000000" pitchFamily="2" charset="0"/>
            </a:endParaRPr>
          </a:p>
        </p:txBody>
      </p:sp>
      <p:sp>
        <p:nvSpPr>
          <p:cNvPr id="23" name="TextBox 22"/>
          <p:cNvSpPr txBox="1"/>
          <p:nvPr/>
        </p:nvSpPr>
        <p:spPr>
          <a:xfrm>
            <a:off x="1520105" y="2832326"/>
            <a:ext cx="9043904"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Các hoạt động ban đêm: làm bài tập, nghe nhạc, xem ti vi, ngủ</a:t>
            </a:r>
            <a:endParaRPr lang="vi-VN" altLang="zh-CN" sz="2400">
              <a:solidFill>
                <a:srgbClr val="FF0000"/>
              </a:solidFill>
              <a:latin typeface="Roboto" panose="02000000000000000000" pitchFamily="2" charset="0"/>
              <a:ea typeface="Roboto" panose="02000000000000000000" pitchFamily="2" charset="0"/>
            </a:endParaRPr>
          </a:p>
        </p:txBody>
      </p:sp>
      <p:sp>
        <p:nvSpPr>
          <p:cNvPr id="12" name="TextBox 11"/>
          <p:cNvSpPr txBox="1"/>
          <p:nvPr/>
        </p:nvSpPr>
        <p:spPr>
          <a:xfrm>
            <a:off x="1346591" y="3827661"/>
            <a:ext cx="4697994"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Hoạt động ban ngày</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p>
        </p:txBody>
      </p:sp>
      <p:sp>
        <p:nvSpPr>
          <p:cNvPr id="14" name="TextBox 13"/>
          <p:cNvSpPr txBox="1"/>
          <p:nvPr/>
        </p:nvSpPr>
        <p:spPr>
          <a:xfrm>
            <a:off x="6120201" y="3851507"/>
            <a:ext cx="4697994"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Hoạt động ban đêm</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p>
        </p:txBody>
      </p:sp>
      <p:sp>
        <p:nvSpPr>
          <p:cNvPr id="17" name="TextBox 16"/>
          <p:cNvSpPr txBox="1"/>
          <p:nvPr/>
        </p:nvSpPr>
        <p:spPr>
          <a:xfrm>
            <a:off x="1320665" y="4152465"/>
            <a:ext cx="4299343"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Tập thể dục, quét nhà, đi học, đạp xe, đi bơi</a:t>
            </a:r>
            <a:endParaRPr lang="vi-VN" altLang="zh-CN" sz="2400">
              <a:solidFill>
                <a:srgbClr val="FF0000"/>
              </a:solidFill>
              <a:latin typeface="Roboto" panose="02000000000000000000" pitchFamily="2" charset="0"/>
              <a:ea typeface="Roboto" panose="02000000000000000000" pitchFamily="2" charset="0"/>
            </a:endParaRPr>
          </a:p>
        </p:txBody>
      </p:sp>
      <p:sp>
        <p:nvSpPr>
          <p:cNvPr id="19" name="TextBox 18"/>
          <p:cNvSpPr txBox="1"/>
          <p:nvPr/>
        </p:nvSpPr>
        <p:spPr>
          <a:xfrm>
            <a:off x="6120201" y="4152465"/>
            <a:ext cx="4443808"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Tắm, làm bài tập, xem ti vi, ngủ</a:t>
            </a:r>
          </a:p>
        </p:txBody>
      </p:sp>
    </p:spTree>
    <p:extLst>
      <p:ext uri="{BB962C8B-B14F-4D97-AF65-F5344CB8AC3E}">
        <p14:creationId xmlns:p14="http://schemas.microsoft.com/office/powerpoint/2010/main" val="395404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725248E-A0D6-AD5A-5800-9A78FC7887FD}"/>
              </a:ext>
            </a:extLst>
          </p:cNvPr>
          <p:cNvSpPr txBox="1"/>
          <p:nvPr/>
        </p:nvSpPr>
        <p:spPr>
          <a:xfrm>
            <a:off x="2970574" y="691341"/>
            <a:ext cx="5674659"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rPr>
              <a:t>CHUẨN</a:t>
            </a:r>
            <a:r>
              <a:rPr kumimoji="0" lang="en-US" sz="3200" b="1" i="0" u="none" strike="noStrike" kern="1200" cap="none" spc="0" normalizeH="0" noProof="0" dirty="0">
                <a:ln>
                  <a:noFill/>
                </a:ln>
                <a:solidFill>
                  <a:srgbClr val="0070C0"/>
                </a:solidFill>
                <a:effectLst/>
                <a:uLnTx/>
                <a:uFillTx/>
                <a:latin typeface="Roboto Black" panose="02000000000000000000" pitchFamily="2" charset="0"/>
                <a:ea typeface="Roboto Black" panose="02000000000000000000" pitchFamily="2" charset="0"/>
                <a:cs typeface="+mn-cs"/>
              </a:rPr>
              <a:t> BỊ CHO GIỜ HỌC SAU</a:t>
            </a:r>
            <a:endPar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xmlns="" id="{8D375CCE-294A-4A06-B090-A5CB539AC2CB}"/>
              </a:ext>
            </a:extLst>
          </p:cNvPr>
          <p:cNvSpPr/>
          <p:nvPr/>
        </p:nvSpPr>
        <p:spPr>
          <a:xfrm>
            <a:off x="1474342" y="1685306"/>
            <a:ext cx="8991600" cy="4335350"/>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xmlns="" id="{F47EDC76-93E4-69B2-B3EB-FFBB9F9285CB}"/>
              </a:ext>
            </a:extLst>
          </p:cNvPr>
          <p:cNvSpPr txBox="1"/>
          <p:nvPr/>
        </p:nvSpPr>
        <p:spPr>
          <a:xfrm>
            <a:off x="2378904" y="190682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các nguyên, vật liệu cho buổi học sau:</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17" name="Picture 16">
            <a:extLst>
              <a:ext uri="{FF2B5EF4-FFF2-40B4-BE49-F238E27FC236}">
                <a16:creationId xmlns:a16="http://schemas.microsoft.com/office/drawing/2014/main" xmlns=""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954073">
            <a:off x="3450942" y="3541734"/>
            <a:ext cx="1828332" cy="1120250"/>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xmlns="" id="{901E8F2F-82B1-8289-A128-7A4A6AA36D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1564" y="2937903"/>
            <a:ext cx="1534400" cy="1534400"/>
          </a:xfrm>
          <a:prstGeom prst="rect">
            <a:avLst/>
          </a:prstGeom>
        </p:spPr>
      </p:pic>
      <p:pic>
        <p:nvPicPr>
          <p:cNvPr id="20" name="Picture 19">
            <a:extLst>
              <a:ext uri="{FF2B5EF4-FFF2-40B4-BE49-F238E27FC236}">
                <a16:creationId xmlns:a16="http://schemas.microsoft.com/office/drawing/2014/main" xmlns=""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4892305" y="2774051"/>
            <a:ext cx="1091108" cy="1412294"/>
          </a:xfrm>
          <a:prstGeom prst="rect">
            <a:avLst/>
          </a:prstGeom>
          <a:effectLst>
            <a:outerShdw blurRad="63500" sx="102000" sy="102000" algn="ctr" rotWithShape="0">
              <a:prstClr val="black">
                <a:alpha val="40000"/>
              </a:prstClr>
            </a:outerShdw>
          </a:effectLst>
        </p:spPr>
      </p:pic>
      <p:sp>
        <p:nvSpPr>
          <p:cNvPr id="15" name="TextBox 14">
            <a:extLst>
              <a:ext uri="{FF2B5EF4-FFF2-40B4-BE49-F238E27FC236}">
                <a16:creationId xmlns:a16="http://schemas.microsoft.com/office/drawing/2014/main" xmlns="" id="{C50EEADF-F242-4F8F-96FE-76601BA8159E}"/>
              </a:ext>
            </a:extLst>
          </p:cNvPr>
          <p:cNvSpPr txBox="1"/>
          <p:nvPr/>
        </p:nvSpPr>
        <p:spPr>
          <a:xfrm>
            <a:off x="2829805" y="2291307"/>
            <a:ext cx="763613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Giấy màu, kéo</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băng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dính</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noProof="0">
                <a:solidFill>
                  <a:srgbClr val="002060"/>
                </a:solidFill>
                <a:latin typeface="Roboto" panose="02000000000000000000" pitchFamily="2" charset="0"/>
                <a:ea typeface="Roboto" panose="02000000000000000000" pitchFamily="2" charset="0"/>
              </a:rPr>
              <a:t>ống hút, dây dù</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xmlns="" id="{19EEF50F-2881-7FA2-19A1-FD9F4B0E54F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475" b="89971" l="9524" r="96992"/>
                    </a14:imgEffect>
                  </a14:imgLayer>
                </a14:imgProps>
              </a:ext>
            </a:extLst>
          </a:blip>
          <a:stretch>
            <a:fillRect/>
          </a:stretch>
        </p:blipFill>
        <p:spPr>
          <a:xfrm>
            <a:off x="7786570" y="2864665"/>
            <a:ext cx="1616396" cy="1373329"/>
          </a:xfrm>
          <a:prstGeom prst="rect">
            <a:avLst/>
          </a:prstGeom>
        </p:spPr>
      </p:pic>
      <p:pic>
        <p:nvPicPr>
          <p:cNvPr id="18" name="Picture 2">
            <a:extLst>
              <a:ext uri="{FF2B5EF4-FFF2-40B4-BE49-F238E27FC236}">
                <a16:creationId xmlns:a16="http://schemas.microsoft.com/office/drawing/2014/main" xmlns="" id="{278F52B0-04F1-DCE7-E101-9CAA686CF7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93101" y="4063795"/>
            <a:ext cx="3196590" cy="2131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259106" y="1550133"/>
            <a:ext cx="6429607" cy="2958353"/>
          </a:xfrm>
          <a:prstGeom prst="roundRect">
            <a:avLst/>
          </a:pr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xmlns=""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6" name="TextBox 5">
            <a:extLst>
              <a:ext uri="{FF2B5EF4-FFF2-40B4-BE49-F238E27FC236}">
                <a16:creationId xmlns:a16="http://schemas.microsoft.com/office/drawing/2014/main" xmlns=""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103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58748" y="1880154"/>
            <a:ext cx="6451951" cy="45612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extBox 7"/>
          <p:cNvSpPr txBox="1"/>
          <p:nvPr/>
        </p:nvSpPr>
        <p:spPr>
          <a:xfrm>
            <a:off x="2291379" y="356829"/>
            <a:ext cx="7874598"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TRÒ CHƠI TIẾP SỨC “NGÀY VÀ ĐÊM”</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19" name="Group 18"/>
          <p:cNvGrpSpPr/>
          <p:nvPr/>
        </p:nvGrpSpPr>
        <p:grpSpPr>
          <a:xfrm>
            <a:off x="6998631" y="1243090"/>
            <a:ext cx="4796885" cy="2053003"/>
            <a:chOff x="722556" y="2115897"/>
            <a:chExt cx="7373218" cy="1477157"/>
          </a:xfrm>
          <a:solidFill>
            <a:srgbClr val="6F7B57"/>
          </a:solidFill>
        </p:grpSpPr>
        <p:sp>
          <p:nvSpPr>
            <p:cNvPr id="5" name="Rounded Rectangle 4"/>
            <p:cNvSpPr/>
            <p:nvPr/>
          </p:nvSpPr>
          <p:spPr>
            <a:xfrm>
              <a:off x="722556" y="2115897"/>
              <a:ext cx="7373218" cy="147715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998114" y="2167476"/>
              <a:ext cx="6593705" cy="1395125"/>
            </a:xfrm>
            <a:prstGeom prst="rect">
              <a:avLst/>
            </a:prstGeom>
            <a:grpFill/>
          </p:spPr>
          <p:txBody>
            <a:bodyPr wrap="square" rtlCol="0">
              <a:spAutoFit/>
            </a:bodyPr>
            <a:lstStyle/>
            <a:p>
              <a:pPr lvl="0" algn="just">
                <a:defRPr/>
              </a:pPr>
              <a:r>
                <a:rPr lang="vi-VN" altLang="zh-CN" sz="2400">
                  <a:solidFill>
                    <a:schemeClr val="bg1"/>
                  </a:solidFill>
                  <a:latin typeface="Roboto" panose="02000000000000000000" pitchFamily="2" charset="0"/>
                  <a:ea typeface="Roboto" panose="02000000000000000000" pitchFamily="2" charset="0"/>
                </a:rPr>
                <a:t>Giáo viên chia lớp thành các nhóm 4 em, học sinh sử dụng các thẻ tranh đã sưu tầm, chuẩn bị ở nhà về bầu trời ban ngày và đêm</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grpSp>
        <p:nvGrpSpPr>
          <p:cNvPr id="20" name="Group 19"/>
          <p:cNvGrpSpPr/>
          <p:nvPr/>
        </p:nvGrpSpPr>
        <p:grpSpPr>
          <a:xfrm>
            <a:off x="6998631" y="3468894"/>
            <a:ext cx="4796885" cy="1859227"/>
            <a:chOff x="3385456" y="4251057"/>
            <a:chExt cx="2379191" cy="2574437"/>
          </a:xfrm>
          <a:solidFill>
            <a:srgbClr val="6F7B57"/>
          </a:solidFill>
        </p:grpSpPr>
        <p:sp>
          <p:nvSpPr>
            <p:cNvPr id="7" name="Rounded Rectangle 6"/>
            <p:cNvSpPr/>
            <p:nvPr/>
          </p:nvSpPr>
          <p:spPr>
            <a:xfrm>
              <a:off x="3385456" y="4251057"/>
              <a:ext cx="2379191" cy="257443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3474034" y="4352684"/>
              <a:ext cx="2127997" cy="2173479"/>
            </a:xfrm>
            <a:prstGeom prst="rect">
              <a:avLst/>
            </a:prstGeom>
            <a:noFill/>
          </p:spPr>
          <p:txBody>
            <a:bodyPr wrap="square" rtlCol="0">
              <a:spAutoFit/>
            </a:bodyPr>
            <a:lstStyle/>
            <a:p>
              <a:pPr lvl="0" algn="just">
                <a:defRPr/>
              </a:pPr>
              <a:r>
                <a:rPr lang="vi-VN" sz="2400">
                  <a:solidFill>
                    <a:schemeClr val="bg1"/>
                  </a:solidFill>
                  <a:latin typeface="Roboto" panose="02000000000000000000" pitchFamily="2" charset="0"/>
                  <a:ea typeface="Roboto" panose="02000000000000000000" pitchFamily="2" charset="0"/>
                </a:rPr>
                <a:t>Khi giáo viên hô “Bắt đầu”, lần lượt học sinh các nhóm lấy tranh và xếp vào cột ngày hoặc cột đêm trên bảng nhóm</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sp>
        <p:nvSpPr>
          <p:cNvPr id="29" name="TextBox 28"/>
          <p:cNvSpPr txBox="1"/>
          <p:nvPr/>
        </p:nvSpPr>
        <p:spPr>
          <a:xfrm>
            <a:off x="5125745" y="1158792"/>
            <a:ext cx="2123041"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Cách chơi:</a:t>
            </a:r>
            <a:endParaRPr lang="vi-VN" altLang="zh-CN" sz="2400">
              <a:solidFill>
                <a:srgbClr val="FF0000"/>
              </a:solidFill>
              <a:latin typeface="Roboto" panose="02000000000000000000" pitchFamily="2" charset="0"/>
              <a:ea typeface="Roboto" panose="02000000000000000000" pitchFamily="2" charset="0"/>
            </a:endParaRPr>
          </a:p>
        </p:txBody>
      </p:sp>
      <p:grpSp>
        <p:nvGrpSpPr>
          <p:cNvPr id="18" name="Group 17"/>
          <p:cNvGrpSpPr/>
          <p:nvPr/>
        </p:nvGrpSpPr>
        <p:grpSpPr>
          <a:xfrm>
            <a:off x="6998631" y="5521164"/>
            <a:ext cx="4796885" cy="1156900"/>
            <a:chOff x="3385456" y="4251057"/>
            <a:chExt cx="2379191" cy="2574437"/>
          </a:xfrm>
          <a:solidFill>
            <a:srgbClr val="6F7B57"/>
          </a:solidFill>
        </p:grpSpPr>
        <p:sp>
          <p:nvSpPr>
            <p:cNvPr id="21" name="Rounded Rectangle 20"/>
            <p:cNvSpPr/>
            <p:nvPr/>
          </p:nvSpPr>
          <p:spPr>
            <a:xfrm>
              <a:off x="3385456" y="4251057"/>
              <a:ext cx="2379191" cy="257443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3474034" y="4561663"/>
              <a:ext cx="2290613" cy="1034060"/>
            </a:xfrm>
            <a:prstGeom prst="rect">
              <a:avLst/>
            </a:prstGeom>
            <a:grpFill/>
          </p:spPr>
          <p:txBody>
            <a:bodyPr wrap="square" rtlCol="0">
              <a:spAutoFit/>
            </a:bodyPr>
            <a:lstStyle/>
            <a:p>
              <a:pPr lvl="0">
                <a:defRPr/>
              </a:pPr>
              <a:r>
                <a:rPr lang="vi-VN" sz="2400">
                  <a:solidFill>
                    <a:schemeClr val="bg1"/>
                  </a:solidFill>
                  <a:latin typeface="Roboto" panose="02000000000000000000" pitchFamily="2" charset="0"/>
                  <a:ea typeface="Roboto" panose="02000000000000000000" pitchFamily="2" charset="0"/>
                </a:rPr>
                <a:t>Nhóm nào xếp nhanh và đúng sẽ thắng cuộc</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51423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0-#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xmlns="" id="{8BAB906A-1694-05DB-A671-51D0AA73C0B5}"/>
              </a:ext>
            </a:extLst>
          </p:cNvPr>
          <p:cNvSpPr txBox="1"/>
          <p:nvPr/>
        </p:nvSpPr>
        <p:spPr>
          <a:xfrm>
            <a:off x="3376465" y="1101318"/>
            <a:ext cx="543907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Bầu trời ngày và đêm có gì khác biệt?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3030072" y="368920"/>
            <a:ext cx="6131857"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THẢO LUẬN</a:t>
            </a:r>
            <a:endParaRPr lang="vi-VN" altLang="zh-CN" sz="3200">
              <a:solidFill>
                <a:srgbClr val="002060"/>
              </a:solidFill>
              <a:latin typeface="Roboto Black" panose="02000000000000000000" pitchFamily="2" charset="0"/>
              <a:ea typeface="Roboto Black" panose="02000000000000000000" pitchFamily="2" charset="0"/>
            </a:endParaRPr>
          </a:p>
        </p:txBody>
      </p:sp>
      <p:sp>
        <p:nvSpPr>
          <p:cNvPr id="13" name="TextBox 12">
            <a:extLst>
              <a:ext uri="{FF2B5EF4-FFF2-40B4-BE49-F238E27FC236}">
                <a16:creationId xmlns:a16="http://schemas.microsoft.com/office/drawing/2014/main" xmlns="" id="{8BAB906A-1694-05DB-A671-51D0AA73C0B5}"/>
              </a:ext>
            </a:extLst>
          </p:cNvPr>
          <p:cNvSpPr txBox="1"/>
          <p:nvPr/>
        </p:nvSpPr>
        <p:spPr>
          <a:xfrm>
            <a:off x="3280037" y="2114967"/>
            <a:ext cx="2615153"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Bầu trời ban ngày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xmlns="" id="{8BAB906A-1694-05DB-A671-51D0AA73C0B5}"/>
              </a:ext>
            </a:extLst>
          </p:cNvPr>
          <p:cNvSpPr txBox="1"/>
          <p:nvPr/>
        </p:nvSpPr>
        <p:spPr>
          <a:xfrm rot="486033">
            <a:off x="1442698" y="2807466"/>
            <a:ext cx="1527204"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N</a:t>
            </a:r>
            <a:r>
              <a:rPr lang="en-US" altLang="zh-CN" sz="2400" noProof="0">
                <a:solidFill>
                  <a:schemeClr val="bg1"/>
                </a:solidFill>
                <a:latin typeface="Roboto" panose="02000000000000000000" pitchFamily="2" charset="0"/>
                <a:ea typeface="Roboto" panose="02000000000000000000" pitchFamily="2" charset="0"/>
              </a:rPr>
              <a:t>úi rừng</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xmlns="" id="{8BAB906A-1694-05DB-A671-51D0AA73C0B5}"/>
              </a:ext>
            </a:extLst>
          </p:cNvPr>
          <p:cNvSpPr txBox="1"/>
          <p:nvPr/>
        </p:nvSpPr>
        <p:spPr>
          <a:xfrm>
            <a:off x="3376464" y="4650790"/>
            <a:ext cx="2156015" cy="830997"/>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Bầu trời sáng, màu xanh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xmlns="" id="{8BAB906A-1694-05DB-A671-51D0AA73C0B5}"/>
              </a:ext>
            </a:extLst>
          </p:cNvPr>
          <p:cNvSpPr txBox="1"/>
          <p:nvPr/>
        </p:nvSpPr>
        <p:spPr>
          <a:xfrm>
            <a:off x="3376466" y="3392814"/>
            <a:ext cx="152720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Mặt Trời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302708" y="1524594"/>
            <a:ext cx="2834715" cy="23873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5"/>
          <a:stretch>
            <a:fillRect/>
          </a:stretch>
        </p:blipFill>
        <p:spPr>
          <a:xfrm>
            <a:off x="9010273" y="1524594"/>
            <a:ext cx="2870628" cy="24195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6"/>
          <a:stretch>
            <a:fillRect/>
          </a:stretch>
        </p:blipFill>
        <p:spPr>
          <a:xfrm>
            <a:off x="317822" y="4206433"/>
            <a:ext cx="2834715" cy="24207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7"/>
          <a:stretch>
            <a:fillRect/>
          </a:stretch>
        </p:blipFill>
        <p:spPr>
          <a:xfrm>
            <a:off x="9010273" y="4239799"/>
            <a:ext cx="2889590" cy="24195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TextBox 17">
            <a:extLst>
              <a:ext uri="{FF2B5EF4-FFF2-40B4-BE49-F238E27FC236}">
                <a16:creationId xmlns:a16="http://schemas.microsoft.com/office/drawing/2014/main" xmlns="" id="{8BAB906A-1694-05DB-A671-51D0AA73C0B5}"/>
              </a:ext>
            </a:extLst>
          </p:cNvPr>
          <p:cNvSpPr txBox="1"/>
          <p:nvPr/>
        </p:nvSpPr>
        <p:spPr>
          <a:xfrm>
            <a:off x="6145155" y="2114967"/>
            <a:ext cx="2615153"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Bầu trời ban đêm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xmlns="" id="{8BAB906A-1694-05DB-A671-51D0AA73C0B5}"/>
              </a:ext>
            </a:extLst>
          </p:cNvPr>
          <p:cNvSpPr txBox="1"/>
          <p:nvPr/>
        </p:nvSpPr>
        <p:spPr>
          <a:xfrm>
            <a:off x="6386984" y="4239799"/>
            <a:ext cx="2373323"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Thấy nhiều sao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xmlns="" id="{8BAB906A-1694-05DB-A671-51D0AA73C0B5}"/>
              </a:ext>
            </a:extLst>
          </p:cNvPr>
          <p:cNvSpPr txBox="1"/>
          <p:nvPr/>
        </p:nvSpPr>
        <p:spPr>
          <a:xfrm>
            <a:off x="6386985" y="3392814"/>
            <a:ext cx="173784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Mặt Trăng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cxnSp>
        <p:nvCxnSpPr>
          <p:cNvPr id="12" name="Straight Connector 11"/>
          <p:cNvCxnSpPr/>
          <p:nvPr/>
        </p:nvCxnSpPr>
        <p:spPr>
          <a:xfrm>
            <a:off x="5959738" y="1742739"/>
            <a:ext cx="0" cy="488442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3B31D9C0-B042-A02B-27F8-E4A7FF853669}"/>
              </a:ext>
            </a:extLst>
          </p:cNvPr>
          <p:cNvSpPr txBox="1"/>
          <p:nvPr/>
        </p:nvSpPr>
        <p:spPr>
          <a:xfrm>
            <a:off x="6386984" y="4818685"/>
            <a:ext cx="2373323" cy="830997"/>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Bầu trời tối, màu đen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2677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 presetClass="entr" presetSubtype="8"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0-#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1+#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1+#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down)">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down)">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ipe(down)">
                                      <p:cBhvr>
                                        <p:cTn id="6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3" grpId="0"/>
      <p:bldP spid="14" grpId="0"/>
      <p:bldP spid="15" grpId="0"/>
      <p:bldP spid="16" grpId="0"/>
      <p:bldP spid="18" grpId="0"/>
      <p:bldP spid="19" grpId="0"/>
      <p:bldP spid="20"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ular Callout 11"/>
          <p:cNvSpPr/>
          <p:nvPr/>
        </p:nvSpPr>
        <p:spPr>
          <a:xfrm>
            <a:off x="4238790" y="4522505"/>
            <a:ext cx="4866039" cy="1773972"/>
          </a:xfrm>
          <a:custGeom>
            <a:avLst/>
            <a:gdLst>
              <a:gd name="connsiteX0" fmla="*/ 0 w 3861996"/>
              <a:gd name="connsiteY0" fmla="*/ 0 h 1672135"/>
              <a:gd name="connsiteX1" fmla="*/ 2252831 w 3861996"/>
              <a:gd name="connsiteY1" fmla="*/ 0 h 1672135"/>
              <a:gd name="connsiteX2" fmla="*/ 2252831 w 3861996"/>
              <a:gd name="connsiteY2" fmla="*/ 0 h 1672135"/>
              <a:gd name="connsiteX3" fmla="*/ 3218330 w 3861996"/>
              <a:gd name="connsiteY3" fmla="*/ 0 h 1672135"/>
              <a:gd name="connsiteX4" fmla="*/ 3861996 w 3861996"/>
              <a:gd name="connsiteY4" fmla="*/ 0 h 1672135"/>
              <a:gd name="connsiteX5" fmla="*/ 3861996 w 3861996"/>
              <a:gd name="connsiteY5" fmla="*/ 278689 h 1672135"/>
              <a:gd name="connsiteX6" fmla="*/ 4590407 w 3861996"/>
              <a:gd name="connsiteY6" fmla="*/ 159923 h 1672135"/>
              <a:gd name="connsiteX7" fmla="*/ 3861996 w 3861996"/>
              <a:gd name="connsiteY7" fmla="*/ 696723 h 1672135"/>
              <a:gd name="connsiteX8" fmla="*/ 3861996 w 3861996"/>
              <a:gd name="connsiteY8" fmla="*/ 1672135 h 1672135"/>
              <a:gd name="connsiteX9" fmla="*/ 3218330 w 3861996"/>
              <a:gd name="connsiteY9" fmla="*/ 1672135 h 1672135"/>
              <a:gd name="connsiteX10" fmla="*/ 2252831 w 3861996"/>
              <a:gd name="connsiteY10" fmla="*/ 1672135 h 1672135"/>
              <a:gd name="connsiteX11" fmla="*/ 2252831 w 3861996"/>
              <a:gd name="connsiteY11" fmla="*/ 1672135 h 1672135"/>
              <a:gd name="connsiteX12" fmla="*/ 0 w 3861996"/>
              <a:gd name="connsiteY12" fmla="*/ 1672135 h 1672135"/>
              <a:gd name="connsiteX13" fmla="*/ 0 w 3861996"/>
              <a:gd name="connsiteY13" fmla="*/ 696723 h 1672135"/>
              <a:gd name="connsiteX14" fmla="*/ 0 w 3861996"/>
              <a:gd name="connsiteY14" fmla="*/ 278689 h 1672135"/>
              <a:gd name="connsiteX15" fmla="*/ 0 w 3861996"/>
              <a:gd name="connsiteY15" fmla="*/ 278689 h 1672135"/>
              <a:gd name="connsiteX16" fmla="*/ 0 w 3861996"/>
              <a:gd name="connsiteY16" fmla="*/ 0 h 1672135"/>
              <a:gd name="connsiteX0" fmla="*/ 166876 w 4757283"/>
              <a:gd name="connsiteY0" fmla="*/ 20643 h 1692778"/>
              <a:gd name="connsiteX1" fmla="*/ 2419707 w 4757283"/>
              <a:gd name="connsiteY1" fmla="*/ 20643 h 1692778"/>
              <a:gd name="connsiteX2" fmla="*/ 2419707 w 4757283"/>
              <a:gd name="connsiteY2" fmla="*/ 20643 h 1692778"/>
              <a:gd name="connsiteX3" fmla="*/ 3385206 w 4757283"/>
              <a:gd name="connsiteY3" fmla="*/ 20643 h 1692778"/>
              <a:gd name="connsiteX4" fmla="*/ 4028872 w 4757283"/>
              <a:gd name="connsiteY4" fmla="*/ 20643 h 1692778"/>
              <a:gd name="connsiteX5" fmla="*/ 4028872 w 4757283"/>
              <a:gd name="connsiteY5" fmla="*/ 299332 h 1692778"/>
              <a:gd name="connsiteX6" fmla="*/ 4757283 w 4757283"/>
              <a:gd name="connsiteY6" fmla="*/ 180566 h 1692778"/>
              <a:gd name="connsiteX7" fmla="*/ 4028872 w 4757283"/>
              <a:gd name="connsiteY7" fmla="*/ 717366 h 1692778"/>
              <a:gd name="connsiteX8" fmla="*/ 4028872 w 4757283"/>
              <a:gd name="connsiteY8" fmla="*/ 1692778 h 1692778"/>
              <a:gd name="connsiteX9" fmla="*/ 3385206 w 4757283"/>
              <a:gd name="connsiteY9" fmla="*/ 1692778 h 1692778"/>
              <a:gd name="connsiteX10" fmla="*/ 2419707 w 4757283"/>
              <a:gd name="connsiteY10" fmla="*/ 1692778 h 1692778"/>
              <a:gd name="connsiteX11" fmla="*/ 2419707 w 4757283"/>
              <a:gd name="connsiteY11" fmla="*/ 1692778 h 1692778"/>
              <a:gd name="connsiteX12" fmla="*/ 166876 w 4757283"/>
              <a:gd name="connsiteY12" fmla="*/ 1692778 h 1692778"/>
              <a:gd name="connsiteX13" fmla="*/ 166876 w 4757283"/>
              <a:gd name="connsiteY13" fmla="*/ 717366 h 1692778"/>
              <a:gd name="connsiteX14" fmla="*/ 166876 w 4757283"/>
              <a:gd name="connsiteY14" fmla="*/ 299332 h 1692778"/>
              <a:gd name="connsiteX15" fmla="*/ 166876 w 4757283"/>
              <a:gd name="connsiteY15" fmla="*/ 299332 h 1692778"/>
              <a:gd name="connsiteX16" fmla="*/ 166876 w 4757283"/>
              <a:gd name="connsiteY16" fmla="*/ 20643 h 1692778"/>
              <a:gd name="connsiteX0" fmla="*/ 166876 w 4757283"/>
              <a:gd name="connsiteY0" fmla="*/ 20643 h 1765030"/>
              <a:gd name="connsiteX1" fmla="*/ 2419707 w 4757283"/>
              <a:gd name="connsiteY1" fmla="*/ 20643 h 1765030"/>
              <a:gd name="connsiteX2" fmla="*/ 2419707 w 4757283"/>
              <a:gd name="connsiteY2" fmla="*/ 20643 h 1765030"/>
              <a:gd name="connsiteX3" fmla="*/ 3385206 w 4757283"/>
              <a:gd name="connsiteY3" fmla="*/ 20643 h 1765030"/>
              <a:gd name="connsiteX4" fmla="*/ 4028872 w 4757283"/>
              <a:gd name="connsiteY4" fmla="*/ 20643 h 1765030"/>
              <a:gd name="connsiteX5" fmla="*/ 4028872 w 4757283"/>
              <a:gd name="connsiteY5" fmla="*/ 299332 h 1765030"/>
              <a:gd name="connsiteX6" fmla="*/ 4757283 w 4757283"/>
              <a:gd name="connsiteY6" fmla="*/ 180566 h 1765030"/>
              <a:gd name="connsiteX7" fmla="*/ 4028872 w 4757283"/>
              <a:gd name="connsiteY7" fmla="*/ 717366 h 1765030"/>
              <a:gd name="connsiteX8" fmla="*/ 4028872 w 4757283"/>
              <a:gd name="connsiteY8" fmla="*/ 1692778 h 1765030"/>
              <a:gd name="connsiteX9" fmla="*/ 3385206 w 4757283"/>
              <a:gd name="connsiteY9" fmla="*/ 1692778 h 1765030"/>
              <a:gd name="connsiteX10" fmla="*/ 2419707 w 4757283"/>
              <a:gd name="connsiteY10" fmla="*/ 1692778 h 1765030"/>
              <a:gd name="connsiteX11" fmla="*/ 2419707 w 4757283"/>
              <a:gd name="connsiteY11" fmla="*/ 1692778 h 1765030"/>
              <a:gd name="connsiteX12" fmla="*/ 166876 w 4757283"/>
              <a:gd name="connsiteY12" fmla="*/ 1692778 h 1765030"/>
              <a:gd name="connsiteX13" fmla="*/ 166876 w 4757283"/>
              <a:gd name="connsiteY13" fmla="*/ 717366 h 1765030"/>
              <a:gd name="connsiteX14" fmla="*/ 166876 w 4757283"/>
              <a:gd name="connsiteY14" fmla="*/ 299332 h 1765030"/>
              <a:gd name="connsiteX15" fmla="*/ 166876 w 4757283"/>
              <a:gd name="connsiteY15" fmla="*/ 299332 h 1765030"/>
              <a:gd name="connsiteX16" fmla="*/ 166876 w 4757283"/>
              <a:gd name="connsiteY16" fmla="*/ 20643 h 1765030"/>
              <a:gd name="connsiteX0" fmla="*/ 166876 w 4757283"/>
              <a:gd name="connsiteY0" fmla="*/ 20643 h 1765030"/>
              <a:gd name="connsiteX1" fmla="*/ 2419707 w 4757283"/>
              <a:gd name="connsiteY1" fmla="*/ 20643 h 1765030"/>
              <a:gd name="connsiteX2" fmla="*/ 2419707 w 4757283"/>
              <a:gd name="connsiteY2" fmla="*/ 20643 h 1765030"/>
              <a:gd name="connsiteX3" fmla="*/ 3385206 w 4757283"/>
              <a:gd name="connsiteY3" fmla="*/ 20643 h 1765030"/>
              <a:gd name="connsiteX4" fmla="*/ 4028872 w 4757283"/>
              <a:gd name="connsiteY4" fmla="*/ 20643 h 1765030"/>
              <a:gd name="connsiteX5" fmla="*/ 4028872 w 4757283"/>
              <a:gd name="connsiteY5" fmla="*/ 299332 h 1765030"/>
              <a:gd name="connsiteX6" fmla="*/ 4757283 w 4757283"/>
              <a:gd name="connsiteY6" fmla="*/ 180566 h 1765030"/>
              <a:gd name="connsiteX7" fmla="*/ 4028872 w 4757283"/>
              <a:gd name="connsiteY7" fmla="*/ 717366 h 1765030"/>
              <a:gd name="connsiteX8" fmla="*/ 4028872 w 4757283"/>
              <a:gd name="connsiteY8" fmla="*/ 1692778 h 1765030"/>
              <a:gd name="connsiteX9" fmla="*/ 3385206 w 4757283"/>
              <a:gd name="connsiteY9" fmla="*/ 1692778 h 1765030"/>
              <a:gd name="connsiteX10" fmla="*/ 2419707 w 4757283"/>
              <a:gd name="connsiteY10" fmla="*/ 1692778 h 1765030"/>
              <a:gd name="connsiteX11" fmla="*/ 2419707 w 4757283"/>
              <a:gd name="connsiteY11" fmla="*/ 1692778 h 1765030"/>
              <a:gd name="connsiteX12" fmla="*/ 166876 w 4757283"/>
              <a:gd name="connsiteY12" fmla="*/ 1692778 h 1765030"/>
              <a:gd name="connsiteX13" fmla="*/ 166876 w 4757283"/>
              <a:gd name="connsiteY13" fmla="*/ 717366 h 1765030"/>
              <a:gd name="connsiteX14" fmla="*/ 166876 w 4757283"/>
              <a:gd name="connsiteY14" fmla="*/ 299332 h 1765030"/>
              <a:gd name="connsiteX15" fmla="*/ 166876 w 4757283"/>
              <a:gd name="connsiteY15" fmla="*/ 299332 h 1765030"/>
              <a:gd name="connsiteX16" fmla="*/ 166876 w 4757283"/>
              <a:gd name="connsiteY16" fmla="*/ 20643 h 1765030"/>
              <a:gd name="connsiteX0" fmla="*/ 166876 w 4757283"/>
              <a:gd name="connsiteY0" fmla="*/ 20643 h 1765030"/>
              <a:gd name="connsiteX1" fmla="*/ 2419707 w 4757283"/>
              <a:gd name="connsiteY1" fmla="*/ 20643 h 1765030"/>
              <a:gd name="connsiteX2" fmla="*/ 2419707 w 4757283"/>
              <a:gd name="connsiteY2" fmla="*/ 20643 h 1765030"/>
              <a:gd name="connsiteX3" fmla="*/ 3385206 w 4757283"/>
              <a:gd name="connsiteY3" fmla="*/ 20643 h 1765030"/>
              <a:gd name="connsiteX4" fmla="*/ 4028872 w 4757283"/>
              <a:gd name="connsiteY4" fmla="*/ 20643 h 1765030"/>
              <a:gd name="connsiteX5" fmla="*/ 4028872 w 4757283"/>
              <a:gd name="connsiteY5" fmla="*/ 299332 h 1765030"/>
              <a:gd name="connsiteX6" fmla="*/ 4757283 w 4757283"/>
              <a:gd name="connsiteY6" fmla="*/ 180566 h 1765030"/>
              <a:gd name="connsiteX7" fmla="*/ 4028872 w 4757283"/>
              <a:gd name="connsiteY7" fmla="*/ 717366 h 1765030"/>
              <a:gd name="connsiteX8" fmla="*/ 4028872 w 4757283"/>
              <a:gd name="connsiteY8" fmla="*/ 1692778 h 1765030"/>
              <a:gd name="connsiteX9" fmla="*/ 3385206 w 4757283"/>
              <a:gd name="connsiteY9" fmla="*/ 1692778 h 1765030"/>
              <a:gd name="connsiteX10" fmla="*/ 2419707 w 4757283"/>
              <a:gd name="connsiteY10" fmla="*/ 1692778 h 1765030"/>
              <a:gd name="connsiteX11" fmla="*/ 2419707 w 4757283"/>
              <a:gd name="connsiteY11" fmla="*/ 1692778 h 1765030"/>
              <a:gd name="connsiteX12" fmla="*/ 166876 w 4757283"/>
              <a:gd name="connsiteY12" fmla="*/ 1692778 h 1765030"/>
              <a:gd name="connsiteX13" fmla="*/ 166876 w 4757283"/>
              <a:gd name="connsiteY13" fmla="*/ 717366 h 1765030"/>
              <a:gd name="connsiteX14" fmla="*/ 166876 w 4757283"/>
              <a:gd name="connsiteY14" fmla="*/ 299332 h 1765030"/>
              <a:gd name="connsiteX15" fmla="*/ 166876 w 4757283"/>
              <a:gd name="connsiteY15" fmla="*/ 299332 h 1765030"/>
              <a:gd name="connsiteX16" fmla="*/ 166876 w 4757283"/>
              <a:gd name="connsiteY16" fmla="*/ 20643 h 1765030"/>
              <a:gd name="connsiteX0" fmla="*/ 178059 w 4768466"/>
              <a:gd name="connsiteY0" fmla="*/ 21431 h 1765818"/>
              <a:gd name="connsiteX1" fmla="*/ 2430890 w 4768466"/>
              <a:gd name="connsiteY1" fmla="*/ 21431 h 1765818"/>
              <a:gd name="connsiteX2" fmla="*/ 2430890 w 4768466"/>
              <a:gd name="connsiteY2" fmla="*/ 21431 h 1765818"/>
              <a:gd name="connsiteX3" fmla="*/ 3396389 w 4768466"/>
              <a:gd name="connsiteY3" fmla="*/ 21431 h 1765818"/>
              <a:gd name="connsiteX4" fmla="*/ 4040055 w 4768466"/>
              <a:gd name="connsiteY4" fmla="*/ 21431 h 1765818"/>
              <a:gd name="connsiteX5" fmla="*/ 4040055 w 4768466"/>
              <a:gd name="connsiteY5" fmla="*/ 300120 h 1765818"/>
              <a:gd name="connsiteX6" fmla="*/ 4768466 w 4768466"/>
              <a:gd name="connsiteY6" fmla="*/ 181354 h 1765818"/>
              <a:gd name="connsiteX7" fmla="*/ 4040055 w 4768466"/>
              <a:gd name="connsiteY7" fmla="*/ 718154 h 1765818"/>
              <a:gd name="connsiteX8" fmla="*/ 4040055 w 4768466"/>
              <a:gd name="connsiteY8" fmla="*/ 1693566 h 1765818"/>
              <a:gd name="connsiteX9" fmla="*/ 3396389 w 4768466"/>
              <a:gd name="connsiteY9" fmla="*/ 1693566 h 1765818"/>
              <a:gd name="connsiteX10" fmla="*/ 2430890 w 4768466"/>
              <a:gd name="connsiteY10" fmla="*/ 1693566 h 1765818"/>
              <a:gd name="connsiteX11" fmla="*/ 2430890 w 4768466"/>
              <a:gd name="connsiteY11" fmla="*/ 1693566 h 1765818"/>
              <a:gd name="connsiteX12" fmla="*/ 178059 w 4768466"/>
              <a:gd name="connsiteY12" fmla="*/ 1693566 h 1765818"/>
              <a:gd name="connsiteX13" fmla="*/ 178059 w 4768466"/>
              <a:gd name="connsiteY13" fmla="*/ 718154 h 1765818"/>
              <a:gd name="connsiteX14" fmla="*/ 178059 w 4768466"/>
              <a:gd name="connsiteY14" fmla="*/ 300120 h 1765818"/>
              <a:gd name="connsiteX15" fmla="*/ 145786 w 4768466"/>
              <a:gd name="connsiteY15" fmla="*/ 20421 h 1765818"/>
              <a:gd name="connsiteX16" fmla="*/ 178059 w 4768466"/>
              <a:gd name="connsiteY16" fmla="*/ 21431 h 1765818"/>
              <a:gd name="connsiteX0" fmla="*/ 227649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227649 w 4818056"/>
              <a:gd name="connsiteY14" fmla="*/ 300120 h 1767412"/>
              <a:gd name="connsiteX15" fmla="*/ 195376 w 4818056"/>
              <a:gd name="connsiteY15" fmla="*/ 20421 h 1767412"/>
              <a:gd name="connsiteX16" fmla="*/ 227649 w 4818056"/>
              <a:gd name="connsiteY16" fmla="*/ 21431 h 1767412"/>
              <a:gd name="connsiteX0" fmla="*/ 227649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77042 w 4818056"/>
              <a:gd name="connsiteY14" fmla="*/ 267847 h 1767412"/>
              <a:gd name="connsiteX15" fmla="*/ 195376 w 4818056"/>
              <a:gd name="connsiteY15" fmla="*/ 20421 h 1767412"/>
              <a:gd name="connsiteX16" fmla="*/ 227649 w 4818056"/>
              <a:gd name="connsiteY16" fmla="*/ 21431 h 1767412"/>
              <a:gd name="connsiteX0" fmla="*/ 227649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77042 w 4818056"/>
              <a:gd name="connsiteY14" fmla="*/ 267847 h 1767412"/>
              <a:gd name="connsiteX15" fmla="*/ 195376 w 4818056"/>
              <a:gd name="connsiteY15" fmla="*/ 20421 h 1767412"/>
              <a:gd name="connsiteX16" fmla="*/ 227649 w 4818056"/>
              <a:gd name="connsiteY16" fmla="*/ 21431 h 1767412"/>
              <a:gd name="connsiteX0" fmla="*/ 292194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77042 w 4818056"/>
              <a:gd name="connsiteY14" fmla="*/ 267847 h 1767412"/>
              <a:gd name="connsiteX15" fmla="*/ 195376 w 4818056"/>
              <a:gd name="connsiteY15" fmla="*/ 20421 h 1767412"/>
              <a:gd name="connsiteX16" fmla="*/ 292194 w 4818056"/>
              <a:gd name="connsiteY16" fmla="*/ 21431 h 1767412"/>
              <a:gd name="connsiteX0" fmla="*/ 292194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12496 w 4818056"/>
              <a:gd name="connsiteY14" fmla="*/ 192543 h 1767412"/>
              <a:gd name="connsiteX15" fmla="*/ 195376 w 4818056"/>
              <a:gd name="connsiteY15" fmla="*/ 20421 h 1767412"/>
              <a:gd name="connsiteX16" fmla="*/ 292194 w 4818056"/>
              <a:gd name="connsiteY16" fmla="*/ 21431 h 1767412"/>
              <a:gd name="connsiteX0" fmla="*/ 292194 w 4818056"/>
              <a:gd name="connsiteY0" fmla="*/ 20644 h 1766625"/>
              <a:gd name="connsiteX1" fmla="*/ 2480480 w 4818056"/>
              <a:gd name="connsiteY1" fmla="*/ 20644 h 1766625"/>
              <a:gd name="connsiteX2" fmla="*/ 2480480 w 4818056"/>
              <a:gd name="connsiteY2" fmla="*/ 20644 h 1766625"/>
              <a:gd name="connsiteX3" fmla="*/ 3445979 w 4818056"/>
              <a:gd name="connsiteY3" fmla="*/ 20644 h 1766625"/>
              <a:gd name="connsiteX4" fmla="*/ 4089645 w 4818056"/>
              <a:gd name="connsiteY4" fmla="*/ 20644 h 1766625"/>
              <a:gd name="connsiteX5" fmla="*/ 4089645 w 4818056"/>
              <a:gd name="connsiteY5" fmla="*/ 299333 h 1766625"/>
              <a:gd name="connsiteX6" fmla="*/ 4818056 w 4818056"/>
              <a:gd name="connsiteY6" fmla="*/ 180567 h 1766625"/>
              <a:gd name="connsiteX7" fmla="*/ 4089645 w 4818056"/>
              <a:gd name="connsiteY7" fmla="*/ 717367 h 1766625"/>
              <a:gd name="connsiteX8" fmla="*/ 4089645 w 4818056"/>
              <a:gd name="connsiteY8" fmla="*/ 1692779 h 1766625"/>
              <a:gd name="connsiteX9" fmla="*/ 3445979 w 4818056"/>
              <a:gd name="connsiteY9" fmla="*/ 1692779 h 1766625"/>
              <a:gd name="connsiteX10" fmla="*/ 2480480 w 4818056"/>
              <a:gd name="connsiteY10" fmla="*/ 1692779 h 1766625"/>
              <a:gd name="connsiteX11" fmla="*/ 2480480 w 4818056"/>
              <a:gd name="connsiteY11" fmla="*/ 1692779 h 1766625"/>
              <a:gd name="connsiteX12" fmla="*/ 227649 w 4818056"/>
              <a:gd name="connsiteY12" fmla="*/ 1692779 h 1766625"/>
              <a:gd name="connsiteX13" fmla="*/ 77041 w 4818056"/>
              <a:gd name="connsiteY13" fmla="*/ 695851 h 1766625"/>
              <a:gd name="connsiteX14" fmla="*/ 12496 w 4818056"/>
              <a:gd name="connsiteY14" fmla="*/ 191756 h 1766625"/>
              <a:gd name="connsiteX15" fmla="*/ 281438 w 4818056"/>
              <a:gd name="connsiteY15" fmla="*/ 41149 h 1766625"/>
              <a:gd name="connsiteX16" fmla="*/ 292194 w 4818056"/>
              <a:gd name="connsiteY16" fmla="*/ 20644 h 1766625"/>
              <a:gd name="connsiteX0" fmla="*/ 227648 w 4818056"/>
              <a:gd name="connsiteY0" fmla="*/ 0 h 1767496"/>
              <a:gd name="connsiteX1" fmla="*/ 2480480 w 4818056"/>
              <a:gd name="connsiteY1" fmla="*/ 21515 h 1767496"/>
              <a:gd name="connsiteX2" fmla="*/ 2480480 w 4818056"/>
              <a:gd name="connsiteY2" fmla="*/ 21515 h 1767496"/>
              <a:gd name="connsiteX3" fmla="*/ 3445979 w 4818056"/>
              <a:gd name="connsiteY3" fmla="*/ 21515 h 1767496"/>
              <a:gd name="connsiteX4" fmla="*/ 4089645 w 4818056"/>
              <a:gd name="connsiteY4" fmla="*/ 21515 h 1767496"/>
              <a:gd name="connsiteX5" fmla="*/ 4089645 w 4818056"/>
              <a:gd name="connsiteY5" fmla="*/ 300204 h 1767496"/>
              <a:gd name="connsiteX6" fmla="*/ 4818056 w 4818056"/>
              <a:gd name="connsiteY6" fmla="*/ 181438 h 1767496"/>
              <a:gd name="connsiteX7" fmla="*/ 4089645 w 4818056"/>
              <a:gd name="connsiteY7" fmla="*/ 718238 h 1767496"/>
              <a:gd name="connsiteX8" fmla="*/ 4089645 w 4818056"/>
              <a:gd name="connsiteY8" fmla="*/ 1693650 h 1767496"/>
              <a:gd name="connsiteX9" fmla="*/ 3445979 w 4818056"/>
              <a:gd name="connsiteY9" fmla="*/ 1693650 h 1767496"/>
              <a:gd name="connsiteX10" fmla="*/ 2480480 w 4818056"/>
              <a:gd name="connsiteY10" fmla="*/ 1693650 h 1767496"/>
              <a:gd name="connsiteX11" fmla="*/ 2480480 w 4818056"/>
              <a:gd name="connsiteY11" fmla="*/ 1693650 h 1767496"/>
              <a:gd name="connsiteX12" fmla="*/ 227649 w 4818056"/>
              <a:gd name="connsiteY12" fmla="*/ 1693650 h 1767496"/>
              <a:gd name="connsiteX13" fmla="*/ 77041 w 4818056"/>
              <a:gd name="connsiteY13" fmla="*/ 696722 h 1767496"/>
              <a:gd name="connsiteX14" fmla="*/ 12496 w 4818056"/>
              <a:gd name="connsiteY14" fmla="*/ 192627 h 1767496"/>
              <a:gd name="connsiteX15" fmla="*/ 281438 w 4818056"/>
              <a:gd name="connsiteY15" fmla="*/ 42020 h 1767496"/>
              <a:gd name="connsiteX16" fmla="*/ 227648 w 4818056"/>
              <a:gd name="connsiteY16" fmla="*/ 0 h 1767496"/>
              <a:gd name="connsiteX0" fmla="*/ 227648 w 4818056"/>
              <a:gd name="connsiteY0" fmla="*/ 0 h 1767496"/>
              <a:gd name="connsiteX1" fmla="*/ 2480480 w 4818056"/>
              <a:gd name="connsiteY1" fmla="*/ 21515 h 1767496"/>
              <a:gd name="connsiteX2" fmla="*/ 2480480 w 4818056"/>
              <a:gd name="connsiteY2" fmla="*/ 21515 h 1767496"/>
              <a:gd name="connsiteX3" fmla="*/ 3445979 w 4818056"/>
              <a:gd name="connsiteY3" fmla="*/ 21515 h 1767496"/>
              <a:gd name="connsiteX4" fmla="*/ 4089645 w 4818056"/>
              <a:gd name="connsiteY4" fmla="*/ 21515 h 1767496"/>
              <a:gd name="connsiteX5" fmla="*/ 4089645 w 4818056"/>
              <a:gd name="connsiteY5" fmla="*/ 300204 h 1767496"/>
              <a:gd name="connsiteX6" fmla="*/ 4818056 w 4818056"/>
              <a:gd name="connsiteY6" fmla="*/ 181438 h 1767496"/>
              <a:gd name="connsiteX7" fmla="*/ 4089645 w 4818056"/>
              <a:gd name="connsiteY7" fmla="*/ 718238 h 1767496"/>
              <a:gd name="connsiteX8" fmla="*/ 4089645 w 4818056"/>
              <a:gd name="connsiteY8" fmla="*/ 1693650 h 1767496"/>
              <a:gd name="connsiteX9" fmla="*/ 3445979 w 4818056"/>
              <a:gd name="connsiteY9" fmla="*/ 1693650 h 1767496"/>
              <a:gd name="connsiteX10" fmla="*/ 2480480 w 4818056"/>
              <a:gd name="connsiteY10" fmla="*/ 1693650 h 1767496"/>
              <a:gd name="connsiteX11" fmla="*/ 2480480 w 4818056"/>
              <a:gd name="connsiteY11" fmla="*/ 1693650 h 1767496"/>
              <a:gd name="connsiteX12" fmla="*/ 227649 w 4818056"/>
              <a:gd name="connsiteY12" fmla="*/ 1693650 h 1767496"/>
              <a:gd name="connsiteX13" fmla="*/ 77041 w 4818056"/>
              <a:gd name="connsiteY13" fmla="*/ 696722 h 1767496"/>
              <a:gd name="connsiteX14" fmla="*/ 12496 w 4818056"/>
              <a:gd name="connsiteY14" fmla="*/ 128081 h 1767496"/>
              <a:gd name="connsiteX15" fmla="*/ 281438 w 4818056"/>
              <a:gd name="connsiteY15" fmla="*/ 42020 h 1767496"/>
              <a:gd name="connsiteX16" fmla="*/ 227648 w 4818056"/>
              <a:gd name="connsiteY16" fmla="*/ 0 h 1767496"/>
              <a:gd name="connsiteX0" fmla="*/ 243164 w 4833572"/>
              <a:gd name="connsiteY0" fmla="*/ 0 h 1767496"/>
              <a:gd name="connsiteX1" fmla="*/ 2495996 w 4833572"/>
              <a:gd name="connsiteY1" fmla="*/ 21515 h 1767496"/>
              <a:gd name="connsiteX2" fmla="*/ 2495996 w 4833572"/>
              <a:gd name="connsiteY2" fmla="*/ 21515 h 1767496"/>
              <a:gd name="connsiteX3" fmla="*/ 3461495 w 4833572"/>
              <a:gd name="connsiteY3" fmla="*/ 21515 h 1767496"/>
              <a:gd name="connsiteX4" fmla="*/ 4105161 w 4833572"/>
              <a:gd name="connsiteY4" fmla="*/ 21515 h 1767496"/>
              <a:gd name="connsiteX5" fmla="*/ 4105161 w 4833572"/>
              <a:gd name="connsiteY5" fmla="*/ 300204 h 1767496"/>
              <a:gd name="connsiteX6" fmla="*/ 4833572 w 4833572"/>
              <a:gd name="connsiteY6" fmla="*/ 181438 h 1767496"/>
              <a:gd name="connsiteX7" fmla="*/ 4105161 w 4833572"/>
              <a:gd name="connsiteY7" fmla="*/ 718238 h 1767496"/>
              <a:gd name="connsiteX8" fmla="*/ 4105161 w 4833572"/>
              <a:gd name="connsiteY8" fmla="*/ 1693650 h 1767496"/>
              <a:gd name="connsiteX9" fmla="*/ 3461495 w 4833572"/>
              <a:gd name="connsiteY9" fmla="*/ 1693650 h 1767496"/>
              <a:gd name="connsiteX10" fmla="*/ 2495996 w 4833572"/>
              <a:gd name="connsiteY10" fmla="*/ 1693650 h 1767496"/>
              <a:gd name="connsiteX11" fmla="*/ 2495996 w 4833572"/>
              <a:gd name="connsiteY11" fmla="*/ 1693650 h 1767496"/>
              <a:gd name="connsiteX12" fmla="*/ 243165 w 4833572"/>
              <a:gd name="connsiteY12" fmla="*/ 1693650 h 1767496"/>
              <a:gd name="connsiteX13" fmla="*/ 92557 w 4833572"/>
              <a:gd name="connsiteY13" fmla="*/ 696722 h 1767496"/>
              <a:gd name="connsiteX14" fmla="*/ 28012 w 4833572"/>
              <a:gd name="connsiteY14" fmla="*/ 128081 h 1767496"/>
              <a:gd name="connsiteX15" fmla="*/ 296954 w 4833572"/>
              <a:gd name="connsiteY15" fmla="*/ 42020 h 1767496"/>
              <a:gd name="connsiteX16" fmla="*/ 243164 w 4833572"/>
              <a:gd name="connsiteY16" fmla="*/ 0 h 1767496"/>
              <a:gd name="connsiteX0" fmla="*/ 227649 w 4818057"/>
              <a:gd name="connsiteY0" fmla="*/ 0 h 1767496"/>
              <a:gd name="connsiteX1" fmla="*/ 2480481 w 4818057"/>
              <a:gd name="connsiteY1" fmla="*/ 21515 h 1767496"/>
              <a:gd name="connsiteX2" fmla="*/ 2480481 w 4818057"/>
              <a:gd name="connsiteY2" fmla="*/ 21515 h 1767496"/>
              <a:gd name="connsiteX3" fmla="*/ 3445980 w 4818057"/>
              <a:gd name="connsiteY3" fmla="*/ 21515 h 1767496"/>
              <a:gd name="connsiteX4" fmla="*/ 4089646 w 4818057"/>
              <a:gd name="connsiteY4" fmla="*/ 21515 h 1767496"/>
              <a:gd name="connsiteX5" fmla="*/ 4089646 w 4818057"/>
              <a:gd name="connsiteY5" fmla="*/ 300204 h 1767496"/>
              <a:gd name="connsiteX6" fmla="*/ 4818057 w 4818057"/>
              <a:gd name="connsiteY6" fmla="*/ 181438 h 1767496"/>
              <a:gd name="connsiteX7" fmla="*/ 4089646 w 4818057"/>
              <a:gd name="connsiteY7" fmla="*/ 718238 h 1767496"/>
              <a:gd name="connsiteX8" fmla="*/ 4089646 w 4818057"/>
              <a:gd name="connsiteY8" fmla="*/ 1693650 h 1767496"/>
              <a:gd name="connsiteX9" fmla="*/ 3445980 w 4818057"/>
              <a:gd name="connsiteY9" fmla="*/ 1693650 h 1767496"/>
              <a:gd name="connsiteX10" fmla="*/ 2480481 w 4818057"/>
              <a:gd name="connsiteY10" fmla="*/ 1693650 h 1767496"/>
              <a:gd name="connsiteX11" fmla="*/ 2480481 w 4818057"/>
              <a:gd name="connsiteY11" fmla="*/ 1693650 h 1767496"/>
              <a:gd name="connsiteX12" fmla="*/ 227650 w 4818057"/>
              <a:gd name="connsiteY12" fmla="*/ 1693650 h 1767496"/>
              <a:gd name="connsiteX13" fmla="*/ 77042 w 4818057"/>
              <a:gd name="connsiteY13" fmla="*/ 696722 h 1767496"/>
              <a:gd name="connsiteX14" fmla="*/ 44770 w 4818057"/>
              <a:gd name="connsiteY14" fmla="*/ 42020 h 1767496"/>
              <a:gd name="connsiteX15" fmla="*/ 281439 w 4818057"/>
              <a:gd name="connsiteY15" fmla="*/ 42020 h 1767496"/>
              <a:gd name="connsiteX16" fmla="*/ 227649 w 4818057"/>
              <a:gd name="connsiteY16" fmla="*/ 0 h 1767496"/>
              <a:gd name="connsiteX0" fmla="*/ 118154 w 4891442"/>
              <a:gd name="connsiteY0" fmla="*/ 0 h 1767496"/>
              <a:gd name="connsiteX1" fmla="*/ 2553866 w 4891442"/>
              <a:gd name="connsiteY1" fmla="*/ 21515 h 1767496"/>
              <a:gd name="connsiteX2" fmla="*/ 2553866 w 4891442"/>
              <a:gd name="connsiteY2" fmla="*/ 21515 h 1767496"/>
              <a:gd name="connsiteX3" fmla="*/ 3519365 w 4891442"/>
              <a:gd name="connsiteY3" fmla="*/ 21515 h 1767496"/>
              <a:gd name="connsiteX4" fmla="*/ 4163031 w 4891442"/>
              <a:gd name="connsiteY4" fmla="*/ 21515 h 1767496"/>
              <a:gd name="connsiteX5" fmla="*/ 4163031 w 4891442"/>
              <a:gd name="connsiteY5" fmla="*/ 300204 h 1767496"/>
              <a:gd name="connsiteX6" fmla="*/ 4891442 w 4891442"/>
              <a:gd name="connsiteY6" fmla="*/ 181438 h 1767496"/>
              <a:gd name="connsiteX7" fmla="*/ 4163031 w 4891442"/>
              <a:gd name="connsiteY7" fmla="*/ 718238 h 1767496"/>
              <a:gd name="connsiteX8" fmla="*/ 4163031 w 4891442"/>
              <a:gd name="connsiteY8" fmla="*/ 1693650 h 1767496"/>
              <a:gd name="connsiteX9" fmla="*/ 3519365 w 4891442"/>
              <a:gd name="connsiteY9" fmla="*/ 1693650 h 1767496"/>
              <a:gd name="connsiteX10" fmla="*/ 2553866 w 4891442"/>
              <a:gd name="connsiteY10" fmla="*/ 1693650 h 1767496"/>
              <a:gd name="connsiteX11" fmla="*/ 2553866 w 4891442"/>
              <a:gd name="connsiteY11" fmla="*/ 1693650 h 1767496"/>
              <a:gd name="connsiteX12" fmla="*/ 301035 w 4891442"/>
              <a:gd name="connsiteY12" fmla="*/ 1693650 h 1767496"/>
              <a:gd name="connsiteX13" fmla="*/ 150427 w 4891442"/>
              <a:gd name="connsiteY13" fmla="*/ 696722 h 1767496"/>
              <a:gd name="connsiteX14" fmla="*/ 118155 w 4891442"/>
              <a:gd name="connsiteY14" fmla="*/ 42020 h 1767496"/>
              <a:gd name="connsiteX15" fmla="*/ 354824 w 4891442"/>
              <a:gd name="connsiteY15" fmla="*/ 42020 h 1767496"/>
              <a:gd name="connsiteX16" fmla="*/ 118154 w 4891442"/>
              <a:gd name="connsiteY16" fmla="*/ 0 h 1767496"/>
              <a:gd name="connsiteX0" fmla="*/ 118154 w 4891442"/>
              <a:gd name="connsiteY0" fmla="*/ 0 h 1767496"/>
              <a:gd name="connsiteX1" fmla="*/ 2553866 w 4891442"/>
              <a:gd name="connsiteY1" fmla="*/ 21515 h 1767496"/>
              <a:gd name="connsiteX2" fmla="*/ 2553866 w 4891442"/>
              <a:gd name="connsiteY2" fmla="*/ 21515 h 1767496"/>
              <a:gd name="connsiteX3" fmla="*/ 3519365 w 4891442"/>
              <a:gd name="connsiteY3" fmla="*/ 21515 h 1767496"/>
              <a:gd name="connsiteX4" fmla="*/ 4163031 w 4891442"/>
              <a:gd name="connsiteY4" fmla="*/ 21515 h 1767496"/>
              <a:gd name="connsiteX5" fmla="*/ 4163031 w 4891442"/>
              <a:gd name="connsiteY5" fmla="*/ 300204 h 1767496"/>
              <a:gd name="connsiteX6" fmla="*/ 4891442 w 4891442"/>
              <a:gd name="connsiteY6" fmla="*/ 181438 h 1767496"/>
              <a:gd name="connsiteX7" fmla="*/ 4163031 w 4891442"/>
              <a:gd name="connsiteY7" fmla="*/ 718238 h 1767496"/>
              <a:gd name="connsiteX8" fmla="*/ 4163031 w 4891442"/>
              <a:gd name="connsiteY8" fmla="*/ 1693650 h 1767496"/>
              <a:gd name="connsiteX9" fmla="*/ 3519365 w 4891442"/>
              <a:gd name="connsiteY9" fmla="*/ 1693650 h 1767496"/>
              <a:gd name="connsiteX10" fmla="*/ 2553866 w 4891442"/>
              <a:gd name="connsiteY10" fmla="*/ 1693650 h 1767496"/>
              <a:gd name="connsiteX11" fmla="*/ 2553866 w 4891442"/>
              <a:gd name="connsiteY11" fmla="*/ 1693650 h 1767496"/>
              <a:gd name="connsiteX12" fmla="*/ 301035 w 4891442"/>
              <a:gd name="connsiteY12" fmla="*/ 1693650 h 1767496"/>
              <a:gd name="connsiteX13" fmla="*/ 150427 w 4891442"/>
              <a:gd name="connsiteY13" fmla="*/ 696722 h 1767496"/>
              <a:gd name="connsiteX14" fmla="*/ 118155 w 4891442"/>
              <a:gd name="connsiteY14" fmla="*/ 42020 h 1767496"/>
              <a:gd name="connsiteX15" fmla="*/ 354824 w 4891442"/>
              <a:gd name="connsiteY15" fmla="*/ 42020 h 1767496"/>
              <a:gd name="connsiteX16" fmla="*/ 118154 w 4891442"/>
              <a:gd name="connsiteY16" fmla="*/ 0 h 1767496"/>
              <a:gd name="connsiteX0" fmla="*/ 92751 w 4866039"/>
              <a:gd name="connsiteY0" fmla="*/ 6476 h 1773972"/>
              <a:gd name="connsiteX1" fmla="*/ 2528463 w 4866039"/>
              <a:gd name="connsiteY1" fmla="*/ 27991 h 1773972"/>
              <a:gd name="connsiteX2" fmla="*/ 2528463 w 4866039"/>
              <a:gd name="connsiteY2" fmla="*/ 27991 h 1773972"/>
              <a:gd name="connsiteX3" fmla="*/ 3493962 w 4866039"/>
              <a:gd name="connsiteY3" fmla="*/ 27991 h 1773972"/>
              <a:gd name="connsiteX4" fmla="*/ 4137628 w 4866039"/>
              <a:gd name="connsiteY4" fmla="*/ 27991 h 1773972"/>
              <a:gd name="connsiteX5" fmla="*/ 4137628 w 4866039"/>
              <a:gd name="connsiteY5" fmla="*/ 306680 h 1773972"/>
              <a:gd name="connsiteX6" fmla="*/ 4866039 w 4866039"/>
              <a:gd name="connsiteY6" fmla="*/ 187914 h 1773972"/>
              <a:gd name="connsiteX7" fmla="*/ 4137628 w 4866039"/>
              <a:gd name="connsiteY7" fmla="*/ 724714 h 1773972"/>
              <a:gd name="connsiteX8" fmla="*/ 4137628 w 4866039"/>
              <a:gd name="connsiteY8" fmla="*/ 1700126 h 1773972"/>
              <a:gd name="connsiteX9" fmla="*/ 3493962 w 4866039"/>
              <a:gd name="connsiteY9" fmla="*/ 1700126 h 1773972"/>
              <a:gd name="connsiteX10" fmla="*/ 2528463 w 4866039"/>
              <a:gd name="connsiteY10" fmla="*/ 1700126 h 1773972"/>
              <a:gd name="connsiteX11" fmla="*/ 2528463 w 4866039"/>
              <a:gd name="connsiteY11" fmla="*/ 1700126 h 1773972"/>
              <a:gd name="connsiteX12" fmla="*/ 275632 w 4866039"/>
              <a:gd name="connsiteY12" fmla="*/ 1700126 h 1773972"/>
              <a:gd name="connsiteX13" fmla="*/ 125024 w 4866039"/>
              <a:gd name="connsiteY13" fmla="*/ 703198 h 1773972"/>
              <a:gd name="connsiteX14" fmla="*/ 92752 w 4866039"/>
              <a:gd name="connsiteY14" fmla="*/ 48496 h 1773972"/>
              <a:gd name="connsiteX15" fmla="*/ 469270 w 4866039"/>
              <a:gd name="connsiteY15" fmla="*/ 48496 h 1773972"/>
              <a:gd name="connsiteX16" fmla="*/ 92751 w 4866039"/>
              <a:gd name="connsiteY16" fmla="*/ 6476 h 177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66039" h="1773972">
                <a:moveTo>
                  <a:pt x="92751" y="6476"/>
                </a:moveTo>
                <a:lnTo>
                  <a:pt x="2528463" y="27991"/>
                </a:lnTo>
                <a:lnTo>
                  <a:pt x="2528463" y="27991"/>
                </a:lnTo>
                <a:lnTo>
                  <a:pt x="3493962" y="27991"/>
                </a:lnTo>
                <a:cubicBezTo>
                  <a:pt x="3762156" y="27991"/>
                  <a:pt x="4030350" y="-18457"/>
                  <a:pt x="4137628" y="27991"/>
                </a:cubicBezTo>
                <a:cubicBezTo>
                  <a:pt x="4244906" y="74439"/>
                  <a:pt x="4016226" y="280026"/>
                  <a:pt x="4137628" y="306680"/>
                </a:cubicBezTo>
                <a:lnTo>
                  <a:pt x="4866039" y="187914"/>
                </a:lnTo>
                <a:lnTo>
                  <a:pt x="4137628" y="724714"/>
                </a:lnTo>
                <a:cubicBezTo>
                  <a:pt x="4016226" y="976749"/>
                  <a:pt x="4244906" y="1537558"/>
                  <a:pt x="4137628" y="1700126"/>
                </a:cubicBezTo>
                <a:cubicBezTo>
                  <a:pt x="4030350" y="1862694"/>
                  <a:pt x="3762156" y="1700126"/>
                  <a:pt x="3493962" y="1700126"/>
                </a:cubicBezTo>
                <a:lnTo>
                  <a:pt x="2528463" y="1700126"/>
                </a:lnTo>
                <a:lnTo>
                  <a:pt x="2528463" y="1700126"/>
                </a:lnTo>
                <a:cubicBezTo>
                  <a:pt x="2152991" y="1700126"/>
                  <a:pt x="676205" y="1866281"/>
                  <a:pt x="275632" y="1700126"/>
                </a:cubicBezTo>
                <a:cubicBezTo>
                  <a:pt x="-124941" y="1533971"/>
                  <a:pt x="125024" y="935439"/>
                  <a:pt x="125024" y="703198"/>
                </a:cubicBezTo>
                <a:cubicBezTo>
                  <a:pt x="125024" y="560268"/>
                  <a:pt x="35378" y="157613"/>
                  <a:pt x="92752" y="48496"/>
                </a:cubicBezTo>
                <a:cubicBezTo>
                  <a:pt x="150126" y="-60621"/>
                  <a:pt x="343764" y="48496"/>
                  <a:pt x="469270" y="48496"/>
                </a:cubicBezTo>
                <a:cubicBezTo>
                  <a:pt x="469270" y="2048"/>
                  <a:pt x="-250448" y="9893"/>
                  <a:pt x="92751" y="6476"/>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9" name="TextBox 8"/>
          <p:cNvSpPr txBox="1"/>
          <p:nvPr/>
        </p:nvSpPr>
        <p:spPr>
          <a:xfrm>
            <a:off x="2850777" y="368920"/>
            <a:ext cx="6131857"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THẢO LUẬN</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3725" b="96848" l="2677" r="97706"/>
                    </a14:imgEffect>
                  </a14:imgLayer>
                </a14:imgProps>
              </a:ext>
            </a:extLst>
          </a:blip>
          <a:stretch>
            <a:fillRect/>
          </a:stretch>
        </p:blipFill>
        <p:spPr>
          <a:xfrm>
            <a:off x="8712804" y="3238832"/>
            <a:ext cx="2664172" cy="3555626"/>
          </a:xfrm>
          <a:prstGeom prst="rect">
            <a:avLst/>
          </a:prstGeom>
        </p:spPr>
      </p:pic>
      <p:sp>
        <p:nvSpPr>
          <p:cNvPr id="14" name="TextBox 13">
            <a:extLst>
              <a:ext uri="{FF2B5EF4-FFF2-40B4-BE49-F238E27FC236}">
                <a16:creationId xmlns:a16="http://schemas.microsoft.com/office/drawing/2014/main" xmlns="" id="{8BAB906A-1694-05DB-A671-51D0AA73C0B5}"/>
              </a:ext>
            </a:extLst>
          </p:cNvPr>
          <p:cNvSpPr txBox="1"/>
          <p:nvPr/>
        </p:nvSpPr>
        <p:spPr>
          <a:xfrm>
            <a:off x="4832525" y="4809326"/>
            <a:ext cx="3605585"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Chúng mình cùng làm sản phẩm mô tả bầu trời</a:t>
            </a:r>
          </a:p>
          <a:p>
            <a:pPr lvl="0" algn="just">
              <a:defRPr/>
            </a:pPr>
            <a:r>
              <a:rPr lang="vi-VN" altLang="zh-CN" sz="2400">
                <a:solidFill>
                  <a:srgbClr val="002060"/>
                </a:solidFill>
                <a:latin typeface="Roboto" panose="02000000000000000000" pitchFamily="2" charset="0"/>
                <a:ea typeface="Roboto" panose="02000000000000000000" pitchFamily="2" charset="0"/>
              </a:rPr>
              <a:t>ngày và đêm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874" y="778717"/>
            <a:ext cx="4173661" cy="3631947"/>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xmlns="" id="{8BAB906A-1694-05DB-A671-51D0AA73C0B5}"/>
              </a:ext>
            </a:extLst>
          </p:cNvPr>
          <p:cNvSpPr txBox="1"/>
          <p:nvPr/>
        </p:nvSpPr>
        <p:spPr>
          <a:xfrm>
            <a:off x="312853" y="2407835"/>
            <a:ext cx="3605585" cy="830997"/>
          </a:xfrm>
          <a:prstGeom prst="rect">
            <a:avLst/>
          </a:prstGeom>
          <a:noFill/>
        </p:spPr>
        <p:txBody>
          <a:bodyPr wrap="square" rtlCol="0">
            <a:spAutoFit/>
          </a:bodyPr>
          <a:lstStyle/>
          <a:p>
            <a:pPr lvl="0">
              <a:defRPr/>
            </a:pPr>
            <a:r>
              <a:rPr lang="en-US" altLang="zh-CN" sz="2400" noProof="0">
                <a:solidFill>
                  <a:srgbClr val="002060"/>
                </a:solidFill>
                <a:latin typeface="Roboto" panose="02000000000000000000" pitchFamily="2" charset="0"/>
                <a:ea typeface="Roboto" panose="02000000000000000000" pitchFamily="2" charset="0"/>
              </a:rPr>
              <a:t>Đây là sản phẩm mô tả bầu trời ngày và đêm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616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4"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847850" y="1657313"/>
            <a:ext cx="8229600" cy="436274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4548798" y="79620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2" name="TextBox 1"/>
          <p:cNvSpPr txBox="1"/>
          <p:nvPr/>
        </p:nvSpPr>
        <p:spPr>
          <a:xfrm>
            <a:off x="5581649" y="1777036"/>
            <a:ext cx="4086225" cy="3785652"/>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Em hãy cho biết bức tranh vẽ hình ảnh gì?</a:t>
            </a: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2. Nêu </a:t>
            </a:r>
            <a:r>
              <a:rPr lang="en-US" sz="2400">
                <a:latin typeface="Roboto" panose="02000000000000000000" pitchFamily="2" charset="0"/>
                <a:ea typeface="Roboto" panose="02000000000000000000" pitchFamily="2" charset="0"/>
              </a:rPr>
              <a:t>hai</a:t>
            </a:r>
            <a:r>
              <a:rPr lang="vi-VN" sz="2400">
                <a:latin typeface="Roboto" panose="02000000000000000000" pitchFamily="2" charset="0"/>
                <a:ea typeface="Roboto" panose="02000000000000000000" pitchFamily="2" charset="0"/>
              </a:rPr>
              <a:t> điểm khác biệt giữa bầu trời ngày và đêm</a:t>
            </a: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p:txBody>
      </p:sp>
      <p:sp>
        <p:nvSpPr>
          <p:cNvPr id="13" name="TextBox 12"/>
          <p:cNvSpPr txBox="1"/>
          <p:nvPr/>
        </p:nvSpPr>
        <p:spPr>
          <a:xfrm>
            <a:off x="5661342" y="2490487"/>
            <a:ext cx="3768933" cy="707886"/>
          </a:xfrm>
          <a:prstGeom prst="rect">
            <a:avLst/>
          </a:prstGeom>
          <a:noFill/>
        </p:spPr>
        <p:txBody>
          <a:bodyPr wrap="square" rtlCol="0">
            <a:spAutoFit/>
          </a:bodyPr>
          <a:lstStyle/>
          <a:p>
            <a:pPr lvl="0" algn="just">
              <a:defRPr/>
            </a:pPr>
            <a:r>
              <a:rPr lang="vi-VN" altLang="zh-CN" sz="2000">
                <a:solidFill>
                  <a:srgbClr val="FF0000"/>
                </a:solidFill>
                <a:latin typeface="Roboto" panose="02000000000000000000" pitchFamily="2" charset="0"/>
                <a:ea typeface="Roboto" panose="02000000000000000000" pitchFamily="2" charset="0"/>
              </a:rPr>
              <a:t>Bức tranh vẽ </a:t>
            </a:r>
            <a:r>
              <a:rPr lang="en-US" altLang="zh-CN" sz="2000">
                <a:solidFill>
                  <a:srgbClr val="FF0000"/>
                </a:solidFill>
                <a:latin typeface="Roboto" panose="02000000000000000000" pitchFamily="2" charset="0"/>
                <a:ea typeface="Roboto" panose="02000000000000000000" pitchFamily="2" charset="0"/>
              </a:rPr>
              <a:t>Mặt Trời, mây, Mặt Trăng và các vì sao</a:t>
            </a:r>
            <a:endParaRPr lang="vi-VN" altLang="zh-CN" sz="2000">
              <a:solidFill>
                <a:srgbClr val="FF0000"/>
              </a:solidFill>
              <a:latin typeface="Roboto" panose="02000000000000000000" pitchFamily="2" charset="0"/>
              <a:ea typeface="Roboto" panose="02000000000000000000" pitchFamily="2" charset="0"/>
            </a:endParaRPr>
          </a:p>
        </p:txBody>
      </p:sp>
      <p:sp>
        <p:nvSpPr>
          <p:cNvPr id="9" name="TextBox 8"/>
          <p:cNvSpPr txBox="1"/>
          <p:nvPr/>
        </p:nvSpPr>
        <p:spPr>
          <a:xfrm>
            <a:off x="2219936" y="2007541"/>
            <a:ext cx="2156802" cy="461665"/>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Tô màu </a:t>
            </a:r>
          </a:p>
        </p:txBody>
      </p: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2289492" y="2547732"/>
            <a:ext cx="2930208" cy="2476346"/>
          </a:xfrm>
          <a:prstGeom prst="rect">
            <a:avLst/>
          </a:prstGeom>
        </p:spPr>
      </p:pic>
      <p:sp>
        <p:nvSpPr>
          <p:cNvPr id="11" name="TextBox 10"/>
          <p:cNvSpPr txBox="1"/>
          <p:nvPr/>
        </p:nvSpPr>
        <p:spPr>
          <a:xfrm>
            <a:off x="5661341" y="3923580"/>
            <a:ext cx="3768933" cy="707886"/>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Bầu trời ban ngày có Mặt Trời và mây trắng</a:t>
            </a:r>
            <a:endParaRPr lang="vi-VN" altLang="zh-CN" sz="2000">
              <a:solidFill>
                <a:srgbClr val="FF0000"/>
              </a:solidFill>
              <a:latin typeface="Roboto" panose="02000000000000000000" pitchFamily="2" charset="0"/>
              <a:ea typeface="Roboto" panose="02000000000000000000" pitchFamily="2" charset="0"/>
            </a:endParaRPr>
          </a:p>
        </p:txBody>
      </p:sp>
      <p:sp>
        <p:nvSpPr>
          <p:cNvPr id="14" name="TextBox 13"/>
          <p:cNvSpPr txBox="1"/>
          <p:nvPr/>
        </p:nvSpPr>
        <p:spPr>
          <a:xfrm>
            <a:off x="5674115" y="4652982"/>
            <a:ext cx="3768933" cy="707886"/>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Bầu trời ban đêm có Mặt Trăng và các vì sao</a:t>
            </a:r>
            <a:endParaRPr lang="vi-VN" altLang="zh-CN" sz="20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46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xmlns="" id="{8BAB906A-1694-05DB-A671-51D0AA73C0B5}"/>
              </a:ext>
            </a:extLst>
          </p:cNvPr>
          <p:cNvSpPr txBox="1"/>
          <p:nvPr/>
        </p:nvSpPr>
        <p:spPr>
          <a:xfrm>
            <a:off x="2862213" y="1008985"/>
            <a:ext cx="7106878"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Chỉ ra đặc điểm của bầu trời trong những hình </a:t>
            </a:r>
            <a:r>
              <a:rPr lang="en-US" altLang="zh-CN" sz="2400">
                <a:solidFill>
                  <a:srgbClr val="002060"/>
                </a:solidFill>
                <a:latin typeface="Roboto" panose="02000000000000000000" pitchFamily="2" charset="0"/>
                <a:ea typeface="Roboto" panose="02000000000000000000" pitchFamily="2" charset="0"/>
              </a:rPr>
              <a:t>sau: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639549" y="383993"/>
            <a:ext cx="732954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TÌM HIỂU BẦU TRỜI VÀO BAN NGÀY</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5832" y="2045336"/>
            <a:ext cx="5968488" cy="34410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a:extLst>
              <a:ext uri="{FF2B5EF4-FFF2-40B4-BE49-F238E27FC236}">
                <a16:creationId xmlns:a16="http://schemas.microsoft.com/office/drawing/2014/main" xmlns="" id="{8BAB906A-1694-05DB-A671-51D0AA73C0B5}"/>
              </a:ext>
            </a:extLst>
          </p:cNvPr>
          <p:cNvSpPr txBox="1"/>
          <p:nvPr/>
        </p:nvSpPr>
        <p:spPr>
          <a:xfrm>
            <a:off x="7143319" y="2049614"/>
            <a:ext cx="296887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Mây có</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màu gì?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xmlns="" id="{8BAB906A-1694-05DB-A671-51D0AA73C0B5}"/>
              </a:ext>
            </a:extLst>
          </p:cNvPr>
          <p:cNvSpPr txBox="1"/>
          <p:nvPr/>
        </p:nvSpPr>
        <p:spPr>
          <a:xfrm>
            <a:off x="7143319" y="3691021"/>
            <a:ext cx="415221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Bầu trời c</a:t>
            </a:r>
            <a:r>
              <a:rPr lang="vi-VN" altLang="zh-CN" sz="2400">
                <a:solidFill>
                  <a:srgbClr val="002060"/>
                </a:solidFill>
                <a:latin typeface="Roboto" panose="02000000000000000000" pitchFamily="2" charset="0"/>
                <a:ea typeface="Roboto" panose="02000000000000000000" pitchFamily="2" charset="0"/>
              </a:rPr>
              <a:t>ó Mặt Trời không?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xmlns="" id="{8BAB906A-1694-05DB-A671-51D0AA73C0B5}"/>
              </a:ext>
            </a:extLst>
          </p:cNvPr>
          <p:cNvSpPr txBox="1"/>
          <p:nvPr/>
        </p:nvSpPr>
        <p:spPr>
          <a:xfrm>
            <a:off x="7143319" y="2859410"/>
            <a:ext cx="4496455"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M</a:t>
            </a:r>
            <a:r>
              <a:rPr lang="vi-VN" altLang="zh-CN" sz="2400">
                <a:solidFill>
                  <a:srgbClr val="FF0000"/>
                </a:solidFill>
                <a:latin typeface="Roboto" panose="02000000000000000000" pitchFamily="2" charset="0"/>
                <a:ea typeface="Roboto" panose="02000000000000000000" pitchFamily="2" charset="0"/>
              </a:rPr>
              <a:t>ây </a:t>
            </a:r>
            <a:r>
              <a:rPr lang="en-US" altLang="zh-CN" sz="2400">
                <a:solidFill>
                  <a:srgbClr val="FF0000"/>
                </a:solidFill>
                <a:latin typeface="Roboto" panose="02000000000000000000" pitchFamily="2" charset="0"/>
                <a:ea typeface="Roboto" panose="02000000000000000000" pitchFamily="2" charset="0"/>
              </a:rPr>
              <a:t>có màu  vàng, xám, </a:t>
            </a:r>
            <a:r>
              <a:rPr lang="vi-VN" altLang="zh-CN" sz="2400">
                <a:solidFill>
                  <a:srgbClr val="FF0000"/>
                </a:solidFill>
                <a:latin typeface="Roboto" panose="02000000000000000000" pitchFamily="2" charset="0"/>
                <a:ea typeface="Roboto" panose="02000000000000000000" pitchFamily="2" charset="0"/>
              </a:rPr>
              <a:t>trắng</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4" name="Oval 3"/>
          <p:cNvSpPr/>
          <p:nvPr/>
        </p:nvSpPr>
        <p:spPr>
          <a:xfrm>
            <a:off x="1258645" y="2280446"/>
            <a:ext cx="4152451" cy="13126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854242" y="3112780"/>
            <a:ext cx="699246" cy="74227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8BAB906A-1694-05DB-A671-51D0AA73C0B5}"/>
              </a:ext>
            </a:extLst>
          </p:cNvPr>
          <p:cNvSpPr txBox="1"/>
          <p:nvPr/>
        </p:nvSpPr>
        <p:spPr>
          <a:xfrm>
            <a:off x="499746" y="5740575"/>
            <a:ext cx="5915906"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Theo em đây là thời gian nào trong ngày</a:t>
            </a:r>
            <a:r>
              <a:rPr lang="vi-VN" altLang="zh-CN"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xmlns="" id="{8BAB906A-1694-05DB-A671-51D0AA73C0B5}"/>
              </a:ext>
            </a:extLst>
          </p:cNvPr>
          <p:cNvSpPr txBox="1"/>
          <p:nvPr/>
        </p:nvSpPr>
        <p:spPr>
          <a:xfrm>
            <a:off x="499746" y="6289562"/>
            <a:ext cx="6432832" cy="461665"/>
          </a:xfrm>
          <a:prstGeom prst="rect">
            <a:avLst/>
          </a:prstGeom>
          <a:noFill/>
        </p:spPr>
        <p:txBody>
          <a:bodyPr wrap="square" rtlCol="0">
            <a:spAutoFit/>
          </a:bodyPr>
          <a:lstStyle/>
          <a:p>
            <a:pPr lvl="0" algn="just">
              <a:defRPr/>
            </a:pPr>
            <a:r>
              <a:rPr lang="en-US" altLang="zh-CN" sz="2400" noProof="0">
                <a:solidFill>
                  <a:srgbClr val="FF0000"/>
                </a:solidFill>
                <a:latin typeface="Roboto" panose="02000000000000000000" pitchFamily="2" charset="0"/>
                <a:ea typeface="Roboto" panose="02000000000000000000" pitchFamily="2" charset="0"/>
              </a:rPr>
              <a:t>Đây là buổi sáng, Mặt Trời vừa mới mọc lên</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xmlns="" id="{8BAB906A-1694-05DB-A671-51D0AA73C0B5}"/>
              </a:ext>
            </a:extLst>
          </p:cNvPr>
          <p:cNvSpPr txBox="1"/>
          <p:nvPr/>
        </p:nvSpPr>
        <p:spPr>
          <a:xfrm>
            <a:off x="7143319" y="4425677"/>
            <a:ext cx="3495994"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Bầu trời có Mặt Trời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148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26" presetClass="emph" presetSubtype="0" repeatCount="3000" fill="hold" grpId="1" nodeType="withEffect">
                                  <p:stCondLst>
                                    <p:cond delay="0"/>
                                  </p:stCondLst>
                                  <p:childTnLst>
                                    <p:animEffect transition="out" filter="fade">
                                      <p:cBhvr>
                                        <p:cTn id="30" dur="1000" tmFilter="0, 0; .2, .5; .8, .5; 1, 0"/>
                                        <p:tgtEl>
                                          <p:spTgt spid="4"/>
                                        </p:tgtEl>
                                      </p:cBhvr>
                                    </p:animEffect>
                                    <p:animScale>
                                      <p:cBhvr>
                                        <p:cTn id="31" dur="500" autoRev="1" fill="hold"/>
                                        <p:tgtEl>
                                          <p:spTgt spid="4"/>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1" presetClass="exit" presetSubtype="0" fill="hold" grpId="2" nodeType="withEffect">
                                  <p:stCondLst>
                                    <p:cond delay="0"/>
                                  </p:stCondLst>
                                  <p:childTnLst>
                                    <p:set>
                                      <p:cBhvr>
                                        <p:cTn id="38" dur="1" fill="hold">
                                          <p:stCondLst>
                                            <p:cond delay="0"/>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26" presetClass="emph" presetSubtype="0" repeatCount="3000" fill="hold" grpId="1" nodeType="withEffect">
                                  <p:stCondLst>
                                    <p:cond delay="0"/>
                                  </p:stCondLst>
                                  <p:childTnLst>
                                    <p:animEffect transition="out" filter="fade">
                                      <p:cBhvr>
                                        <p:cTn id="48" dur="1000" tmFilter="0, 0; .2, .5; .8, .5; 1, 0"/>
                                        <p:tgtEl>
                                          <p:spTgt spid="17"/>
                                        </p:tgtEl>
                                      </p:cBhvr>
                                    </p:animEffect>
                                    <p:animScale>
                                      <p:cBhvr>
                                        <p:cTn id="49" dur="500" autoRev="1" fill="hold"/>
                                        <p:tgtEl>
                                          <p:spTgt spid="17"/>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3" grpId="0"/>
      <p:bldP spid="14" grpId="0"/>
      <p:bldP spid="15" grpId="0"/>
      <p:bldP spid="4" grpId="0" animBg="1"/>
      <p:bldP spid="4" grpId="1" animBg="1"/>
      <p:bldP spid="4" grpId="2" animBg="1"/>
      <p:bldP spid="17" grpId="0" animBg="1"/>
      <p:bldP spid="17" grpId="1" animBg="1"/>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xmlns="" id="{8BAB906A-1694-05DB-A671-51D0AA73C0B5}"/>
              </a:ext>
            </a:extLst>
          </p:cNvPr>
          <p:cNvSpPr txBox="1"/>
          <p:nvPr/>
        </p:nvSpPr>
        <p:spPr>
          <a:xfrm>
            <a:off x="2862213" y="1008985"/>
            <a:ext cx="7106878"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Chỉ ra đặc điểm của bầu trời trong những hình </a:t>
            </a:r>
            <a:r>
              <a:rPr lang="en-US" altLang="zh-CN" sz="2400">
                <a:solidFill>
                  <a:srgbClr val="002060"/>
                </a:solidFill>
                <a:latin typeface="Roboto" panose="02000000000000000000" pitchFamily="2" charset="0"/>
                <a:ea typeface="Roboto" panose="02000000000000000000" pitchFamily="2" charset="0"/>
              </a:rPr>
              <a:t>sau: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639549" y="383993"/>
            <a:ext cx="732954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TÌM HIỂU BẦU TRỜI VÀO BAN NGÀY</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633" y="2045336"/>
            <a:ext cx="5162886" cy="34410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a:extLst>
              <a:ext uri="{FF2B5EF4-FFF2-40B4-BE49-F238E27FC236}">
                <a16:creationId xmlns:a16="http://schemas.microsoft.com/office/drawing/2014/main" xmlns="" id="{8BAB906A-1694-05DB-A671-51D0AA73C0B5}"/>
              </a:ext>
            </a:extLst>
          </p:cNvPr>
          <p:cNvSpPr txBox="1"/>
          <p:nvPr/>
        </p:nvSpPr>
        <p:spPr>
          <a:xfrm>
            <a:off x="7143319" y="2049614"/>
            <a:ext cx="296887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Mây có</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màu gì?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xmlns="" id="{8BAB906A-1694-05DB-A671-51D0AA73C0B5}"/>
              </a:ext>
            </a:extLst>
          </p:cNvPr>
          <p:cNvSpPr txBox="1"/>
          <p:nvPr/>
        </p:nvSpPr>
        <p:spPr>
          <a:xfrm>
            <a:off x="7143319" y="3691021"/>
            <a:ext cx="4173726"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Bầu trời c</a:t>
            </a:r>
            <a:r>
              <a:rPr lang="vi-VN" altLang="zh-CN" sz="2400">
                <a:solidFill>
                  <a:srgbClr val="002060"/>
                </a:solidFill>
                <a:latin typeface="Roboto" panose="02000000000000000000" pitchFamily="2" charset="0"/>
                <a:ea typeface="Roboto" panose="02000000000000000000" pitchFamily="2" charset="0"/>
              </a:rPr>
              <a:t>ó Mặt Trời không?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xmlns="" id="{8BAB906A-1694-05DB-A671-51D0AA73C0B5}"/>
              </a:ext>
            </a:extLst>
          </p:cNvPr>
          <p:cNvSpPr txBox="1"/>
          <p:nvPr/>
        </p:nvSpPr>
        <p:spPr>
          <a:xfrm>
            <a:off x="7143319" y="2859410"/>
            <a:ext cx="4496455"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M</a:t>
            </a:r>
            <a:r>
              <a:rPr lang="vi-VN" altLang="zh-CN" sz="2400">
                <a:solidFill>
                  <a:srgbClr val="FF0000"/>
                </a:solidFill>
                <a:latin typeface="Roboto" panose="02000000000000000000" pitchFamily="2" charset="0"/>
                <a:ea typeface="Roboto" panose="02000000000000000000" pitchFamily="2" charset="0"/>
              </a:rPr>
              <a:t>ây </a:t>
            </a:r>
            <a:r>
              <a:rPr lang="en-US" altLang="zh-CN" sz="2400">
                <a:solidFill>
                  <a:srgbClr val="FF0000"/>
                </a:solidFill>
                <a:latin typeface="Roboto" panose="02000000000000000000" pitchFamily="2" charset="0"/>
                <a:ea typeface="Roboto" panose="02000000000000000000" pitchFamily="2" charset="0"/>
              </a:rPr>
              <a:t>có màu đen và xám</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xmlns="" id="{8BAB906A-1694-05DB-A671-51D0AA73C0B5}"/>
              </a:ext>
            </a:extLst>
          </p:cNvPr>
          <p:cNvSpPr txBox="1"/>
          <p:nvPr/>
        </p:nvSpPr>
        <p:spPr>
          <a:xfrm>
            <a:off x="7143318" y="4522632"/>
            <a:ext cx="4066149"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Bầu trời không có Mặt Trời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4" name="Oval 3"/>
          <p:cNvSpPr/>
          <p:nvPr/>
        </p:nvSpPr>
        <p:spPr>
          <a:xfrm>
            <a:off x="1258645" y="2280446"/>
            <a:ext cx="4152451" cy="13126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8BAB906A-1694-05DB-A671-51D0AA73C0B5}"/>
              </a:ext>
            </a:extLst>
          </p:cNvPr>
          <p:cNvSpPr txBox="1"/>
          <p:nvPr/>
        </p:nvSpPr>
        <p:spPr>
          <a:xfrm>
            <a:off x="499746" y="5740575"/>
            <a:ext cx="5915906"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Theo em bầu trời báo hiệu điều gì</a:t>
            </a:r>
            <a:r>
              <a:rPr lang="vi-VN" altLang="zh-CN"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xmlns="" id="{8BAB906A-1694-05DB-A671-51D0AA73C0B5}"/>
              </a:ext>
            </a:extLst>
          </p:cNvPr>
          <p:cNvSpPr txBox="1"/>
          <p:nvPr/>
        </p:nvSpPr>
        <p:spPr>
          <a:xfrm>
            <a:off x="499746" y="6289562"/>
            <a:ext cx="6432832" cy="461665"/>
          </a:xfrm>
          <a:prstGeom prst="rect">
            <a:avLst/>
          </a:prstGeom>
          <a:noFill/>
        </p:spPr>
        <p:txBody>
          <a:bodyPr wrap="square" rtlCol="0">
            <a:spAutoFit/>
          </a:bodyPr>
          <a:lstStyle/>
          <a:p>
            <a:pPr lvl="0" algn="just">
              <a:defRPr/>
            </a:pPr>
            <a:r>
              <a:rPr lang="en-US" altLang="zh-CN" sz="2400" noProof="0">
                <a:solidFill>
                  <a:srgbClr val="FF0000"/>
                </a:solidFill>
                <a:latin typeface="Roboto" panose="02000000000000000000" pitchFamily="2" charset="0"/>
                <a:ea typeface="Roboto" panose="02000000000000000000" pitchFamily="2" charset="0"/>
              </a:rPr>
              <a:t>Bầu trời báo hiệu trời sắp mưa</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6699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26" presetClass="emph" presetSubtype="0" repeatCount="3000" fill="hold" grpId="1" nodeType="withEffect">
                                  <p:stCondLst>
                                    <p:cond delay="0"/>
                                  </p:stCondLst>
                                  <p:childTnLst>
                                    <p:animEffect transition="out" filter="fade">
                                      <p:cBhvr>
                                        <p:cTn id="28" dur="1000" tmFilter="0, 0; .2, .5; .8, .5; 1, 0"/>
                                        <p:tgtEl>
                                          <p:spTgt spid="4"/>
                                        </p:tgtEl>
                                      </p:cBhvr>
                                    </p:animEffect>
                                    <p:animScale>
                                      <p:cBhvr>
                                        <p:cTn id="29" dur="500" autoRev="1" fill="hold"/>
                                        <p:tgtEl>
                                          <p:spTgt spid="4"/>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1" presetClass="exit" presetSubtype="0" fill="hold" grpId="2"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3" grpId="0"/>
      <p:bldP spid="14" grpId="0"/>
      <p:bldP spid="15" grpId="0"/>
      <p:bldP spid="16" grpId="0"/>
      <p:bldP spid="4" grpId="0" animBg="1"/>
      <p:bldP spid="4" grpId="1" animBg="1"/>
      <p:bldP spid="4" grpId="2" animBg="1"/>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xmlns="" id="{8BAB906A-1694-05DB-A671-51D0AA73C0B5}"/>
              </a:ext>
            </a:extLst>
          </p:cNvPr>
          <p:cNvSpPr txBox="1"/>
          <p:nvPr/>
        </p:nvSpPr>
        <p:spPr>
          <a:xfrm>
            <a:off x="2862213" y="1008985"/>
            <a:ext cx="7106878"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Chỉ ra đặc điểm của bầu trời trong những hình </a:t>
            </a:r>
            <a:r>
              <a:rPr lang="en-US" altLang="zh-CN" sz="2400">
                <a:solidFill>
                  <a:srgbClr val="002060"/>
                </a:solidFill>
                <a:latin typeface="Roboto" panose="02000000000000000000" pitchFamily="2" charset="0"/>
                <a:ea typeface="Roboto" panose="02000000000000000000" pitchFamily="2" charset="0"/>
              </a:rPr>
              <a:t>sau: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639549" y="383993"/>
            <a:ext cx="732954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TÌM HIỂU BẦU TRỜI VÀO BAN NGÀY</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9099" y="1995584"/>
            <a:ext cx="5159000" cy="34410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Box 12">
            <a:extLst>
              <a:ext uri="{FF2B5EF4-FFF2-40B4-BE49-F238E27FC236}">
                <a16:creationId xmlns:a16="http://schemas.microsoft.com/office/drawing/2014/main" xmlns="" id="{8BAB906A-1694-05DB-A671-51D0AA73C0B5}"/>
              </a:ext>
            </a:extLst>
          </p:cNvPr>
          <p:cNvSpPr txBox="1"/>
          <p:nvPr/>
        </p:nvSpPr>
        <p:spPr>
          <a:xfrm>
            <a:off x="1090690" y="2157055"/>
            <a:ext cx="296887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Mây có</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màu gì?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xmlns="" id="{8BAB906A-1694-05DB-A671-51D0AA73C0B5}"/>
              </a:ext>
            </a:extLst>
          </p:cNvPr>
          <p:cNvSpPr txBox="1"/>
          <p:nvPr/>
        </p:nvSpPr>
        <p:spPr>
          <a:xfrm>
            <a:off x="1090689" y="3798462"/>
            <a:ext cx="381479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Bầu trời c</a:t>
            </a:r>
            <a:r>
              <a:rPr lang="vi-VN" altLang="zh-CN" sz="2400">
                <a:solidFill>
                  <a:srgbClr val="002060"/>
                </a:solidFill>
                <a:latin typeface="Roboto" panose="02000000000000000000" pitchFamily="2" charset="0"/>
                <a:ea typeface="Roboto" panose="02000000000000000000" pitchFamily="2" charset="0"/>
              </a:rPr>
              <a:t>ó Mặt Trời không?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xmlns="" id="{8BAB906A-1694-05DB-A671-51D0AA73C0B5}"/>
              </a:ext>
            </a:extLst>
          </p:cNvPr>
          <p:cNvSpPr txBox="1"/>
          <p:nvPr/>
        </p:nvSpPr>
        <p:spPr>
          <a:xfrm>
            <a:off x="1090690" y="2926934"/>
            <a:ext cx="2717517"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M</a:t>
            </a:r>
            <a:r>
              <a:rPr lang="vi-VN" altLang="zh-CN" sz="2400">
                <a:solidFill>
                  <a:srgbClr val="FF0000"/>
                </a:solidFill>
                <a:latin typeface="Roboto" panose="02000000000000000000" pitchFamily="2" charset="0"/>
                <a:ea typeface="Roboto" panose="02000000000000000000" pitchFamily="2" charset="0"/>
              </a:rPr>
              <a:t>ây </a:t>
            </a:r>
            <a:r>
              <a:rPr lang="en-US" altLang="zh-CN" sz="2400">
                <a:solidFill>
                  <a:srgbClr val="FF0000"/>
                </a:solidFill>
                <a:latin typeface="Roboto" panose="02000000000000000000" pitchFamily="2" charset="0"/>
                <a:ea typeface="Roboto" panose="02000000000000000000" pitchFamily="2" charset="0"/>
              </a:rPr>
              <a:t>có màu trắng</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xmlns="" id="{8BAB906A-1694-05DB-A671-51D0AA73C0B5}"/>
              </a:ext>
            </a:extLst>
          </p:cNvPr>
          <p:cNvSpPr txBox="1"/>
          <p:nvPr/>
        </p:nvSpPr>
        <p:spPr>
          <a:xfrm>
            <a:off x="1090690" y="4630073"/>
            <a:ext cx="3087204"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Bầu trời có Mặt Trời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4" name="Oval 3"/>
          <p:cNvSpPr/>
          <p:nvPr/>
        </p:nvSpPr>
        <p:spPr>
          <a:xfrm rot="1845166">
            <a:off x="6354897" y="2662181"/>
            <a:ext cx="4259735" cy="21842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9698863" y="2412354"/>
            <a:ext cx="1183341" cy="10291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8BAB906A-1694-05DB-A671-51D0AA73C0B5}"/>
              </a:ext>
            </a:extLst>
          </p:cNvPr>
          <p:cNvSpPr txBox="1"/>
          <p:nvPr/>
        </p:nvSpPr>
        <p:spPr>
          <a:xfrm>
            <a:off x="1101607" y="5505237"/>
            <a:ext cx="5915906"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Theo em đây là thời gian nào trong ngày</a:t>
            </a:r>
            <a:r>
              <a:rPr lang="vi-VN" altLang="zh-CN"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xmlns="" id="{8BAB906A-1694-05DB-A671-51D0AA73C0B5}"/>
              </a:ext>
            </a:extLst>
          </p:cNvPr>
          <p:cNvSpPr txBox="1"/>
          <p:nvPr/>
        </p:nvSpPr>
        <p:spPr>
          <a:xfrm>
            <a:off x="1101607" y="6086998"/>
            <a:ext cx="8737385"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Đây là buổi trưa, Mặt Trời ở trên đỉnh đầu, nắng chói chang</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097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26" presetClass="emph" presetSubtype="0" repeatCount="3000" fill="hold" grpId="1" nodeType="withEffect">
                                  <p:stCondLst>
                                    <p:cond delay="0"/>
                                  </p:stCondLst>
                                  <p:childTnLst>
                                    <p:animEffect transition="out" filter="fade">
                                      <p:cBhvr>
                                        <p:cTn id="28" dur="1000" tmFilter="0, 0; .2, .5; .8, .5; 1, 0"/>
                                        <p:tgtEl>
                                          <p:spTgt spid="4"/>
                                        </p:tgtEl>
                                      </p:cBhvr>
                                    </p:animEffect>
                                    <p:animScale>
                                      <p:cBhvr>
                                        <p:cTn id="29" dur="500" autoRev="1" fill="hold"/>
                                        <p:tgtEl>
                                          <p:spTgt spid="4"/>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1" presetClass="exit" presetSubtype="0" fill="hold" grpId="2"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26" presetClass="emph" presetSubtype="0" repeatCount="3000" fill="hold" grpId="1" nodeType="withEffect">
                                  <p:stCondLst>
                                    <p:cond delay="0"/>
                                  </p:stCondLst>
                                  <p:childTnLst>
                                    <p:animEffect transition="out" filter="fade">
                                      <p:cBhvr>
                                        <p:cTn id="46" dur="1000" tmFilter="0, 0; .2, .5; .8, .5; 1, 0"/>
                                        <p:tgtEl>
                                          <p:spTgt spid="17"/>
                                        </p:tgtEl>
                                      </p:cBhvr>
                                    </p:animEffect>
                                    <p:animScale>
                                      <p:cBhvr>
                                        <p:cTn id="47" dur="500" autoRev="1" fill="hold"/>
                                        <p:tgtEl>
                                          <p:spTgt spid="17"/>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3" grpId="0"/>
      <p:bldP spid="14" grpId="0"/>
      <p:bldP spid="15" grpId="0"/>
      <p:bldP spid="16" grpId="0"/>
      <p:bldP spid="4" grpId="0" animBg="1"/>
      <p:bldP spid="4" grpId="1" animBg="1"/>
      <p:bldP spid="4" grpId="2" animBg="1"/>
      <p:bldP spid="17" grpId="0" animBg="1"/>
      <p:bldP spid="17" grpId="1" animBg="1"/>
      <p:bldP spid="20" grpId="0"/>
      <p:bldP spid="2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DBB2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6264</TotalTime>
  <Words>1305</Words>
  <Application>Microsoft Office PowerPoint</Application>
  <PresentationFormat>Widescreen</PresentationFormat>
  <Paragraphs>149</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Calibri Light</vt:lpstr>
      <vt:lpstr>Roboto</vt:lpstr>
      <vt:lpstr>Calibri</vt:lpstr>
      <vt:lpstr>Pangolin</vt:lpstr>
      <vt:lpstr>Roboto Black</vt:lpstr>
      <vt:lpstr>Times New Roman</vt:lpstr>
      <vt:lpstr>Arial</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400</cp:revision>
  <dcterms:created xsi:type="dcterms:W3CDTF">2023-04-01T23:44:56Z</dcterms:created>
  <dcterms:modified xsi:type="dcterms:W3CDTF">2025-05-16T08:37:44Z</dcterms:modified>
</cp:coreProperties>
</file>