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6" r:id="rId1"/>
    <p:sldMasterId id="2147483678" r:id="rId2"/>
  </p:sldMasterIdLst>
  <p:notesMasterIdLst>
    <p:notesMasterId r:id="rId31"/>
  </p:notesMasterIdLst>
  <p:sldIdLst>
    <p:sldId id="4152" r:id="rId3"/>
    <p:sldId id="4219" r:id="rId4"/>
    <p:sldId id="4400" r:id="rId5"/>
    <p:sldId id="4350" r:id="rId6"/>
    <p:sldId id="4401" r:id="rId7"/>
    <p:sldId id="4375" r:id="rId8"/>
    <p:sldId id="4195" r:id="rId9"/>
    <p:sldId id="4289" r:id="rId10"/>
    <p:sldId id="4402" r:id="rId11"/>
    <p:sldId id="4265" r:id="rId12"/>
    <p:sldId id="4377" r:id="rId13"/>
    <p:sldId id="4404" r:id="rId14"/>
    <p:sldId id="4202" r:id="rId15"/>
    <p:sldId id="4170" r:id="rId16"/>
    <p:sldId id="4387" r:id="rId17"/>
    <p:sldId id="4403" r:id="rId18"/>
    <p:sldId id="4388" r:id="rId19"/>
    <p:sldId id="4389" r:id="rId20"/>
    <p:sldId id="4390" r:id="rId21"/>
    <p:sldId id="4391" r:id="rId22"/>
    <p:sldId id="4392" r:id="rId23"/>
    <p:sldId id="4393" r:id="rId24"/>
    <p:sldId id="4394" r:id="rId25"/>
    <p:sldId id="4395" r:id="rId26"/>
    <p:sldId id="4396" r:id="rId27"/>
    <p:sldId id="4397" r:id="rId28"/>
    <p:sldId id="4398" r:id="rId29"/>
    <p:sldId id="4399" r:id="rId30"/>
  </p:sldIdLst>
  <p:sldSz cx="12192000" cy="6858000"/>
  <p:notesSz cx="6858000" cy="9144000"/>
  <p:embeddedFontLst>
    <p:embeddedFont>
      <p:font typeface="Pangolin" panose="020B0604020202020204" charset="0"/>
      <p:regular r:id="rId32"/>
    </p:embeddedFont>
    <p:embeddedFont>
      <p:font typeface="Roboto" panose="02000000000000000000" pitchFamily="2" charset="0"/>
      <p:regular r:id="rId33"/>
      <p:bold r:id="rId34"/>
      <p:italic r:id="rId35"/>
      <p:boldItalic r:id="rId36"/>
    </p:embeddedFont>
    <p:embeddedFont>
      <p:font typeface="Roboto Black" panose="02000000000000000000" pitchFamily="2" charset="0"/>
      <p:regular r:id="rId37"/>
      <p:bold r:id="rId38"/>
      <p:boldItalic r:id="rId39"/>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 initials="T" lastIdx="1" clrIdx="0">
    <p:extLst>
      <p:ext uri="{19B8F6BF-5375-455C-9EA6-DF929625EA0E}">
        <p15:presenceInfo xmlns:p15="http://schemas.microsoft.com/office/powerpoint/2012/main" userId="Admi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14FCC"/>
    <a:srgbClr val="AFE3D0"/>
    <a:srgbClr val="5271FF"/>
    <a:srgbClr val="2B4A9D"/>
    <a:srgbClr val="F6D063"/>
    <a:srgbClr val="97C8F1"/>
    <a:srgbClr val="F7959D"/>
    <a:srgbClr val="5A9B3F"/>
    <a:srgbClr val="6F7B57"/>
    <a:srgbClr val="29B1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304" autoAdjust="0"/>
    <p:restoredTop sz="90568" autoAdjust="0"/>
  </p:normalViewPr>
  <p:slideViewPr>
    <p:cSldViewPr snapToGrid="0">
      <p:cViewPr varScale="1">
        <p:scale>
          <a:sx n="97" d="100"/>
          <a:sy n="97" d="100"/>
        </p:scale>
        <p:origin x="522"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8.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3.fntdata"/><Relationship Id="rId42"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2.fntdata"/><Relationship Id="rId38" Type="http://schemas.openxmlformats.org/officeDocument/2006/relationships/font" Target="fonts/font7.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5.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4.fntdata"/><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886C9A-2569-46F8-987B-630E79973BE1}" type="datetimeFigureOut">
              <a:rPr lang="vi-VN" smtClean="0"/>
              <a:t>03/11/2025</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EB516E-07DC-497B-9789-361D47A843FC}" type="slidenum">
              <a:rPr lang="vi-VN" smtClean="0"/>
              <a:t>‹#›</a:t>
            </a:fld>
            <a:endParaRPr lang="vi-VN"/>
          </a:p>
        </p:txBody>
      </p:sp>
    </p:spTree>
    <p:extLst>
      <p:ext uri="{BB962C8B-B14F-4D97-AF65-F5344CB8AC3E}">
        <p14:creationId xmlns:p14="http://schemas.microsoft.com/office/powerpoint/2010/main" val="14530633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a:t>
            </a:r>
            <a:r>
              <a:rPr lang="en-US" baseline="0"/>
              <a:t> phổ biến luật chơi, có thể chơi chung hoặc chia thành các đội chơi, đội nào có bạn làm không đúng sẽ bị loại</a:t>
            </a:r>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2</a:t>
            </a:fld>
            <a:endParaRPr lang="vi-VN"/>
          </a:p>
        </p:txBody>
      </p:sp>
    </p:spTree>
    <p:extLst>
      <p:ext uri="{BB962C8B-B14F-4D97-AF65-F5344CB8AC3E}">
        <p14:creationId xmlns:p14="http://schemas.microsoft.com/office/powerpoint/2010/main" val="22687459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cho HS thảo</a:t>
            </a:r>
            <a:r>
              <a:rPr lang="en-US" baseline="0"/>
              <a:t> luận, trình bày theo nhóm hoặc riêng từng em HS. Có thể đặt ra các câu hỏi cho HS trả lời như: ở xóm, tổ, khu em thường diễn ra hoạt động chung gì? Em có cùng tham gia không? Em làm gì ở đó?</a:t>
            </a:r>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11</a:t>
            </a:fld>
            <a:endParaRPr lang="vi-VN"/>
          </a:p>
        </p:txBody>
      </p:sp>
    </p:spTree>
    <p:extLst>
      <p:ext uri="{BB962C8B-B14F-4D97-AF65-F5344CB8AC3E}">
        <p14:creationId xmlns:p14="http://schemas.microsoft.com/office/powerpoint/2010/main" val="23154452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hướng</a:t>
            </a:r>
            <a:r>
              <a:rPr lang="en-US" baseline="0"/>
              <a:t> dẫn HS hoàn thiện phiếu học tập số </a:t>
            </a:r>
            <a:r>
              <a:rPr lang="vi-VN" baseline="0"/>
              <a:t>3</a:t>
            </a:r>
            <a:r>
              <a:rPr lang="en-US" baseline="0"/>
              <a:t>. Cho HS thảo luận nhóm, sau đó đại diện HS lên trình bày phiếu học tập của nhóm. Các nhóm khác đặt câu hỏi nếu có thắc mắc học muốn góp ý</a:t>
            </a:r>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12</a:t>
            </a:fld>
            <a:endParaRPr lang="vi-VN"/>
          </a:p>
        </p:txBody>
      </p:sp>
    </p:spTree>
    <p:extLst>
      <p:ext uri="{BB962C8B-B14F-4D97-AF65-F5344CB8AC3E}">
        <p14:creationId xmlns:p14="http://schemas.microsoft.com/office/powerpoint/2010/main" val="23371023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yêu</a:t>
            </a:r>
            <a:r>
              <a:rPr lang="en-US" baseline="0"/>
              <a:t> cầu HS chuẩn bị nguyên, vật liệu cho buổi học sau</a:t>
            </a:r>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13</a:t>
            </a:fld>
            <a:endParaRPr lang="vi-VN"/>
          </a:p>
        </p:txBody>
      </p:sp>
    </p:spTree>
    <p:extLst>
      <p:ext uri="{BB962C8B-B14F-4D97-AF65-F5344CB8AC3E}">
        <p14:creationId xmlns:p14="http://schemas.microsoft.com/office/powerpoint/2010/main" val="18611944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Trong </a:t>
            </a:r>
            <a:r>
              <a:rPr lang="en-US" dirty="0" err="1"/>
              <a:t>quá</a:t>
            </a:r>
            <a:r>
              <a:rPr lang="en-US" dirty="0"/>
              <a:t> </a:t>
            </a:r>
            <a:r>
              <a:rPr lang="en-US" dirty="0" err="1"/>
              <a:t>trình</a:t>
            </a:r>
            <a:r>
              <a:rPr lang="en-US" dirty="0"/>
              <a:t> </a:t>
            </a:r>
            <a:r>
              <a:rPr lang="en-US" dirty="0" err="1"/>
              <a:t>dạy</a:t>
            </a:r>
            <a:r>
              <a:rPr lang="en-US" dirty="0"/>
              <a:t> </a:t>
            </a:r>
            <a:r>
              <a:rPr lang="en-US" dirty="0" err="1"/>
              <a:t>học</a:t>
            </a:r>
            <a:r>
              <a:rPr lang="en-US" dirty="0"/>
              <a:t>, GV </a:t>
            </a:r>
            <a:r>
              <a:rPr lang="en-US" dirty="0" err="1"/>
              <a:t>thường</a:t>
            </a:r>
            <a:r>
              <a:rPr lang="en-US" dirty="0"/>
              <a:t> </a:t>
            </a:r>
            <a:r>
              <a:rPr lang="en-US" dirty="0" err="1"/>
              <a:t>xuyên</a:t>
            </a:r>
            <a:r>
              <a:rPr lang="en-US" dirty="0"/>
              <a:t> </a:t>
            </a:r>
            <a:r>
              <a:rPr lang="en-US" dirty="0" err="1"/>
              <a:t>khuyến</a:t>
            </a:r>
            <a:r>
              <a:rPr lang="en-US" dirty="0"/>
              <a:t> </a:t>
            </a:r>
            <a:r>
              <a:rPr lang="en-US" dirty="0" err="1"/>
              <a:t>khích</a:t>
            </a:r>
            <a:r>
              <a:rPr lang="en-US" dirty="0"/>
              <a:t> HS </a:t>
            </a:r>
            <a:r>
              <a:rPr lang="en-US" dirty="0" err="1"/>
              <a:t>bằng</a:t>
            </a:r>
            <a:r>
              <a:rPr lang="en-US" dirty="0"/>
              <a:t> </a:t>
            </a:r>
            <a:r>
              <a:rPr lang="en-US" dirty="0" err="1"/>
              <a:t>các</a:t>
            </a:r>
            <a:r>
              <a:rPr lang="en-US" dirty="0"/>
              <a:t> </a:t>
            </a:r>
            <a:r>
              <a:rPr lang="en-US" dirty="0" err="1"/>
              <a:t>câu</a:t>
            </a:r>
            <a:r>
              <a:rPr lang="en-US" dirty="0"/>
              <a:t> </a:t>
            </a:r>
            <a:r>
              <a:rPr lang="en-US" dirty="0" err="1"/>
              <a:t>khen</a:t>
            </a:r>
            <a:r>
              <a:rPr lang="en-US" dirty="0"/>
              <a:t> </a:t>
            </a:r>
            <a:r>
              <a:rPr lang="en-US" dirty="0" err="1"/>
              <a:t>khi</a:t>
            </a:r>
            <a:r>
              <a:rPr lang="en-US" dirty="0"/>
              <a:t> HS </a:t>
            </a:r>
            <a:r>
              <a:rPr lang="en-US" dirty="0" err="1"/>
              <a:t>trả</a:t>
            </a:r>
            <a:r>
              <a:rPr lang="en-US" dirty="0"/>
              <a:t> </a:t>
            </a:r>
            <a:r>
              <a:rPr lang="en-US" dirty="0" err="1"/>
              <a:t>lời</a:t>
            </a:r>
            <a:r>
              <a:rPr lang="en-US" dirty="0"/>
              <a:t> </a:t>
            </a:r>
            <a:r>
              <a:rPr lang="en-US" dirty="0" err="1"/>
              <a:t>đúng</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56748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nhắc lại nội dung bài học trước, cho HS chia sẻ ý tưởng làm những sản phẩm có thể trang trí cảnh quan, gợi ý những cách làm sáng tạo. Khi cho HS thảo luận, GV chiếu tiêu chí và yêu cầu HS thảo luận dựa vào các tiêu chí đó.</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104043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nêu tiêu chí sản phẩm</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023203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Cho HS thống</a:t>
            </a:r>
            <a:r>
              <a:rPr lang="en-US" baseline="0">
                <a:latin typeface="Times New Roman" panose="02020603050405020304" pitchFamily="18" charset="0"/>
                <a:cs typeface="Times New Roman" panose="02020603050405020304" pitchFamily="18" charset="0"/>
              </a:rPr>
              <a:t> nhất ý tưởng thực hiện sản phẩm</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497333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hướng</a:t>
            </a:r>
            <a:r>
              <a:rPr lang="en-US" baseline="0"/>
              <a:t> dẫn HS hoàn thiện phiếu học tập số </a:t>
            </a:r>
            <a:r>
              <a:rPr lang="vi-VN" baseline="0"/>
              <a:t>4</a:t>
            </a:r>
            <a:r>
              <a:rPr lang="en-US" baseline="0"/>
              <a:t>. Cho HS thảo luận nhóm, sau đó đại diện HS lên trình bày phiếu học tập của nhóm. Các nhóm khác đặt câu hỏi nếu có thắc mắc học muốn góp ý</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444695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yêu</a:t>
            </a:r>
            <a:r>
              <a:rPr lang="en-US" dirty="0"/>
              <a:t> </a:t>
            </a:r>
            <a:r>
              <a:rPr lang="en-US" dirty="0" err="1"/>
              <a:t>cầu</a:t>
            </a:r>
            <a:r>
              <a:rPr lang="en-US" dirty="0"/>
              <a:t> </a:t>
            </a:r>
            <a:r>
              <a:rPr lang="en-US" dirty="0" err="1"/>
              <a:t>nhóm</a:t>
            </a:r>
            <a:r>
              <a:rPr lang="en-US" dirty="0"/>
              <a:t> HS </a:t>
            </a:r>
            <a:r>
              <a:rPr lang="en-US" dirty="0" err="1"/>
              <a:t>kiểm</a:t>
            </a:r>
            <a:r>
              <a:rPr lang="en-US" dirty="0"/>
              <a:t> </a:t>
            </a:r>
            <a:r>
              <a:rPr lang="en-US" dirty="0" err="1"/>
              <a:t>tra</a:t>
            </a:r>
            <a:r>
              <a:rPr lang="en-US" dirty="0"/>
              <a:t> </a:t>
            </a:r>
            <a:r>
              <a:rPr lang="en-US" dirty="0" err="1"/>
              <a:t>lại</a:t>
            </a:r>
            <a:r>
              <a:rPr lang="en-US" dirty="0"/>
              <a:t> </a:t>
            </a:r>
            <a:r>
              <a:rPr lang="en-US" dirty="0" err="1"/>
              <a:t>các</a:t>
            </a:r>
            <a:r>
              <a:rPr lang="en-US" dirty="0"/>
              <a:t> </a:t>
            </a:r>
            <a:r>
              <a:rPr lang="en-US" dirty="0" err="1"/>
              <a:t>nguyên</a:t>
            </a:r>
            <a:r>
              <a:rPr lang="en-US" dirty="0"/>
              <a:t>, </a:t>
            </a:r>
            <a:r>
              <a:rPr lang="en-US" dirty="0" err="1"/>
              <a:t>vật</a:t>
            </a:r>
            <a:r>
              <a:rPr lang="en-US" dirty="0"/>
              <a:t> </a:t>
            </a:r>
            <a:r>
              <a:rPr lang="en-US" dirty="0" err="1"/>
              <a:t>liệu</a:t>
            </a:r>
            <a:r>
              <a:rPr lang="en-US" dirty="0"/>
              <a:t> </a:t>
            </a:r>
            <a:r>
              <a:rPr lang="en-US" dirty="0" err="1"/>
              <a:t>của</a:t>
            </a:r>
            <a:r>
              <a:rPr lang="en-US" dirty="0"/>
              <a:t> </a:t>
            </a:r>
            <a:r>
              <a:rPr lang="en-US" dirty="0" err="1"/>
              <a:t>nhóm</a:t>
            </a:r>
            <a:r>
              <a:rPr lang="en-US" dirty="0"/>
              <a:t> </a:t>
            </a:r>
            <a:r>
              <a:rPr lang="en-US" dirty="0" err="1"/>
              <a:t>theo</a:t>
            </a:r>
            <a:r>
              <a:rPr lang="en-US" dirty="0"/>
              <a:t> </a:t>
            </a:r>
            <a:r>
              <a:rPr lang="en-US" dirty="0" err="1"/>
              <a:t>phiếu</a:t>
            </a:r>
            <a:r>
              <a:rPr lang="en-US" dirty="0"/>
              <a:t> </a:t>
            </a:r>
            <a:r>
              <a:rPr lang="en-US" dirty="0" err="1"/>
              <a:t>học</a:t>
            </a:r>
            <a:r>
              <a:rPr lang="en-US" dirty="0"/>
              <a:t> </a:t>
            </a:r>
            <a:r>
              <a:rPr lang="en-US" dirty="0" err="1"/>
              <a:t>tập</a:t>
            </a:r>
            <a:r>
              <a:rPr lang="en-US" dirty="0"/>
              <a:t>, </a:t>
            </a:r>
            <a:r>
              <a:rPr lang="en-US" dirty="0" err="1"/>
              <a:t>nếu</a:t>
            </a:r>
            <a:r>
              <a:rPr lang="en-US" dirty="0"/>
              <a:t> </a:t>
            </a:r>
            <a:r>
              <a:rPr lang="en-US" dirty="0" err="1"/>
              <a:t>có</a:t>
            </a:r>
            <a:r>
              <a:rPr lang="en-US" dirty="0"/>
              <a:t> </a:t>
            </a:r>
            <a:r>
              <a:rPr lang="en-US" dirty="0" err="1"/>
              <a:t>khác</a:t>
            </a:r>
            <a:r>
              <a:rPr lang="en-US" dirty="0"/>
              <a:t> </a:t>
            </a:r>
            <a:r>
              <a:rPr lang="en-US" dirty="0" err="1"/>
              <a:t>thì</a:t>
            </a:r>
            <a:r>
              <a:rPr lang="en-US" dirty="0"/>
              <a:t> </a:t>
            </a:r>
            <a:r>
              <a:rPr lang="en-US" dirty="0" err="1"/>
              <a:t>bổ</a:t>
            </a:r>
            <a:r>
              <a:rPr lang="en-US" dirty="0"/>
              <a:t> sung </a:t>
            </a:r>
            <a:r>
              <a:rPr lang="en-US" dirty="0" err="1"/>
              <a:t>vào</a:t>
            </a:r>
            <a:r>
              <a:rPr lang="en-US" dirty="0"/>
              <a:t> </a:t>
            </a:r>
            <a:r>
              <a:rPr lang="en-US" dirty="0" err="1"/>
              <a:t>phiếu</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543538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cho</a:t>
            </a:r>
            <a:r>
              <a:rPr lang="en-US" dirty="0"/>
              <a:t> HS </a:t>
            </a:r>
            <a:r>
              <a:rPr lang="en-US" dirty="0" err="1"/>
              <a:t>quan</a:t>
            </a:r>
            <a:r>
              <a:rPr lang="en-US" dirty="0"/>
              <a:t> </a:t>
            </a:r>
            <a:r>
              <a:rPr lang="en-US" dirty="0" err="1"/>
              <a:t>sát</a:t>
            </a:r>
            <a:r>
              <a:rPr lang="en-US" dirty="0"/>
              <a:t> </a:t>
            </a:r>
            <a:r>
              <a:rPr lang="en-US" dirty="0" err="1"/>
              <a:t>một</a:t>
            </a:r>
            <a:r>
              <a:rPr lang="en-US" dirty="0"/>
              <a:t> </a:t>
            </a:r>
            <a:r>
              <a:rPr lang="en-US" dirty="0" err="1"/>
              <a:t>số</a:t>
            </a:r>
            <a:r>
              <a:rPr lang="en-US" dirty="0"/>
              <a:t> </a:t>
            </a:r>
            <a:r>
              <a:rPr lang="en-US" dirty="0" err="1"/>
              <a:t>mẫu</a:t>
            </a:r>
            <a:r>
              <a:rPr lang="en-US" dirty="0"/>
              <a:t> </a:t>
            </a:r>
            <a:r>
              <a:rPr lang="en-US" dirty="0" err="1"/>
              <a:t>trên</a:t>
            </a:r>
            <a:r>
              <a:rPr lang="en-US" dirty="0"/>
              <a:t>, </a:t>
            </a:r>
            <a:r>
              <a:rPr lang="en-US" dirty="0" err="1"/>
              <a:t>cho</a:t>
            </a:r>
            <a:r>
              <a:rPr lang="en-US" dirty="0"/>
              <a:t> HS </a:t>
            </a:r>
            <a:r>
              <a:rPr lang="en-US" dirty="0" err="1"/>
              <a:t>trình</a:t>
            </a:r>
            <a:r>
              <a:rPr lang="en-US" dirty="0"/>
              <a:t> </a:t>
            </a:r>
            <a:r>
              <a:rPr lang="en-US" dirty="0" err="1"/>
              <a:t>bày</a:t>
            </a:r>
            <a:r>
              <a:rPr lang="en-US" dirty="0"/>
              <a:t> </a:t>
            </a:r>
            <a:r>
              <a:rPr lang="en-US" dirty="0" err="1"/>
              <a:t>mẫu</a:t>
            </a:r>
            <a:r>
              <a:rPr lang="en-US" dirty="0"/>
              <a:t> </a:t>
            </a:r>
            <a:r>
              <a:rPr lang="en-US" dirty="0" err="1"/>
              <a:t>của</a:t>
            </a:r>
            <a:r>
              <a:rPr lang="en-US" dirty="0"/>
              <a:t> </a:t>
            </a:r>
            <a:r>
              <a:rPr lang="en-US" dirty="0" err="1"/>
              <a:t>nhóm</a:t>
            </a:r>
            <a:r>
              <a:rPr lang="en-US" dirty="0"/>
              <a:t> </a:t>
            </a:r>
            <a:r>
              <a:rPr lang="en-US" dirty="0" err="1"/>
              <a:t>mình</a:t>
            </a:r>
            <a:r>
              <a:rPr lang="en-US" dirty="0"/>
              <a:t>. </a:t>
            </a:r>
            <a:r>
              <a:rPr lang="en-US" dirty="0" err="1"/>
              <a:t>Các</a:t>
            </a:r>
            <a:r>
              <a:rPr lang="en-US" dirty="0"/>
              <a:t> </a:t>
            </a:r>
            <a:r>
              <a:rPr lang="en-US" dirty="0" err="1"/>
              <a:t>nhóm</a:t>
            </a:r>
            <a:r>
              <a:rPr lang="en-US" dirty="0"/>
              <a:t> </a:t>
            </a:r>
            <a:r>
              <a:rPr lang="en-US" dirty="0" err="1"/>
              <a:t>khác</a:t>
            </a:r>
            <a:r>
              <a:rPr lang="en-US" dirty="0"/>
              <a:t> </a:t>
            </a:r>
            <a:r>
              <a:rPr lang="en-US" dirty="0" err="1"/>
              <a:t>đặt</a:t>
            </a:r>
            <a:r>
              <a:rPr lang="en-US" dirty="0"/>
              <a:t> </a:t>
            </a:r>
            <a:r>
              <a:rPr lang="en-US" dirty="0" err="1"/>
              <a:t>câu</a:t>
            </a:r>
            <a:r>
              <a:rPr lang="en-US" dirty="0"/>
              <a:t> </a:t>
            </a:r>
            <a:r>
              <a:rPr lang="en-US" dirty="0" err="1"/>
              <a:t>hỏi</a:t>
            </a:r>
            <a:r>
              <a:rPr lang="en-US" dirty="0"/>
              <a:t> </a:t>
            </a:r>
            <a:r>
              <a:rPr lang="en-US" dirty="0" err="1"/>
              <a:t>nếu</a:t>
            </a:r>
            <a:r>
              <a:rPr lang="en-US" dirty="0"/>
              <a:t> </a:t>
            </a:r>
            <a:r>
              <a:rPr lang="en-US" dirty="0" err="1"/>
              <a:t>có</a:t>
            </a:r>
            <a:r>
              <a:rPr lang="en-US" dirty="0"/>
              <a:t> </a:t>
            </a:r>
            <a:r>
              <a:rPr lang="en-US" dirty="0" err="1"/>
              <a:t>thắc</a:t>
            </a:r>
            <a:r>
              <a:rPr lang="en-US" dirty="0"/>
              <a:t> </a:t>
            </a:r>
            <a:r>
              <a:rPr lang="en-US" dirty="0" err="1"/>
              <a:t>mắc</a:t>
            </a:r>
            <a:r>
              <a:rPr lang="en-US" dirty="0"/>
              <a:t> </a:t>
            </a:r>
            <a:r>
              <a:rPr lang="en-US" dirty="0" err="1"/>
              <a:t>hoặc</a:t>
            </a:r>
            <a:r>
              <a:rPr lang="en-US" dirty="0"/>
              <a:t> </a:t>
            </a:r>
            <a:r>
              <a:rPr lang="en-US" dirty="0" err="1"/>
              <a:t>góp</a:t>
            </a:r>
            <a:r>
              <a:rPr lang="en-US" dirty="0"/>
              <a:t> ý</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397670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a:t>
            </a:r>
            <a:r>
              <a:rPr lang="en-US" baseline="0"/>
              <a:t> và học sinh cùng hát múa</a:t>
            </a:r>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3</a:t>
            </a:fld>
            <a:endParaRPr lang="vi-VN"/>
          </a:p>
        </p:txBody>
      </p:sp>
    </p:spTree>
    <p:extLst>
      <p:ext uri="{BB962C8B-B14F-4D97-AF65-F5344CB8AC3E}">
        <p14:creationId xmlns:p14="http://schemas.microsoft.com/office/powerpoint/2010/main" val="24601308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latin typeface="Times New Roman" panose="02020603050405020304" pitchFamily="18" charset="0"/>
                <a:cs typeface="Times New Roman" panose="02020603050405020304" pitchFamily="18" charset="0"/>
              </a:rPr>
              <a:t>GV </a:t>
            </a:r>
            <a:r>
              <a:rPr lang="en-US">
                <a:latin typeface="Times New Roman" panose="02020603050405020304" pitchFamily="18" charset="0"/>
                <a:cs typeface="Times New Roman" panose="02020603050405020304" pitchFamily="18" charset="0"/>
              </a:rPr>
              <a:t>hướng</a:t>
            </a:r>
            <a:r>
              <a:rPr lang="en-US" baseline="0">
                <a:latin typeface="Times New Roman" panose="02020603050405020304" pitchFamily="18" charset="0"/>
                <a:cs typeface="Times New Roman" panose="02020603050405020304" pitchFamily="18" charset="0"/>
              </a:rPr>
              <a:t> dẫn HS thực hiện sản phẩm</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746024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latin typeface="Times New Roman" panose="02020603050405020304" pitchFamily="18" charset="0"/>
                <a:cs typeface="Times New Roman" panose="02020603050405020304" pitchFamily="18" charset="0"/>
              </a:rPr>
              <a:t>GV </a:t>
            </a:r>
            <a:r>
              <a:rPr lang="en-US">
                <a:latin typeface="Times New Roman" panose="02020603050405020304" pitchFamily="18" charset="0"/>
                <a:cs typeface="Times New Roman" panose="02020603050405020304" pitchFamily="18" charset="0"/>
              </a:rPr>
              <a:t>hướng</a:t>
            </a:r>
            <a:r>
              <a:rPr lang="en-US" baseline="0">
                <a:latin typeface="Times New Roman" panose="02020603050405020304" pitchFamily="18" charset="0"/>
                <a:cs typeface="Times New Roman" panose="02020603050405020304" pitchFamily="18" charset="0"/>
              </a:rPr>
              <a:t> dẫn HS thực hiện sản phẩm</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105892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cho HS kiểm</a:t>
            </a:r>
            <a:r>
              <a:rPr lang="en-US" baseline="0">
                <a:latin typeface="Times New Roman" panose="02020603050405020304" pitchFamily="18" charset="0"/>
                <a:cs typeface="Times New Roman" panose="02020603050405020304" pitchFamily="18" charset="0"/>
              </a:rPr>
              <a:t> tra sản phẩm so với tiêu chí để điều chỉnh, hoàn thiện sản phẩm. Hướng dẫn HS vẽ ý tưởng và thực hiện</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642065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latin typeface="Times New Roman" panose="02020603050405020304" pitchFamily="18" charset="0"/>
                <a:cs typeface="Times New Roman" panose="02020603050405020304" pitchFamily="18" charset="0"/>
              </a:rPr>
              <a:t>GV cho HS trình</a:t>
            </a:r>
            <a:r>
              <a:rPr lang="vi-VN" baseline="0">
                <a:latin typeface="Times New Roman" panose="02020603050405020304" pitchFamily="18" charset="0"/>
                <a:cs typeface="Times New Roman" panose="02020603050405020304" pitchFamily="18" charset="0"/>
              </a:rPr>
              <a:t> bày về sản phẩm đã làm, nó có tác dụng gì</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235472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latin typeface="Times New Roman" panose="02020603050405020304" pitchFamily="18" charset="0"/>
                <a:cs typeface="Times New Roman" panose="02020603050405020304" pitchFamily="18" charset="0"/>
              </a:rPr>
              <a:t>GV cho HS thực</a:t>
            </a:r>
            <a:r>
              <a:rPr lang="vi-VN" baseline="0">
                <a:latin typeface="Times New Roman" panose="02020603050405020304" pitchFamily="18" charset="0"/>
                <a:cs typeface="Times New Roman" panose="02020603050405020304" pitchFamily="18" charset="0"/>
              </a:rPr>
              <a:t> hành trang trí lớp học hoặc góc học tập. Đề nghị HS về trang trí cảnh quan nơi đang sống. Lưu ý: HS cần xn phép người lớn trước khi thực hiện</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406131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hướng</a:t>
            </a:r>
            <a:r>
              <a:rPr lang="en-US" dirty="0"/>
              <a:t> </a:t>
            </a:r>
            <a:r>
              <a:rPr lang="en-US" dirty="0" err="1"/>
              <a:t>dẫn</a:t>
            </a:r>
            <a:r>
              <a:rPr lang="en-US" dirty="0"/>
              <a:t> HS </a:t>
            </a:r>
            <a:r>
              <a:rPr lang="en-US" dirty="0" err="1"/>
              <a:t>đánh</a:t>
            </a:r>
            <a:r>
              <a:rPr lang="en-US" dirty="0"/>
              <a:t> </a:t>
            </a:r>
            <a:r>
              <a:rPr lang="en-US" dirty="0" err="1"/>
              <a:t>giá</a:t>
            </a:r>
            <a:r>
              <a:rPr lang="en-US" dirty="0"/>
              <a:t> </a:t>
            </a:r>
            <a:r>
              <a:rPr lang="en-US" dirty="0" err="1"/>
              <a:t>theo</a:t>
            </a:r>
            <a:r>
              <a:rPr lang="en-US" dirty="0"/>
              <a:t> </a:t>
            </a:r>
            <a:r>
              <a:rPr lang="en-US" dirty="0" err="1"/>
              <a:t>từng</a:t>
            </a:r>
            <a:r>
              <a:rPr lang="en-US" dirty="0"/>
              <a:t> </a:t>
            </a:r>
            <a:r>
              <a:rPr lang="en-US" dirty="0" err="1"/>
              <a:t>tiêu</a:t>
            </a:r>
            <a:r>
              <a:rPr lang="en-US" dirty="0"/>
              <a:t> </a:t>
            </a:r>
            <a:r>
              <a:rPr lang="en-US" dirty="0" err="1"/>
              <a:t>chí</a:t>
            </a:r>
            <a:r>
              <a:rPr lang="en-US" dirty="0"/>
              <a:t> </a:t>
            </a:r>
            <a:r>
              <a:rPr lang="en-US" dirty="0" err="1"/>
              <a:t>bằng</a:t>
            </a:r>
            <a:r>
              <a:rPr lang="en-US" dirty="0"/>
              <a:t> </a:t>
            </a:r>
            <a:r>
              <a:rPr lang="en-US" dirty="0" err="1"/>
              <a:t>hình</a:t>
            </a:r>
            <a:r>
              <a:rPr lang="en-US" dirty="0"/>
              <a:t> </a:t>
            </a:r>
            <a:r>
              <a:rPr lang="en-US" dirty="0" err="1"/>
              <a:t>dán</a:t>
            </a:r>
            <a:r>
              <a:rPr lang="en-US" dirty="0"/>
              <a:t>. </a:t>
            </a:r>
            <a:r>
              <a:rPr lang="en-US" dirty="0" err="1"/>
              <a:t>Có</a:t>
            </a:r>
            <a:r>
              <a:rPr lang="en-US" dirty="0"/>
              <a:t> </a:t>
            </a:r>
            <a:r>
              <a:rPr lang="en-US" dirty="0" err="1"/>
              <a:t>thể</a:t>
            </a:r>
            <a:r>
              <a:rPr lang="en-US" dirty="0"/>
              <a:t> </a:t>
            </a:r>
            <a:r>
              <a:rPr lang="en-US" dirty="0" err="1"/>
              <a:t>tặng</a:t>
            </a:r>
            <a:r>
              <a:rPr lang="en-US" dirty="0"/>
              <a:t> </a:t>
            </a:r>
            <a:r>
              <a:rPr lang="en-US" dirty="0" err="1"/>
              <a:t>thêm</a:t>
            </a:r>
            <a:r>
              <a:rPr lang="en-US" dirty="0"/>
              <a:t> </a:t>
            </a:r>
            <a:r>
              <a:rPr lang="en-US" dirty="0" err="1"/>
              <a:t>hình</a:t>
            </a:r>
            <a:r>
              <a:rPr lang="en-US" dirty="0"/>
              <a:t> </a:t>
            </a:r>
            <a:r>
              <a:rPr lang="en-US" dirty="0" err="1"/>
              <a:t>dán</a:t>
            </a:r>
            <a:r>
              <a:rPr lang="en-US" dirty="0"/>
              <a:t> </a:t>
            </a:r>
            <a:r>
              <a:rPr lang="en-US" dirty="0" err="1"/>
              <a:t>cho</a:t>
            </a:r>
            <a:r>
              <a:rPr lang="en-US" dirty="0"/>
              <a:t> </a:t>
            </a:r>
            <a:r>
              <a:rPr lang="en-US" dirty="0" err="1"/>
              <a:t>điểm</a:t>
            </a:r>
            <a:r>
              <a:rPr lang="en-US" dirty="0"/>
              <a:t> </a:t>
            </a:r>
            <a:r>
              <a:rPr lang="en-US" dirty="0" err="1"/>
              <a:t>sáng</a:t>
            </a:r>
            <a:r>
              <a:rPr lang="en-US" dirty="0"/>
              <a:t> </a:t>
            </a:r>
            <a:r>
              <a:rPr lang="en-US" dirty="0" err="1"/>
              <a:t>tạo</a:t>
            </a:r>
            <a:r>
              <a:rPr lang="en-US" dirty="0"/>
              <a:t>, </a:t>
            </a:r>
            <a:r>
              <a:rPr lang="en-US" dirty="0" err="1"/>
              <a:t>làm</a:t>
            </a:r>
            <a:r>
              <a:rPr lang="en-US" dirty="0"/>
              <a:t> </a:t>
            </a:r>
            <a:r>
              <a:rPr lang="en-US" dirty="0" err="1"/>
              <a:t>nhanh</a:t>
            </a:r>
            <a:r>
              <a:rPr lang="en-US" dirty="0"/>
              <a:t>, </a:t>
            </a:r>
            <a:r>
              <a:rPr lang="en-US" dirty="0" err="1"/>
              <a:t>đẹp</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093891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Trong </a:t>
            </a:r>
            <a:r>
              <a:rPr lang="en-US" dirty="0" err="1"/>
              <a:t>quá</a:t>
            </a:r>
            <a:r>
              <a:rPr lang="en-US" dirty="0"/>
              <a:t> </a:t>
            </a:r>
            <a:r>
              <a:rPr lang="en-US" dirty="0" err="1"/>
              <a:t>trình</a:t>
            </a:r>
            <a:r>
              <a:rPr lang="en-US" dirty="0"/>
              <a:t> </a:t>
            </a:r>
            <a:r>
              <a:rPr lang="en-US" dirty="0" err="1"/>
              <a:t>dạy</a:t>
            </a:r>
            <a:r>
              <a:rPr lang="en-US" dirty="0"/>
              <a:t> </a:t>
            </a:r>
            <a:r>
              <a:rPr lang="en-US" dirty="0" err="1"/>
              <a:t>học</a:t>
            </a:r>
            <a:r>
              <a:rPr lang="en-US" dirty="0"/>
              <a:t>, GV </a:t>
            </a:r>
            <a:r>
              <a:rPr lang="en-US" dirty="0" err="1"/>
              <a:t>thường</a:t>
            </a:r>
            <a:r>
              <a:rPr lang="en-US" dirty="0"/>
              <a:t> </a:t>
            </a:r>
            <a:r>
              <a:rPr lang="en-US" dirty="0" err="1"/>
              <a:t>xuyên</a:t>
            </a:r>
            <a:r>
              <a:rPr lang="en-US" dirty="0"/>
              <a:t> </a:t>
            </a:r>
            <a:r>
              <a:rPr lang="en-US" dirty="0" err="1"/>
              <a:t>khuyến</a:t>
            </a:r>
            <a:r>
              <a:rPr lang="en-US" dirty="0"/>
              <a:t> </a:t>
            </a:r>
            <a:r>
              <a:rPr lang="en-US" dirty="0" err="1"/>
              <a:t>khích</a:t>
            </a:r>
            <a:r>
              <a:rPr lang="en-US" dirty="0"/>
              <a:t> HS </a:t>
            </a:r>
            <a:r>
              <a:rPr lang="en-US" dirty="0" err="1"/>
              <a:t>bằng</a:t>
            </a:r>
            <a:r>
              <a:rPr lang="en-US" dirty="0"/>
              <a:t> </a:t>
            </a:r>
            <a:r>
              <a:rPr lang="en-US" dirty="0" err="1"/>
              <a:t>các</a:t>
            </a:r>
            <a:r>
              <a:rPr lang="en-US" dirty="0"/>
              <a:t> </a:t>
            </a:r>
            <a:r>
              <a:rPr lang="en-US" dirty="0" err="1"/>
              <a:t>câu</a:t>
            </a:r>
            <a:r>
              <a:rPr lang="en-US" dirty="0"/>
              <a:t> </a:t>
            </a:r>
            <a:r>
              <a:rPr lang="en-US" dirty="0" err="1"/>
              <a:t>khen</a:t>
            </a:r>
            <a:r>
              <a:rPr lang="en-US" dirty="0"/>
              <a:t> </a:t>
            </a:r>
            <a:r>
              <a:rPr lang="en-US" dirty="0" err="1"/>
              <a:t>khi</a:t>
            </a:r>
            <a:r>
              <a:rPr lang="en-US" dirty="0"/>
              <a:t> HS </a:t>
            </a:r>
            <a:r>
              <a:rPr lang="en-US" dirty="0" err="1"/>
              <a:t>trả</a:t>
            </a:r>
            <a:r>
              <a:rPr lang="en-US" dirty="0"/>
              <a:t> </a:t>
            </a:r>
            <a:r>
              <a:rPr lang="en-US" dirty="0" err="1"/>
              <a:t>lời</a:t>
            </a:r>
            <a:r>
              <a:rPr lang="en-US" dirty="0"/>
              <a:t> </a:t>
            </a:r>
            <a:r>
              <a:rPr lang="en-US" dirty="0" err="1"/>
              <a:t>đúng</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721741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gợi</a:t>
            </a:r>
            <a:r>
              <a:rPr lang="en-US" baseline="0"/>
              <a:t> ý cho HS trả lời theo câu hát trong bài</a:t>
            </a:r>
          </a:p>
          <a:p>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4</a:t>
            </a:fld>
            <a:endParaRPr lang="vi-VN"/>
          </a:p>
        </p:txBody>
      </p:sp>
    </p:spTree>
    <p:extLst>
      <p:ext uri="{BB962C8B-B14F-4D97-AF65-F5344CB8AC3E}">
        <p14:creationId xmlns:p14="http://schemas.microsoft.com/office/powerpoint/2010/main" val="39926336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cho HS mô</a:t>
            </a:r>
            <a:r>
              <a:rPr lang="en-US" baseline="0"/>
              <a:t> tả lại nơi mình đang sống, xung quanh em có gì?, nhà, vườn, ruộng, cây cối, con người… Cho một vài HS lên kể. Cảnh nơi em sống có gì giống/khác so với cảnh trong bài hát?</a:t>
            </a:r>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5</a:t>
            </a:fld>
            <a:endParaRPr lang="vi-VN"/>
          </a:p>
        </p:txBody>
      </p:sp>
    </p:spTree>
    <p:extLst>
      <p:ext uri="{BB962C8B-B14F-4D97-AF65-F5344CB8AC3E}">
        <p14:creationId xmlns:p14="http://schemas.microsoft.com/office/powerpoint/2010/main" val="33998836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dẫn</a:t>
            </a:r>
            <a:r>
              <a:rPr lang="en-US" baseline="0"/>
              <a:t> dắt HS: Các em có muốn trang trí cho cảnh quan thêm sinh động không?</a:t>
            </a:r>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6</a:t>
            </a:fld>
            <a:endParaRPr lang="vi-VN"/>
          </a:p>
        </p:txBody>
      </p:sp>
    </p:spTree>
    <p:extLst>
      <p:ext uri="{BB962C8B-B14F-4D97-AF65-F5344CB8AC3E}">
        <p14:creationId xmlns:p14="http://schemas.microsoft.com/office/powerpoint/2010/main" val="5959037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hướng</a:t>
            </a:r>
            <a:r>
              <a:rPr lang="en-US" baseline="0"/>
              <a:t> dẫn HS hoàn thiện phiếu học tập số 1. Cho HS thảo luận nhóm, sau đó đại diện HS lên trình bày phiếu học tập của nhóm. Các nhóm khác đặt câu hỏi nếu có thắc mắc học muốn góp ý</a:t>
            </a:r>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7</a:t>
            </a:fld>
            <a:endParaRPr lang="vi-VN"/>
          </a:p>
        </p:txBody>
      </p:sp>
    </p:spTree>
    <p:extLst>
      <p:ext uri="{BB962C8B-B14F-4D97-AF65-F5344CB8AC3E}">
        <p14:creationId xmlns:p14="http://schemas.microsoft.com/office/powerpoint/2010/main" val="23274334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cho HS miêu</a:t>
            </a:r>
            <a:r>
              <a:rPr lang="en-US" baseline="0"/>
              <a:t> tả bức tranh: em nhìn thấy trong tranh có gì? Nó đang như thế nào? Em thích khu vực nào?</a:t>
            </a:r>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8</a:t>
            </a:fld>
            <a:endParaRPr lang="vi-VN"/>
          </a:p>
        </p:txBody>
      </p:sp>
    </p:spTree>
    <p:extLst>
      <p:ext uri="{BB962C8B-B14F-4D97-AF65-F5344CB8AC3E}">
        <p14:creationId xmlns:p14="http://schemas.microsoft.com/office/powerpoint/2010/main" val="40667274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cho HS miêu</a:t>
            </a:r>
            <a:r>
              <a:rPr lang="en-US" baseline="0"/>
              <a:t> tả bức tranh: em nhìn thấy trong tranh có gì? Nó đang như thế nào? Em thích khu vực nào?</a:t>
            </a:r>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9</a:t>
            </a:fld>
            <a:endParaRPr lang="vi-VN"/>
          </a:p>
        </p:txBody>
      </p:sp>
    </p:spTree>
    <p:extLst>
      <p:ext uri="{BB962C8B-B14F-4D97-AF65-F5344CB8AC3E}">
        <p14:creationId xmlns:p14="http://schemas.microsoft.com/office/powerpoint/2010/main" val="4422701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hướng</a:t>
            </a:r>
            <a:r>
              <a:rPr lang="en-US" baseline="0"/>
              <a:t> dẫn HS hoàn thiện phiếu học tập số 2. Cho HS thảo luận nhóm, sau đó đại diện HS lên trình bày phiếu học tập của nhóm. Các nhóm khác đặt câu hỏi nếu có thắc mắc học muốn góp ý</a:t>
            </a:r>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10</a:t>
            </a:fld>
            <a:endParaRPr lang="vi-VN"/>
          </a:p>
        </p:txBody>
      </p:sp>
    </p:spTree>
    <p:extLst>
      <p:ext uri="{BB962C8B-B14F-4D97-AF65-F5344CB8AC3E}">
        <p14:creationId xmlns:p14="http://schemas.microsoft.com/office/powerpoint/2010/main" val="35020014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95193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75274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60036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46559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5164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75044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61084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10657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63678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64349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03684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03503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09760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34499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28546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62112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18790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46672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34887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23671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33669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5811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8242371"/>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3883220"/>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3.png"/><Relationship Id="rId7"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1.png"/><Relationship Id="rId5" Type="http://schemas.microsoft.com/office/2007/relationships/hdphoto" Target="../media/hdphoto3.wdp"/><Relationship Id="rId10" Type="http://schemas.openxmlformats.org/officeDocument/2006/relationships/image" Target="../media/image24.png"/><Relationship Id="rId4" Type="http://schemas.openxmlformats.org/officeDocument/2006/relationships/image" Target="../media/image20.png"/><Relationship Id="rId9" Type="http://schemas.microsoft.com/office/2007/relationships/hdphoto" Target="../media/hdphoto4.wdp"/></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27.png"/><Relationship Id="rId7"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microsoft.com/office/2007/relationships/hdphoto" Target="../media/hdphoto6.wdp"/><Relationship Id="rId5" Type="http://schemas.openxmlformats.org/officeDocument/2006/relationships/image" Target="../media/image28.png"/><Relationship Id="rId4" Type="http://schemas.microsoft.com/office/2007/relationships/hdphoto" Target="../media/hdphoto5.wdp"/><Relationship Id="rId9"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7" Type="http://schemas.microsoft.com/office/2007/relationships/hdphoto" Target="../media/hdphoto9.wdp"/><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31.png"/><Relationship Id="rId5" Type="http://schemas.microsoft.com/office/2007/relationships/hdphoto" Target="../media/hdphoto8.wdp"/><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12.xml"/><Relationship Id="rId5" Type="http://schemas.openxmlformats.org/officeDocument/2006/relationships/image" Target="../media/image34.pn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35.png"/><Relationship Id="rId7"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microsoft.com/office/2007/relationships/hdphoto" Target="../media/hdphoto4.wdp"/><Relationship Id="rId5" Type="http://schemas.openxmlformats.org/officeDocument/2006/relationships/image" Target="../media/image23.png"/><Relationship Id="rId4" Type="http://schemas.microsoft.com/office/2007/relationships/hdphoto" Target="../media/hdphoto3.wdp"/></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9.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37.jpeg"/></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image" Target="../media/image40.png"/><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image" Target="../media/image43.png"/><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2.xml"/><Relationship Id="rId1" Type="http://schemas.openxmlformats.org/officeDocument/2006/relationships/slideLayout" Target="../slideLayouts/slideLayout12.xml"/><Relationship Id="rId5" Type="http://schemas.openxmlformats.org/officeDocument/2006/relationships/image" Target="../media/image3.png"/><Relationship Id="rId4" Type="http://schemas.microsoft.com/office/2007/relationships/hdphoto" Target="../media/hdphoto10.wdp"/></Relationships>
</file>

<file path=ppt/slides/_rels/slide25.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5.png"/><Relationship Id="rId7" Type="http://schemas.microsoft.com/office/2007/relationships/hdphoto" Target="../media/hdphoto12.wdp"/><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image" Target="../media/image46.png"/><Relationship Id="rId5" Type="http://schemas.openxmlformats.org/officeDocument/2006/relationships/image" Target="../media/image3.png"/><Relationship Id="rId4" Type="http://schemas.microsoft.com/office/2007/relationships/hdphoto" Target="../media/hdphoto11.wdp"/></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media/image48.png"/></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12.xml"/><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0.jpe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2.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extBox 39">
            <a:extLst>
              <a:ext uri="{FF2B5EF4-FFF2-40B4-BE49-F238E27FC236}">
                <a16:creationId xmlns:a16="http://schemas.microsoft.com/office/drawing/2014/main" id="{DA14CBFD-2C6F-E4A0-F468-3C5C731B2275}"/>
              </a:ext>
            </a:extLst>
          </p:cNvPr>
          <p:cNvSpPr txBox="1"/>
          <p:nvPr/>
        </p:nvSpPr>
        <p:spPr>
          <a:xfrm>
            <a:off x="1973259" y="435147"/>
            <a:ext cx="2380532" cy="707886"/>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0000"/>
                </a:solidFill>
                <a:effectLst/>
                <a:uLnTx/>
                <a:uFillTx/>
                <a:latin typeface="Roboto Black" panose="02000000000000000000" pitchFamily="2" charset="0"/>
                <a:ea typeface="Roboto Black" panose="02000000000000000000" pitchFamily="2" charset="0"/>
                <a:cs typeface="+mn-cs"/>
              </a:rPr>
              <a:t>BÀI 12</a:t>
            </a:r>
          </a:p>
        </p:txBody>
      </p:sp>
      <p:sp>
        <p:nvSpPr>
          <p:cNvPr id="7" name="TextBox 6"/>
          <p:cNvSpPr txBox="1"/>
          <p:nvPr/>
        </p:nvSpPr>
        <p:spPr>
          <a:xfrm>
            <a:off x="-170329" y="1678201"/>
            <a:ext cx="5244361" cy="1938992"/>
          </a:xfrm>
          <a:prstGeom prst="rect">
            <a:avLst/>
          </a:prstGeom>
          <a:noFill/>
        </p:spPr>
        <p:txBody>
          <a:bodyPr wrap="square" rtlCol="0">
            <a:spAutoFit/>
          </a:bodyPr>
          <a:lstStyle/>
          <a:p>
            <a:pPr lvl="0" algn="ctr">
              <a:defRPr/>
            </a:pPr>
            <a:r>
              <a:rPr lang="en-US" altLang="zh-CN" sz="6000" b="1">
                <a:solidFill>
                  <a:srgbClr val="002060"/>
                </a:solidFill>
                <a:latin typeface="Roboto Black" panose="02000000000000000000" pitchFamily="2" charset="0"/>
                <a:ea typeface="Roboto Black" panose="02000000000000000000" pitchFamily="2" charset="0"/>
              </a:rPr>
              <a:t>TRANG TRÍ </a:t>
            </a:r>
          </a:p>
          <a:p>
            <a:pPr lvl="0" algn="ctr">
              <a:defRPr/>
            </a:pPr>
            <a:r>
              <a:rPr lang="en-US" altLang="zh-CN" sz="6000" b="1">
                <a:solidFill>
                  <a:srgbClr val="002060"/>
                </a:solidFill>
                <a:latin typeface="Roboto Black" panose="02000000000000000000" pitchFamily="2" charset="0"/>
                <a:ea typeface="Roboto Black" panose="02000000000000000000" pitchFamily="2" charset="0"/>
              </a:rPr>
              <a:t>CẢNH QUAN</a:t>
            </a:r>
            <a:endParaRPr kumimoji="0" lang="en-US" altLang="zh-CN" sz="60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417791" cy="979395"/>
          </a:xfrm>
          <a:prstGeom prst="rect">
            <a:avLst/>
          </a:prstGeom>
        </p:spPr>
      </p:pic>
      <p:grpSp>
        <p:nvGrpSpPr>
          <p:cNvPr id="9" name="Group 8"/>
          <p:cNvGrpSpPr/>
          <p:nvPr/>
        </p:nvGrpSpPr>
        <p:grpSpPr>
          <a:xfrm>
            <a:off x="4634345" y="651273"/>
            <a:ext cx="7453746" cy="5931840"/>
            <a:chOff x="4738254" y="591343"/>
            <a:chExt cx="7453746" cy="5931840"/>
          </a:xfrm>
        </p:grpSpPr>
        <p:pic>
          <p:nvPicPr>
            <p:cNvPr id="3" name="Picture 2"/>
            <p:cNvPicPr>
              <a:picLocks noChangeAspect="1"/>
            </p:cNvPicPr>
            <p:nvPr/>
          </p:nvPicPr>
          <p:blipFill>
            <a:blip r:embed="rId3"/>
            <a:stretch>
              <a:fillRect/>
            </a:stretch>
          </p:blipFill>
          <p:spPr>
            <a:xfrm>
              <a:off x="4738254" y="591343"/>
              <a:ext cx="7453746" cy="5931840"/>
            </a:xfrm>
            <a:prstGeom prst="rect">
              <a:avLst/>
            </a:prstGeom>
            <a:effectLst>
              <a:glow rad="228600">
                <a:schemeClr val="accent3">
                  <a:satMod val="175000"/>
                  <a:alpha val="40000"/>
                </a:schemeClr>
              </a:glow>
              <a:softEdge rad="127000"/>
            </a:effectLst>
          </p:spPr>
        </p:pic>
        <p:pic>
          <p:nvPicPr>
            <p:cNvPr id="11" name="Picture 10"/>
            <p:cNvPicPr>
              <a:picLocks noChangeAspect="1"/>
            </p:cNvPicPr>
            <p:nvPr/>
          </p:nvPicPr>
          <p:blipFill>
            <a:blip r:embed="rId4">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5803994" y="3557263"/>
              <a:ext cx="1934976" cy="254721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77941" y="3617192"/>
              <a:ext cx="1934976" cy="2547215"/>
            </a:xfrm>
            <a:prstGeom prst="rect">
              <a:avLst/>
            </a:prstGeom>
          </p:spPr>
        </p:pic>
      </p:grpSp>
      <p:sp>
        <p:nvSpPr>
          <p:cNvPr id="16" name="Freeform 15"/>
          <p:cNvSpPr/>
          <p:nvPr/>
        </p:nvSpPr>
        <p:spPr>
          <a:xfrm>
            <a:off x="2274914" y="4315999"/>
            <a:ext cx="1490174" cy="1349896"/>
          </a:xfrm>
          <a:custGeom>
            <a:avLst/>
            <a:gdLst>
              <a:gd name="connsiteX0" fmla="*/ 1238586 w 1490174"/>
              <a:gd name="connsiteY0" fmla="*/ 0 h 1349896"/>
              <a:gd name="connsiteX1" fmla="*/ 1490174 w 1490174"/>
              <a:gd name="connsiteY1" fmla="*/ 251588 h 1349896"/>
              <a:gd name="connsiteX2" fmla="*/ 1336515 w 1490174"/>
              <a:gd name="connsiteY2" fmla="*/ 483405 h 1349896"/>
              <a:gd name="connsiteX3" fmla="*/ 1294936 w 1490174"/>
              <a:gd name="connsiteY3" fmla="*/ 496312 h 1349896"/>
              <a:gd name="connsiteX4" fmla="*/ 1309482 w 1490174"/>
              <a:gd name="connsiteY4" fmla="*/ 523111 h 1349896"/>
              <a:gd name="connsiteX5" fmla="*/ 1356250 w 1490174"/>
              <a:gd name="connsiteY5" fmla="*/ 754763 h 1349896"/>
              <a:gd name="connsiteX6" fmla="*/ 761117 w 1490174"/>
              <a:gd name="connsiteY6" fmla="*/ 1349896 h 1349896"/>
              <a:gd name="connsiteX7" fmla="*/ 165984 w 1490174"/>
              <a:gd name="connsiteY7" fmla="*/ 754763 h 1349896"/>
              <a:gd name="connsiteX8" fmla="*/ 178075 w 1490174"/>
              <a:gd name="connsiteY8" fmla="*/ 634823 h 1349896"/>
              <a:gd name="connsiteX9" fmla="*/ 185357 w 1490174"/>
              <a:gd name="connsiteY9" fmla="*/ 611365 h 1349896"/>
              <a:gd name="connsiteX10" fmla="*/ 153659 w 1490174"/>
              <a:gd name="connsiteY10" fmla="*/ 601525 h 1349896"/>
              <a:gd name="connsiteX11" fmla="*/ 0 w 1490174"/>
              <a:gd name="connsiteY11" fmla="*/ 369708 h 1349896"/>
              <a:gd name="connsiteX12" fmla="*/ 251588 w 1490174"/>
              <a:gd name="connsiteY12" fmla="*/ 118120 h 1349896"/>
              <a:gd name="connsiteX13" fmla="*/ 460209 w 1490174"/>
              <a:gd name="connsiteY13" fmla="*/ 229043 h 1349896"/>
              <a:gd name="connsiteX14" fmla="*/ 466475 w 1490174"/>
              <a:gd name="connsiteY14" fmla="*/ 240588 h 1349896"/>
              <a:gd name="connsiteX15" fmla="*/ 529464 w 1490174"/>
              <a:gd name="connsiteY15" fmla="*/ 206399 h 1349896"/>
              <a:gd name="connsiteX16" fmla="*/ 761117 w 1490174"/>
              <a:gd name="connsiteY16" fmla="*/ 159630 h 1349896"/>
              <a:gd name="connsiteX17" fmla="*/ 881057 w 1490174"/>
              <a:gd name="connsiteY17" fmla="*/ 171721 h 1349896"/>
              <a:gd name="connsiteX18" fmla="*/ 991591 w 1490174"/>
              <a:gd name="connsiteY18" fmla="*/ 206033 h 1349896"/>
              <a:gd name="connsiteX19" fmla="*/ 992109 w 1490174"/>
              <a:gd name="connsiteY19" fmla="*/ 200885 h 1349896"/>
              <a:gd name="connsiteX20" fmla="*/ 1238586 w 1490174"/>
              <a:gd name="connsiteY20" fmla="*/ 0 h 1349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90174" h="1349896">
                <a:moveTo>
                  <a:pt x="1238586" y="0"/>
                </a:moveTo>
                <a:cubicBezTo>
                  <a:pt x="1377534" y="0"/>
                  <a:pt x="1490174" y="112640"/>
                  <a:pt x="1490174" y="251588"/>
                </a:cubicBezTo>
                <a:cubicBezTo>
                  <a:pt x="1490174" y="355799"/>
                  <a:pt x="1426814" y="445212"/>
                  <a:pt x="1336515" y="483405"/>
                </a:cubicBezTo>
                <a:lnTo>
                  <a:pt x="1294936" y="496312"/>
                </a:lnTo>
                <a:lnTo>
                  <a:pt x="1309482" y="523111"/>
                </a:lnTo>
                <a:cubicBezTo>
                  <a:pt x="1339597" y="594311"/>
                  <a:pt x="1356250" y="672592"/>
                  <a:pt x="1356250" y="754763"/>
                </a:cubicBezTo>
                <a:cubicBezTo>
                  <a:pt x="1356250" y="1083446"/>
                  <a:pt x="1089800" y="1349896"/>
                  <a:pt x="761117" y="1349896"/>
                </a:cubicBezTo>
                <a:cubicBezTo>
                  <a:pt x="432434" y="1349896"/>
                  <a:pt x="165984" y="1083446"/>
                  <a:pt x="165984" y="754763"/>
                </a:cubicBezTo>
                <a:cubicBezTo>
                  <a:pt x="165984" y="713678"/>
                  <a:pt x="170147" y="673565"/>
                  <a:pt x="178075" y="634823"/>
                </a:cubicBezTo>
                <a:lnTo>
                  <a:pt x="185357" y="611365"/>
                </a:lnTo>
                <a:lnTo>
                  <a:pt x="153659" y="601525"/>
                </a:lnTo>
                <a:cubicBezTo>
                  <a:pt x="63360" y="563332"/>
                  <a:pt x="0" y="473919"/>
                  <a:pt x="0" y="369708"/>
                </a:cubicBezTo>
                <a:cubicBezTo>
                  <a:pt x="0" y="230760"/>
                  <a:pt x="112640" y="118120"/>
                  <a:pt x="251588" y="118120"/>
                </a:cubicBezTo>
                <a:cubicBezTo>
                  <a:pt x="338431" y="118120"/>
                  <a:pt x="414997" y="162120"/>
                  <a:pt x="460209" y="229043"/>
                </a:cubicBezTo>
                <a:lnTo>
                  <a:pt x="466475" y="240588"/>
                </a:lnTo>
                <a:lnTo>
                  <a:pt x="529464" y="206399"/>
                </a:lnTo>
                <a:cubicBezTo>
                  <a:pt x="600665" y="176283"/>
                  <a:pt x="678946" y="159630"/>
                  <a:pt x="761117" y="159630"/>
                </a:cubicBezTo>
                <a:cubicBezTo>
                  <a:pt x="802202" y="159630"/>
                  <a:pt x="842315" y="163794"/>
                  <a:pt x="881057" y="171721"/>
                </a:cubicBezTo>
                <a:lnTo>
                  <a:pt x="991591" y="206033"/>
                </a:lnTo>
                <a:lnTo>
                  <a:pt x="992109" y="200885"/>
                </a:lnTo>
                <a:cubicBezTo>
                  <a:pt x="1015569" y="86240"/>
                  <a:pt x="1117007" y="0"/>
                  <a:pt x="1238586" y="0"/>
                </a:cubicBezTo>
                <a:close/>
              </a:path>
            </a:pathLst>
          </a:custGeom>
          <a:solidFill>
            <a:srgbClr val="FDBB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5B1500B4-2A13-B105-884B-9C3A22343CC6}"/>
              </a:ext>
            </a:extLst>
          </p:cNvPr>
          <p:cNvSpPr txBox="1"/>
          <p:nvPr/>
        </p:nvSpPr>
        <p:spPr>
          <a:xfrm>
            <a:off x="2612582" y="4869320"/>
            <a:ext cx="105809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FF0000"/>
                </a:solidFill>
                <a:effectLst/>
                <a:uLnTx/>
                <a:uFillTx/>
                <a:latin typeface="Roboto Black" panose="02000000000000000000" pitchFamily="2" charset="0"/>
                <a:ea typeface="Roboto Black" panose="02000000000000000000" pitchFamily="2" charset="0"/>
                <a:cs typeface="+mn-cs"/>
              </a:rPr>
              <a:t>Tiết 1</a:t>
            </a:r>
          </a:p>
        </p:txBody>
      </p:sp>
    </p:spTree>
    <p:extLst>
      <p:ext uri="{BB962C8B-B14F-4D97-AF65-F5344CB8AC3E}">
        <p14:creationId xmlns:p14="http://schemas.microsoft.com/office/powerpoint/2010/main" val="1715234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0-#ppt_w/2"/>
                                          </p:val>
                                        </p:tav>
                                        <p:tav tm="100000">
                                          <p:val>
                                            <p:strVal val="#ppt_x"/>
                                          </p:val>
                                        </p:tav>
                                      </p:tavLst>
                                    </p:anim>
                                    <p:anim calcmode="lin" valueType="num">
                                      <p:cBhvr additive="base">
                                        <p:cTn id="8" dur="500" fill="hold"/>
                                        <p:tgtEl>
                                          <p:spTgt spid="40"/>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21" presetClass="entr" presetSubtype="1"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heel(1)">
                                      <p:cBhvr>
                                        <p:cTn id="14"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859003" y="1537770"/>
            <a:ext cx="10459385" cy="4941454"/>
          </a:xfrm>
          <a:prstGeom prst="roundRect">
            <a:avLst>
              <a:gd name="adj" fmla="val 10160"/>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1946"/>
            <a:ext cx="1417791" cy="979395"/>
          </a:xfrm>
          <a:prstGeom prst="rect">
            <a:avLst/>
          </a:prstGeom>
        </p:spPr>
      </p:pic>
      <p:sp>
        <p:nvSpPr>
          <p:cNvPr id="7" name="TextBox 6"/>
          <p:cNvSpPr txBox="1"/>
          <p:nvPr/>
        </p:nvSpPr>
        <p:spPr>
          <a:xfrm>
            <a:off x="3790721" y="585440"/>
            <a:ext cx="407095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B050"/>
                </a:solidFill>
                <a:effectLst/>
                <a:uLnTx/>
                <a:uFillTx/>
                <a:latin typeface="Pangolin" panose="00000500000000000000" pitchFamily="2" charset="0"/>
                <a:ea typeface="Roboto" panose="02000000000000000000" pitchFamily="2" charset="0"/>
                <a:cs typeface="+mn-cs"/>
              </a:rPr>
              <a:t>PHIẾU HỌC TẬP SỐ 2</a:t>
            </a:r>
            <a:endParaRPr kumimoji="0" lang="en-US" altLang="zh-CN" sz="3200" b="1" i="0" u="none" strike="noStrike" kern="1200" cap="none" spc="0" normalizeH="0" baseline="0" noProof="0" dirty="0">
              <a:ln>
                <a:noFill/>
              </a:ln>
              <a:solidFill>
                <a:srgbClr val="00B050"/>
              </a:solidFill>
              <a:effectLst/>
              <a:uLnTx/>
              <a:uFillTx/>
              <a:latin typeface="Pangolin" panose="00000500000000000000" pitchFamily="2" charset="0"/>
              <a:ea typeface="Roboto" panose="02000000000000000000" pitchFamily="2" charset="0"/>
              <a:cs typeface="+mn-cs"/>
            </a:endParaRPr>
          </a:p>
        </p:txBody>
      </p:sp>
      <p:sp>
        <p:nvSpPr>
          <p:cNvPr id="3" name="Rectangle 3"/>
          <p:cNvSpPr>
            <a:spLocks noChangeArrowheads="1"/>
          </p:cNvSpPr>
          <p:nvPr/>
        </p:nvSpPr>
        <p:spPr bwMode="auto">
          <a:xfrm>
            <a:off x="1879980" y="265670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vi-VN" altLang="en-US" sz="1600" b="0" i="0" u="none" strike="noStrike" cap="none" normalizeH="0" baseline="0">
                <a:ln>
                  <a:noFill/>
                </a:ln>
                <a:solidFill>
                  <a:schemeClr val="tx1"/>
                </a:solidFill>
                <a:effectLst/>
                <a:latin typeface="Roboto" panose="02000000000000000000" pitchFamily="2" charset="0"/>
                <a:ea typeface="Calibri" panose="020F0502020204030204" pitchFamily="34" charset="0"/>
                <a:cs typeface="Times New Roman" panose="02020603050405020304" pitchFamily="18" charset="0"/>
              </a:rPr>
            </a:br>
            <a:endParaRPr kumimoji="0" lang="vi-VN" altLang="en-US" sz="1800" b="0" i="0" u="none" strike="noStrike" cap="none" normalizeH="0" baseline="0">
              <a:ln>
                <a:noFill/>
              </a:ln>
              <a:solidFill>
                <a:schemeClr val="tx1"/>
              </a:solidFill>
              <a:effectLst/>
              <a:latin typeface="Arial" panose="020B0604020202020204" pitchFamily="34" charset="0"/>
            </a:endParaRPr>
          </a:p>
        </p:txBody>
      </p:sp>
      <p:sp>
        <p:nvSpPr>
          <p:cNvPr id="15" name="TextBox 14"/>
          <p:cNvSpPr txBox="1"/>
          <p:nvPr/>
        </p:nvSpPr>
        <p:spPr>
          <a:xfrm>
            <a:off x="1314451" y="1789536"/>
            <a:ext cx="9460268" cy="3785652"/>
          </a:xfrm>
          <a:prstGeom prst="rect">
            <a:avLst/>
          </a:prstGeom>
          <a:noFill/>
        </p:spPr>
        <p:txBody>
          <a:bodyPr wrap="square" rtlCol="0">
            <a:spAutoFit/>
          </a:bodyPr>
          <a:lstStyle/>
          <a:p>
            <a:r>
              <a:rPr lang="en-US" sz="2400">
                <a:latin typeface="Roboto" panose="02000000000000000000" pitchFamily="2" charset="0"/>
                <a:ea typeface="Roboto" panose="02000000000000000000" pitchFamily="2" charset="0"/>
              </a:rPr>
              <a:t>1. Em hãy cho biết cảnh quan gồm những gì?</a:t>
            </a:r>
          </a:p>
          <a:p>
            <a:r>
              <a:rPr lang="en-US" sz="2400">
                <a:latin typeface="Roboto" panose="02000000000000000000" pitchFamily="2" charset="0"/>
                <a:ea typeface="Roboto" panose="02000000000000000000" pitchFamily="2" charset="0"/>
              </a:rPr>
              <a:t>………………………………………………………………………………………………………………………2. Em hãy phân loại:</a:t>
            </a:r>
          </a:p>
          <a:p>
            <a:r>
              <a:rPr lang="en-US" sz="2400">
                <a:latin typeface="Roboto" panose="02000000000000000000" pitchFamily="2" charset="0"/>
                <a:ea typeface="Roboto" panose="02000000000000000000" pitchFamily="2" charset="0"/>
              </a:rPr>
              <a:t>- Những gì đứng yên?..............................................................................</a:t>
            </a:r>
          </a:p>
          <a:p>
            <a:r>
              <a:rPr lang="en-US" sz="2400">
                <a:latin typeface="Roboto" panose="02000000000000000000" pitchFamily="2" charset="0"/>
                <a:ea typeface="Roboto" panose="02000000000000000000" pitchFamily="2" charset="0"/>
              </a:rPr>
              <a:t>- Những gì chuyển động? .......................................................................</a:t>
            </a:r>
          </a:p>
          <a:p>
            <a:r>
              <a:rPr lang="en-US" sz="2400">
                <a:latin typeface="Roboto" panose="02000000000000000000" pitchFamily="2" charset="0"/>
                <a:ea typeface="Roboto" panose="02000000000000000000" pitchFamily="2" charset="0"/>
              </a:rPr>
              <a:t>3. Cảnh quan nông thôn và cảnh quan thành thị có gì giống và khác nhau</a:t>
            </a:r>
            <a:r>
              <a:rPr lang="vi-VN" sz="2400">
                <a:latin typeface="Roboto" panose="02000000000000000000" pitchFamily="2" charset="0"/>
                <a:ea typeface="Roboto" panose="02000000000000000000" pitchFamily="2" charset="0"/>
              </a:rPr>
              <a:t> (Tham khảo, so sánh hình ảnh tr.50 và tr.51 SGK)</a:t>
            </a:r>
            <a:endParaRPr lang="en-US" sz="2400">
              <a:latin typeface="Roboto" panose="02000000000000000000" pitchFamily="2" charset="0"/>
              <a:ea typeface="Roboto" panose="02000000000000000000" pitchFamily="2" charset="0"/>
            </a:endParaRPr>
          </a:p>
          <a:p>
            <a:r>
              <a:rPr lang="en-US" sz="2400">
                <a:latin typeface="Roboto" panose="02000000000000000000" pitchFamily="2" charset="0"/>
                <a:ea typeface="Roboto" panose="02000000000000000000" pitchFamily="2" charset="0"/>
              </a:rPr>
              <a:t>- Giống nhau: .........................................................................................</a:t>
            </a:r>
          </a:p>
          <a:p>
            <a:r>
              <a:rPr lang="en-US" sz="2400">
                <a:latin typeface="Roboto" panose="02000000000000000000" pitchFamily="2" charset="0"/>
                <a:ea typeface="Roboto" panose="02000000000000000000" pitchFamily="2" charset="0"/>
              </a:rPr>
              <a:t>- Khác nhau:  …........................................................................................</a:t>
            </a:r>
            <a:endParaRPr lang="vi-VN" sz="2400">
              <a:latin typeface="Roboto" panose="02000000000000000000" pitchFamily="2" charset="0"/>
              <a:ea typeface="Roboto" panose="02000000000000000000" pitchFamily="2" charset="0"/>
            </a:endParaRPr>
          </a:p>
          <a:p>
            <a:r>
              <a:rPr lang="en-US" sz="2400">
                <a:latin typeface="Roboto" panose="02000000000000000000" pitchFamily="2" charset="0"/>
                <a:ea typeface="Roboto" panose="02000000000000000000" pitchFamily="2" charset="0"/>
              </a:rPr>
              <a:t>……………….……………………………………………………………………………………………………</a:t>
            </a:r>
          </a:p>
        </p:txBody>
      </p:sp>
      <p:sp>
        <p:nvSpPr>
          <p:cNvPr id="16" name="TextBox 15"/>
          <p:cNvSpPr txBox="1"/>
          <p:nvPr/>
        </p:nvSpPr>
        <p:spPr>
          <a:xfrm>
            <a:off x="1514476" y="2095905"/>
            <a:ext cx="8786980" cy="461665"/>
          </a:xfrm>
          <a:prstGeom prst="rect">
            <a:avLst/>
          </a:prstGeom>
          <a:noFill/>
        </p:spPr>
        <p:txBody>
          <a:bodyPr wrap="square" rtlCol="0">
            <a:spAutoFit/>
          </a:bodyPr>
          <a:lstStyle/>
          <a:p>
            <a:pPr lvl="0" algn="just">
              <a:defRPr/>
            </a:pPr>
            <a:r>
              <a:rPr lang="vi-VN" altLang="zh-CN" sz="2400">
                <a:solidFill>
                  <a:srgbClr val="FF0000"/>
                </a:solidFill>
                <a:latin typeface="Roboto" panose="02000000000000000000" pitchFamily="2" charset="0"/>
                <a:ea typeface="Roboto" panose="02000000000000000000" pitchFamily="2" charset="0"/>
              </a:rPr>
              <a:t>Cảnh quan gồm </a:t>
            </a:r>
            <a:r>
              <a:rPr lang="en-US" altLang="zh-CN" sz="2400">
                <a:solidFill>
                  <a:srgbClr val="FF0000"/>
                </a:solidFill>
                <a:latin typeface="Roboto" panose="02000000000000000000" pitchFamily="2" charset="0"/>
                <a:ea typeface="Roboto" panose="02000000000000000000" pitchFamily="2" charset="0"/>
              </a:rPr>
              <a:t>cảnh vật, cây cối, động vật</a:t>
            </a:r>
            <a:r>
              <a:rPr lang="vi-VN" altLang="zh-CN" sz="2400">
                <a:solidFill>
                  <a:srgbClr val="FF0000"/>
                </a:solidFill>
                <a:latin typeface="Roboto" panose="02000000000000000000" pitchFamily="2" charset="0"/>
                <a:ea typeface="Roboto" panose="02000000000000000000" pitchFamily="2" charset="0"/>
              </a:rPr>
              <a:t>, khí hậu, môi trường</a:t>
            </a:r>
          </a:p>
        </p:txBody>
      </p:sp>
      <p:sp>
        <p:nvSpPr>
          <p:cNvPr id="23" name="TextBox 22"/>
          <p:cNvSpPr txBox="1"/>
          <p:nvPr/>
        </p:nvSpPr>
        <p:spPr>
          <a:xfrm>
            <a:off x="4521886" y="2791570"/>
            <a:ext cx="3539819" cy="461665"/>
          </a:xfrm>
          <a:prstGeom prst="rect">
            <a:avLst/>
          </a:prstGeom>
          <a:noFill/>
        </p:spPr>
        <p:txBody>
          <a:bodyPr wrap="square" rtlCol="0">
            <a:spAutoFit/>
          </a:bodyPr>
          <a:lstStyle/>
          <a:p>
            <a:pPr lvl="0" algn="just">
              <a:defRPr/>
            </a:pPr>
            <a:r>
              <a:rPr lang="vi-VN" altLang="zh-CN" sz="2400">
                <a:solidFill>
                  <a:srgbClr val="FF0000"/>
                </a:solidFill>
                <a:latin typeface="Roboto" panose="02000000000000000000" pitchFamily="2" charset="0"/>
                <a:ea typeface="Roboto" panose="02000000000000000000" pitchFamily="2" charset="0"/>
              </a:rPr>
              <a:t>Cây, núi, nhà</a:t>
            </a:r>
          </a:p>
        </p:txBody>
      </p:sp>
      <p:sp>
        <p:nvSpPr>
          <p:cNvPr id="24" name="TextBox 23"/>
          <p:cNvSpPr txBox="1"/>
          <p:nvPr/>
        </p:nvSpPr>
        <p:spPr>
          <a:xfrm>
            <a:off x="3280696" y="4691517"/>
            <a:ext cx="8683640" cy="461665"/>
          </a:xfrm>
          <a:prstGeom prst="rect">
            <a:avLst/>
          </a:prstGeom>
          <a:noFill/>
        </p:spPr>
        <p:txBody>
          <a:bodyPr wrap="square" rtlCol="0">
            <a:spAutoFit/>
          </a:bodyPr>
          <a:lstStyle/>
          <a:p>
            <a:pPr lvl="0" algn="just">
              <a:defRPr/>
            </a:pPr>
            <a:r>
              <a:rPr lang="vi-VN" altLang="zh-CN" sz="2400">
                <a:solidFill>
                  <a:srgbClr val="FF0000"/>
                </a:solidFill>
                <a:latin typeface="Roboto" panose="02000000000000000000" pitchFamily="2" charset="0"/>
                <a:ea typeface="Roboto" panose="02000000000000000000" pitchFamily="2" charset="0"/>
              </a:rPr>
              <a:t>Nông thôn: Nhà 1 tầng, có đồng ruộng</a:t>
            </a:r>
          </a:p>
        </p:txBody>
      </p:sp>
      <p:sp>
        <p:nvSpPr>
          <p:cNvPr id="25" name="TextBox 24"/>
          <p:cNvSpPr txBox="1"/>
          <p:nvPr/>
        </p:nvSpPr>
        <p:spPr>
          <a:xfrm>
            <a:off x="3385471" y="4269513"/>
            <a:ext cx="7011235" cy="461665"/>
          </a:xfrm>
          <a:prstGeom prst="rect">
            <a:avLst/>
          </a:prstGeom>
          <a:noFill/>
        </p:spPr>
        <p:txBody>
          <a:bodyPr wrap="square" rtlCol="0">
            <a:spAutoFit/>
          </a:bodyPr>
          <a:lstStyle/>
          <a:p>
            <a:pPr lvl="0" algn="just">
              <a:defRPr/>
            </a:pPr>
            <a:r>
              <a:rPr lang="vi-VN" altLang="zh-CN" sz="2400">
                <a:solidFill>
                  <a:srgbClr val="FF0000"/>
                </a:solidFill>
                <a:latin typeface="Roboto" panose="02000000000000000000" pitchFamily="2" charset="0"/>
                <a:ea typeface="Roboto" panose="02000000000000000000" pitchFamily="2" charset="0"/>
              </a:rPr>
              <a:t>Có nhà, cây, người, xe</a:t>
            </a:r>
          </a:p>
        </p:txBody>
      </p:sp>
      <p:sp>
        <p:nvSpPr>
          <p:cNvPr id="13" name="TextBox 12"/>
          <p:cNvSpPr txBox="1"/>
          <p:nvPr/>
        </p:nvSpPr>
        <p:spPr>
          <a:xfrm>
            <a:off x="4793720" y="3204121"/>
            <a:ext cx="3539819" cy="461665"/>
          </a:xfrm>
          <a:prstGeom prst="rect">
            <a:avLst/>
          </a:prstGeom>
          <a:noFill/>
        </p:spPr>
        <p:txBody>
          <a:bodyPr wrap="square" rtlCol="0">
            <a:spAutoFit/>
          </a:bodyPr>
          <a:lstStyle/>
          <a:p>
            <a:pPr lvl="0" algn="just">
              <a:defRPr/>
            </a:pPr>
            <a:r>
              <a:rPr lang="vi-VN" altLang="zh-CN" sz="2400">
                <a:solidFill>
                  <a:srgbClr val="FF0000"/>
                </a:solidFill>
                <a:latin typeface="Roboto" panose="02000000000000000000" pitchFamily="2" charset="0"/>
                <a:ea typeface="Roboto" panose="02000000000000000000" pitchFamily="2" charset="0"/>
              </a:rPr>
              <a:t>Con người, xe, động vật</a:t>
            </a:r>
          </a:p>
        </p:txBody>
      </p:sp>
      <p:sp>
        <p:nvSpPr>
          <p:cNvPr id="14" name="TextBox 13"/>
          <p:cNvSpPr txBox="1"/>
          <p:nvPr/>
        </p:nvSpPr>
        <p:spPr>
          <a:xfrm>
            <a:off x="1451897" y="5069413"/>
            <a:ext cx="8683640" cy="461665"/>
          </a:xfrm>
          <a:prstGeom prst="rect">
            <a:avLst/>
          </a:prstGeom>
          <a:noFill/>
        </p:spPr>
        <p:txBody>
          <a:bodyPr wrap="square" rtlCol="0">
            <a:spAutoFit/>
          </a:bodyPr>
          <a:lstStyle/>
          <a:p>
            <a:pPr lvl="0" algn="just">
              <a:defRPr/>
            </a:pPr>
            <a:r>
              <a:rPr lang="vi-VN" altLang="zh-CN" sz="2400">
                <a:solidFill>
                  <a:srgbClr val="FF0000"/>
                </a:solidFill>
                <a:latin typeface="Roboto" panose="02000000000000000000" pitchFamily="2" charset="0"/>
                <a:ea typeface="Roboto" panose="02000000000000000000" pitchFamily="2" charset="0"/>
              </a:rPr>
              <a:t>Thành  thị: Nhà cao tầng, có xe ô tô, có cảnh sát giao thông</a:t>
            </a:r>
          </a:p>
        </p:txBody>
      </p:sp>
    </p:spTree>
    <p:extLst>
      <p:ext uri="{BB962C8B-B14F-4D97-AF65-F5344CB8AC3E}">
        <p14:creationId xmlns:p14="http://schemas.microsoft.com/office/powerpoint/2010/main" val="3389213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wipe(down)">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down)">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down)">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3" grpId="0"/>
      <p:bldP spid="24" grpId="0"/>
      <p:bldP spid="25" grpId="0"/>
      <p:bldP spid="13"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893346" y="31946"/>
            <a:ext cx="8423237" cy="1569660"/>
          </a:xfrm>
          <a:prstGeom prst="rect">
            <a:avLst/>
          </a:prstGeom>
          <a:noFill/>
        </p:spPr>
        <p:txBody>
          <a:bodyPr wrap="square" rtlCol="0">
            <a:spAutoFit/>
          </a:bodyPr>
          <a:lstStyle/>
          <a:p>
            <a:pPr lvl="0" algn="ctr">
              <a:defRPr/>
            </a:pPr>
            <a:r>
              <a:rPr lang="vi-VN" altLang="zh-CN" sz="3200">
                <a:solidFill>
                  <a:srgbClr val="002060"/>
                </a:solidFill>
                <a:latin typeface="Roboto Black" panose="02000000000000000000" pitchFamily="2" charset="0"/>
                <a:ea typeface="Roboto Black" panose="02000000000000000000" pitchFamily="2" charset="0"/>
              </a:rPr>
              <a:t>KỂ VỀ QUANG CẢNH NƠI EM SỐNG VÀ NHỮNG HOẠT ĐỘNG EM ĐÃ LÀM THỂ HIỆN TÌNH</a:t>
            </a:r>
            <a:r>
              <a:rPr lang="en-US" altLang="zh-CN" sz="3200">
                <a:solidFill>
                  <a:srgbClr val="002060"/>
                </a:solidFill>
                <a:latin typeface="Roboto Black" panose="02000000000000000000" pitchFamily="2" charset="0"/>
                <a:ea typeface="Roboto Black" panose="02000000000000000000" pitchFamily="2" charset="0"/>
              </a:rPr>
              <a:t> </a:t>
            </a:r>
            <a:r>
              <a:rPr lang="vi-VN" altLang="zh-CN" sz="3200">
                <a:solidFill>
                  <a:srgbClr val="002060"/>
                </a:solidFill>
                <a:latin typeface="Roboto Black" panose="02000000000000000000" pitchFamily="2" charset="0"/>
                <a:ea typeface="Roboto Black" panose="02000000000000000000" pitchFamily="2" charset="0"/>
              </a:rPr>
              <a:t>CẢM GẮN BÓ VỚI NƠI ĐÓ</a:t>
            </a:r>
          </a:p>
        </p:txBody>
      </p:sp>
      <p:pic>
        <p:nvPicPr>
          <p:cNvPr id="34" name="Picture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1946"/>
            <a:ext cx="1417791" cy="979395"/>
          </a:xfrm>
          <a:prstGeom prst="rect">
            <a:avLst/>
          </a:prstGeom>
        </p:spPr>
      </p:pic>
      <p:grpSp>
        <p:nvGrpSpPr>
          <p:cNvPr id="5" name="Group 4"/>
          <p:cNvGrpSpPr/>
          <p:nvPr/>
        </p:nvGrpSpPr>
        <p:grpSpPr>
          <a:xfrm>
            <a:off x="310623" y="1804572"/>
            <a:ext cx="3550024" cy="2627578"/>
            <a:chOff x="1839557" y="1869118"/>
            <a:chExt cx="3550024" cy="2627578"/>
          </a:xfrm>
        </p:grpSpPr>
        <p:sp>
          <p:nvSpPr>
            <p:cNvPr id="4" name="Rectangle 3"/>
            <p:cNvSpPr/>
            <p:nvPr/>
          </p:nvSpPr>
          <p:spPr>
            <a:xfrm>
              <a:off x="1839557" y="1869118"/>
              <a:ext cx="3550024" cy="2627578"/>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4"/>
            <a:stretch>
              <a:fillRect/>
            </a:stretch>
          </p:blipFill>
          <p:spPr>
            <a:xfrm>
              <a:off x="2011681" y="2034014"/>
              <a:ext cx="3212520" cy="2333449"/>
            </a:xfrm>
            <a:prstGeom prst="rect">
              <a:avLst/>
            </a:prstGeom>
          </p:spPr>
        </p:pic>
      </p:grpSp>
      <p:grpSp>
        <p:nvGrpSpPr>
          <p:cNvPr id="6" name="Group 5"/>
          <p:cNvGrpSpPr/>
          <p:nvPr/>
        </p:nvGrpSpPr>
        <p:grpSpPr>
          <a:xfrm>
            <a:off x="4255200" y="2517248"/>
            <a:ext cx="3550024" cy="2627578"/>
            <a:chOff x="6037294" y="3853487"/>
            <a:chExt cx="3550024" cy="2627578"/>
          </a:xfrm>
        </p:grpSpPr>
        <p:sp>
          <p:nvSpPr>
            <p:cNvPr id="10" name="Rectangle 9"/>
            <p:cNvSpPr/>
            <p:nvPr/>
          </p:nvSpPr>
          <p:spPr>
            <a:xfrm>
              <a:off x="6037294" y="3853487"/>
              <a:ext cx="3550024" cy="2627578"/>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5"/>
            <a:stretch>
              <a:fillRect/>
            </a:stretch>
          </p:blipFill>
          <p:spPr>
            <a:xfrm>
              <a:off x="6196404" y="3991087"/>
              <a:ext cx="3253317" cy="2334409"/>
            </a:xfrm>
            <a:prstGeom prst="rect">
              <a:avLst/>
            </a:prstGeom>
          </p:spPr>
        </p:pic>
      </p:grpSp>
      <p:grpSp>
        <p:nvGrpSpPr>
          <p:cNvPr id="11" name="Group 10"/>
          <p:cNvGrpSpPr/>
          <p:nvPr/>
        </p:nvGrpSpPr>
        <p:grpSpPr>
          <a:xfrm>
            <a:off x="8199777" y="3969572"/>
            <a:ext cx="3676665" cy="2420478"/>
            <a:chOff x="8853544" y="2034013"/>
            <a:chExt cx="2729750" cy="3065111"/>
          </a:xfrm>
        </p:grpSpPr>
        <p:sp>
          <p:nvSpPr>
            <p:cNvPr id="15" name="Rectangle 14"/>
            <p:cNvSpPr/>
            <p:nvPr/>
          </p:nvSpPr>
          <p:spPr>
            <a:xfrm>
              <a:off x="8853544" y="2034013"/>
              <a:ext cx="2729750" cy="30651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9014908" y="2216075"/>
              <a:ext cx="2431228" cy="2753958"/>
            </a:xfrm>
            <a:prstGeom prst="rect">
              <a:avLst/>
            </a:prstGeom>
            <a:blipFill dpi="0" rotWithShape="1">
              <a:blip r:embed="rId6" cstate="hq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514834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2" presetClass="entr" presetSubtype="4"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par>
                          <p:cTn id="20" fill="hold">
                            <p:stCondLst>
                              <p:cond delay="2000"/>
                            </p:stCondLst>
                            <p:childTnLst>
                              <p:par>
                                <p:cTn id="21" presetID="2" presetClass="entr" presetSubtype="4"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859003" y="1537770"/>
            <a:ext cx="10459385" cy="4941454"/>
          </a:xfrm>
          <a:prstGeom prst="roundRect">
            <a:avLst>
              <a:gd name="adj" fmla="val 10160"/>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1946"/>
            <a:ext cx="1417791" cy="979395"/>
          </a:xfrm>
          <a:prstGeom prst="rect">
            <a:avLst/>
          </a:prstGeom>
        </p:spPr>
      </p:pic>
      <p:sp>
        <p:nvSpPr>
          <p:cNvPr id="7" name="TextBox 6"/>
          <p:cNvSpPr txBox="1"/>
          <p:nvPr/>
        </p:nvSpPr>
        <p:spPr>
          <a:xfrm>
            <a:off x="3790721" y="585440"/>
            <a:ext cx="407095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B050"/>
                </a:solidFill>
                <a:effectLst/>
                <a:uLnTx/>
                <a:uFillTx/>
                <a:latin typeface="Pangolin" panose="00000500000000000000" pitchFamily="2" charset="0"/>
                <a:ea typeface="Roboto" panose="02000000000000000000" pitchFamily="2" charset="0"/>
                <a:cs typeface="+mn-cs"/>
              </a:rPr>
              <a:t>PHIẾU HỌC TẬP SỐ </a:t>
            </a:r>
            <a:r>
              <a:rPr kumimoji="0" lang="vi-VN" altLang="zh-CN" sz="3200" b="1" i="0" u="none" strike="noStrike" kern="1200" cap="none" spc="0" normalizeH="0" baseline="0" noProof="0">
                <a:ln>
                  <a:noFill/>
                </a:ln>
                <a:solidFill>
                  <a:srgbClr val="00B050"/>
                </a:solidFill>
                <a:effectLst/>
                <a:uLnTx/>
                <a:uFillTx/>
                <a:latin typeface="Pangolin" panose="00000500000000000000" pitchFamily="2" charset="0"/>
                <a:ea typeface="Roboto" panose="02000000000000000000" pitchFamily="2" charset="0"/>
                <a:cs typeface="+mn-cs"/>
              </a:rPr>
              <a:t>3</a:t>
            </a:r>
            <a:endParaRPr kumimoji="0" lang="en-US" altLang="zh-CN" sz="3200" b="1" i="0" u="none" strike="noStrike" kern="1200" cap="none" spc="0" normalizeH="0" baseline="0" noProof="0" dirty="0">
              <a:ln>
                <a:noFill/>
              </a:ln>
              <a:solidFill>
                <a:srgbClr val="00B050"/>
              </a:solidFill>
              <a:effectLst/>
              <a:uLnTx/>
              <a:uFillTx/>
              <a:latin typeface="Pangolin" panose="00000500000000000000" pitchFamily="2" charset="0"/>
              <a:ea typeface="Roboto" panose="02000000000000000000" pitchFamily="2" charset="0"/>
              <a:cs typeface="+mn-cs"/>
            </a:endParaRPr>
          </a:p>
        </p:txBody>
      </p:sp>
      <p:sp>
        <p:nvSpPr>
          <p:cNvPr id="3" name="Rectangle 3"/>
          <p:cNvSpPr>
            <a:spLocks noChangeArrowheads="1"/>
          </p:cNvSpPr>
          <p:nvPr/>
        </p:nvSpPr>
        <p:spPr bwMode="auto">
          <a:xfrm>
            <a:off x="1879980" y="265670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vi-VN" altLang="en-US" sz="1600" b="0" i="0" u="none" strike="noStrike" cap="none" normalizeH="0" baseline="0">
                <a:ln>
                  <a:noFill/>
                </a:ln>
                <a:solidFill>
                  <a:schemeClr val="tx1"/>
                </a:solidFill>
                <a:effectLst/>
                <a:latin typeface="Roboto" panose="02000000000000000000" pitchFamily="2" charset="0"/>
                <a:ea typeface="Calibri" panose="020F0502020204030204" pitchFamily="34" charset="0"/>
                <a:cs typeface="Times New Roman" panose="02020603050405020304" pitchFamily="18" charset="0"/>
              </a:rPr>
            </a:br>
            <a:endParaRPr kumimoji="0" lang="vi-VN" altLang="en-US" sz="1800" b="0" i="0" u="none" strike="noStrike" cap="none" normalizeH="0" baseline="0">
              <a:ln>
                <a:noFill/>
              </a:ln>
              <a:solidFill>
                <a:schemeClr val="tx1"/>
              </a:solidFill>
              <a:effectLst/>
              <a:latin typeface="Arial" panose="020B0604020202020204" pitchFamily="34" charset="0"/>
            </a:endParaRPr>
          </a:p>
        </p:txBody>
      </p:sp>
      <p:sp>
        <p:nvSpPr>
          <p:cNvPr id="15" name="TextBox 14"/>
          <p:cNvSpPr txBox="1"/>
          <p:nvPr/>
        </p:nvSpPr>
        <p:spPr>
          <a:xfrm>
            <a:off x="1314451" y="1789536"/>
            <a:ext cx="9460268" cy="3785652"/>
          </a:xfrm>
          <a:prstGeom prst="rect">
            <a:avLst/>
          </a:prstGeom>
          <a:noFill/>
        </p:spPr>
        <p:txBody>
          <a:bodyPr wrap="square" rtlCol="0">
            <a:spAutoFit/>
          </a:bodyPr>
          <a:lstStyle/>
          <a:p>
            <a:r>
              <a:rPr lang="vi-VN" sz="2400">
                <a:latin typeface="Roboto" panose="02000000000000000000" pitchFamily="2" charset="0"/>
                <a:ea typeface="Roboto" panose="02000000000000000000" pitchFamily="2" charset="0"/>
              </a:rPr>
              <a:t>1. Em hãy kể xung quanh nơi ở của em có những cảnh vật gì?</a:t>
            </a:r>
          </a:p>
          <a:p>
            <a:r>
              <a:rPr lang="vi-VN" sz="2400">
                <a:latin typeface="Roboto" panose="02000000000000000000" pitchFamily="2" charset="0"/>
                <a:ea typeface="Roboto" panose="02000000000000000000" pitchFamily="2" charset="0"/>
              </a:rPr>
              <a:t>……………………………………………………………………………………………………………………</a:t>
            </a:r>
          </a:p>
          <a:p>
            <a:r>
              <a:rPr lang="vi-VN" sz="2400">
                <a:latin typeface="Roboto" panose="02000000000000000000" pitchFamily="2" charset="0"/>
                <a:ea typeface="Roboto" panose="02000000000000000000" pitchFamily="2" charset="0"/>
              </a:rPr>
              <a:t>……………………………………………………………………………………………………………………</a:t>
            </a:r>
          </a:p>
          <a:p>
            <a:r>
              <a:rPr lang="vi-VN" sz="2400">
                <a:latin typeface="Roboto" panose="02000000000000000000" pitchFamily="2" charset="0"/>
                <a:ea typeface="Roboto" panose="02000000000000000000" pitchFamily="2" charset="0"/>
              </a:rPr>
              <a:t>2. Điền vào chỗ chấm những hành động nên hay không nên được cho là thể hiện tình cảm gắn bó với nơi em sống</a:t>
            </a:r>
            <a:r>
              <a:rPr lang="en-US" sz="2400">
                <a:latin typeface="Roboto" panose="02000000000000000000" pitchFamily="2" charset="0"/>
                <a:ea typeface="Roboto" panose="02000000000000000000" pitchFamily="2" charset="0"/>
              </a:rPr>
              <a:t>.</a:t>
            </a:r>
            <a:endParaRPr lang="vi-VN" sz="2400">
              <a:latin typeface="Roboto" panose="02000000000000000000" pitchFamily="2" charset="0"/>
              <a:ea typeface="Roboto" panose="02000000000000000000" pitchFamily="2" charset="0"/>
            </a:endParaRPr>
          </a:p>
          <a:p>
            <a:r>
              <a:rPr lang="vi-VN" sz="2400">
                <a:latin typeface="Roboto" panose="02000000000000000000" pitchFamily="2" charset="0"/>
                <a:ea typeface="Roboto" panose="02000000000000000000" pitchFamily="2" charset="0"/>
              </a:rPr>
              <a:t>a……………………….dọn dẹp vệ sinh xung quanh nơi em sống</a:t>
            </a:r>
            <a:r>
              <a:rPr lang="en-US" sz="2400">
                <a:latin typeface="Roboto" panose="02000000000000000000" pitchFamily="2" charset="0"/>
                <a:ea typeface="Roboto" panose="02000000000000000000" pitchFamily="2" charset="0"/>
              </a:rPr>
              <a:t>.</a:t>
            </a:r>
            <a:endParaRPr lang="vi-VN" sz="2400">
              <a:latin typeface="Roboto" panose="02000000000000000000" pitchFamily="2" charset="0"/>
              <a:ea typeface="Roboto" panose="02000000000000000000" pitchFamily="2" charset="0"/>
            </a:endParaRPr>
          </a:p>
          <a:p>
            <a:r>
              <a:rPr lang="vi-VN" sz="2400">
                <a:latin typeface="Roboto" panose="02000000000000000000" pitchFamily="2" charset="0"/>
                <a:ea typeface="Roboto" panose="02000000000000000000" pitchFamily="2" charset="0"/>
              </a:rPr>
              <a:t>b………………………. vất rác bừa bãi</a:t>
            </a:r>
            <a:r>
              <a:rPr lang="en-US" sz="2400">
                <a:latin typeface="Roboto" panose="02000000000000000000" pitchFamily="2" charset="0"/>
                <a:ea typeface="Roboto" panose="02000000000000000000" pitchFamily="2" charset="0"/>
              </a:rPr>
              <a:t>.</a:t>
            </a:r>
            <a:endParaRPr lang="vi-VN" sz="2400">
              <a:latin typeface="Roboto" panose="02000000000000000000" pitchFamily="2" charset="0"/>
              <a:ea typeface="Roboto" panose="02000000000000000000" pitchFamily="2" charset="0"/>
            </a:endParaRPr>
          </a:p>
          <a:p>
            <a:r>
              <a:rPr lang="vi-VN" sz="2400">
                <a:latin typeface="Roboto" panose="02000000000000000000" pitchFamily="2" charset="0"/>
                <a:ea typeface="Roboto" panose="02000000000000000000" pitchFamily="2" charset="0"/>
              </a:rPr>
              <a:t>c……………………….. sử dụng nhiều túi </a:t>
            </a:r>
            <a:r>
              <a:rPr lang="en-US" sz="2400">
                <a:latin typeface="Roboto" panose="02000000000000000000" pitchFamily="2" charset="0"/>
                <a:ea typeface="Roboto" panose="02000000000000000000" pitchFamily="2" charset="0"/>
              </a:rPr>
              <a:t>ni long.</a:t>
            </a:r>
            <a:endParaRPr lang="vi-VN" sz="2400">
              <a:latin typeface="Roboto" panose="02000000000000000000" pitchFamily="2" charset="0"/>
              <a:ea typeface="Roboto" panose="02000000000000000000" pitchFamily="2" charset="0"/>
            </a:endParaRPr>
          </a:p>
          <a:p>
            <a:r>
              <a:rPr lang="vi-VN" sz="2400">
                <a:latin typeface="Roboto" panose="02000000000000000000" pitchFamily="2" charset="0"/>
                <a:ea typeface="Roboto" panose="02000000000000000000" pitchFamily="2" charset="0"/>
              </a:rPr>
              <a:t>d……………………….. trồng và chăm sóc cây xanh</a:t>
            </a:r>
            <a:r>
              <a:rPr lang="en-US" sz="2400">
                <a:latin typeface="Roboto" panose="02000000000000000000" pitchFamily="2" charset="0"/>
                <a:ea typeface="Roboto" panose="02000000000000000000" pitchFamily="2" charset="0"/>
              </a:rPr>
              <a:t>.</a:t>
            </a:r>
            <a:endParaRPr lang="vi-VN" sz="2400">
              <a:latin typeface="Roboto" panose="02000000000000000000" pitchFamily="2" charset="0"/>
              <a:ea typeface="Roboto" panose="02000000000000000000" pitchFamily="2" charset="0"/>
            </a:endParaRPr>
          </a:p>
          <a:p>
            <a:r>
              <a:rPr lang="vi-VN" sz="2400">
                <a:latin typeface="Roboto" panose="02000000000000000000" pitchFamily="2" charset="0"/>
                <a:ea typeface="Roboto" panose="02000000000000000000" pitchFamily="2" charset="0"/>
              </a:rPr>
              <a:t>e……………………….. trang trí cảnh quan bằng nhiều đồ vật</a:t>
            </a:r>
            <a:r>
              <a:rPr lang="en-US" sz="2400">
                <a:latin typeface="Roboto" panose="02000000000000000000" pitchFamily="2" charset="0"/>
                <a:ea typeface="Roboto" panose="02000000000000000000" pitchFamily="2" charset="0"/>
              </a:rPr>
              <a:t>.</a:t>
            </a:r>
            <a:endParaRPr lang="vi-VN" sz="2400">
              <a:latin typeface="Roboto" panose="02000000000000000000" pitchFamily="2" charset="0"/>
              <a:ea typeface="Roboto" panose="02000000000000000000" pitchFamily="2" charset="0"/>
            </a:endParaRPr>
          </a:p>
        </p:txBody>
      </p:sp>
      <p:sp>
        <p:nvSpPr>
          <p:cNvPr id="16" name="TextBox 15"/>
          <p:cNvSpPr txBox="1"/>
          <p:nvPr/>
        </p:nvSpPr>
        <p:spPr>
          <a:xfrm>
            <a:off x="1451897" y="2109286"/>
            <a:ext cx="8786980" cy="461665"/>
          </a:xfrm>
          <a:prstGeom prst="rect">
            <a:avLst/>
          </a:prstGeom>
          <a:noFill/>
        </p:spPr>
        <p:txBody>
          <a:bodyPr wrap="square" rtlCol="0">
            <a:spAutoFit/>
          </a:bodyPr>
          <a:lstStyle/>
          <a:p>
            <a:pPr lvl="0" algn="just">
              <a:defRPr/>
            </a:pPr>
            <a:r>
              <a:rPr lang="vi-VN" altLang="zh-CN" sz="2400">
                <a:solidFill>
                  <a:srgbClr val="FF0000"/>
                </a:solidFill>
                <a:latin typeface="Roboto" panose="02000000000000000000" pitchFamily="2" charset="0"/>
                <a:ea typeface="Roboto" panose="02000000000000000000" pitchFamily="2" charset="0"/>
              </a:rPr>
              <a:t>Gợi ý: </a:t>
            </a:r>
            <a:r>
              <a:rPr lang="en-US" altLang="zh-CN" sz="2400">
                <a:solidFill>
                  <a:srgbClr val="FF0000"/>
                </a:solidFill>
                <a:latin typeface="Roboto" panose="02000000000000000000" pitchFamily="2" charset="0"/>
                <a:ea typeface="Roboto" panose="02000000000000000000" pitchFamily="2" charset="0"/>
              </a:rPr>
              <a:t>cảnh vật</a:t>
            </a:r>
            <a:r>
              <a:rPr lang="vi-VN" altLang="zh-CN" sz="2400">
                <a:solidFill>
                  <a:srgbClr val="FF0000"/>
                </a:solidFill>
                <a:latin typeface="Roboto" panose="02000000000000000000" pitchFamily="2" charset="0"/>
                <a:ea typeface="Roboto" panose="02000000000000000000" pitchFamily="2" charset="0"/>
              </a:rPr>
              <a:t>: Mây, núi, nhà xe, cây, động vật</a:t>
            </a:r>
          </a:p>
        </p:txBody>
      </p:sp>
      <p:sp>
        <p:nvSpPr>
          <p:cNvPr id="23" name="TextBox 22"/>
          <p:cNvSpPr txBox="1"/>
          <p:nvPr/>
        </p:nvSpPr>
        <p:spPr>
          <a:xfrm>
            <a:off x="1615561" y="3943543"/>
            <a:ext cx="1794613" cy="461665"/>
          </a:xfrm>
          <a:prstGeom prst="rect">
            <a:avLst/>
          </a:prstGeom>
          <a:noFill/>
        </p:spPr>
        <p:txBody>
          <a:bodyPr wrap="square" rtlCol="0">
            <a:spAutoFit/>
          </a:bodyPr>
          <a:lstStyle/>
          <a:p>
            <a:pPr lvl="0" algn="just">
              <a:defRPr/>
            </a:pPr>
            <a:r>
              <a:rPr lang="vi-VN" altLang="zh-CN" sz="2400">
                <a:solidFill>
                  <a:srgbClr val="FF0000"/>
                </a:solidFill>
                <a:latin typeface="Roboto" panose="02000000000000000000" pitchFamily="2" charset="0"/>
                <a:ea typeface="Roboto" panose="02000000000000000000" pitchFamily="2" charset="0"/>
              </a:rPr>
              <a:t>Không nên</a:t>
            </a:r>
          </a:p>
        </p:txBody>
      </p:sp>
      <p:sp>
        <p:nvSpPr>
          <p:cNvPr id="13" name="TextBox 12"/>
          <p:cNvSpPr txBox="1"/>
          <p:nvPr/>
        </p:nvSpPr>
        <p:spPr>
          <a:xfrm>
            <a:off x="1615561" y="3544804"/>
            <a:ext cx="867672" cy="461665"/>
          </a:xfrm>
          <a:prstGeom prst="rect">
            <a:avLst/>
          </a:prstGeom>
          <a:noFill/>
        </p:spPr>
        <p:txBody>
          <a:bodyPr wrap="square" rtlCol="0">
            <a:spAutoFit/>
          </a:bodyPr>
          <a:lstStyle/>
          <a:p>
            <a:pPr lvl="0" algn="just">
              <a:defRPr/>
            </a:pPr>
            <a:r>
              <a:rPr lang="vi-VN" altLang="zh-CN" sz="2400">
                <a:solidFill>
                  <a:srgbClr val="FF0000"/>
                </a:solidFill>
                <a:latin typeface="Roboto" panose="02000000000000000000" pitchFamily="2" charset="0"/>
                <a:ea typeface="Roboto" panose="02000000000000000000" pitchFamily="2" charset="0"/>
              </a:rPr>
              <a:t>Nên</a:t>
            </a:r>
          </a:p>
        </p:txBody>
      </p:sp>
      <p:sp>
        <p:nvSpPr>
          <p:cNvPr id="17" name="TextBox 16"/>
          <p:cNvSpPr txBox="1"/>
          <p:nvPr/>
        </p:nvSpPr>
        <p:spPr>
          <a:xfrm>
            <a:off x="1615560" y="4258235"/>
            <a:ext cx="1794613" cy="461665"/>
          </a:xfrm>
          <a:prstGeom prst="rect">
            <a:avLst/>
          </a:prstGeom>
          <a:noFill/>
        </p:spPr>
        <p:txBody>
          <a:bodyPr wrap="square" rtlCol="0">
            <a:spAutoFit/>
          </a:bodyPr>
          <a:lstStyle/>
          <a:p>
            <a:pPr lvl="0" algn="just">
              <a:defRPr/>
            </a:pPr>
            <a:r>
              <a:rPr lang="vi-VN" altLang="zh-CN" sz="2400">
                <a:solidFill>
                  <a:srgbClr val="FF0000"/>
                </a:solidFill>
                <a:latin typeface="Roboto" panose="02000000000000000000" pitchFamily="2" charset="0"/>
                <a:ea typeface="Roboto" panose="02000000000000000000" pitchFamily="2" charset="0"/>
              </a:rPr>
              <a:t>Không nên</a:t>
            </a:r>
          </a:p>
        </p:txBody>
      </p:sp>
      <p:sp>
        <p:nvSpPr>
          <p:cNvPr id="18" name="TextBox 17"/>
          <p:cNvSpPr txBox="1"/>
          <p:nvPr/>
        </p:nvSpPr>
        <p:spPr>
          <a:xfrm>
            <a:off x="1645194" y="4663736"/>
            <a:ext cx="867672" cy="461665"/>
          </a:xfrm>
          <a:prstGeom prst="rect">
            <a:avLst/>
          </a:prstGeom>
          <a:noFill/>
        </p:spPr>
        <p:txBody>
          <a:bodyPr wrap="square" rtlCol="0">
            <a:spAutoFit/>
          </a:bodyPr>
          <a:lstStyle/>
          <a:p>
            <a:pPr lvl="0" algn="just">
              <a:defRPr/>
            </a:pPr>
            <a:r>
              <a:rPr lang="vi-VN" altLang="zh-CN" sz="2400">
                <a:solidFill>
                  <a:srgbClr val="FF0000"/>
                </a:solidFill>
                <a:latin typeface="Roboto" panose="02000000000000000000" pitchFamily="2" charset="0"/>
                <a:ea typeface="Roboto" panose="02000000000000000000" pitchFamily="2" charset="0"/>
              </a:rPr>
              <a:t>Nên</a:t>
            </a:r>
          </a:p>
        </p:txBody>
      </p:sp>
      <p:sp>
        <p:nvSpPr>
          <p:cNvPr id="19" name="TextBox 18"/>
          <p:cNvSpPr txBox="1"/>
          <p:nvPr/>
        </p:nvSpPr>
        <p:spPr>
          <a:xfrm>
            <a:off x="1615561" y="5030113"/>
            <a:ext cx="867672" cy="461665"/>
          </a:xfrm>
          <a:prstGeom prst="rect">
            <a:avLst/>
          </a:prstGeom>
          <a:noFill/>
        </p:spPr>
        <p:txBody>
          <a:bodyPr wrap="square" rtlCol="0">
            <a:spAutoFit/>
          </a:bodyPr>
          <a:lstStyle/>
          <a:p>
            <a:pPr lvl="0" algn="just">
              <a:defRPr/>
            </a:pPr>
            <a:r>
              <a:rPr lang="vi-VN" altLang="zh-CN" sz="2400">
                <a:solidFill>
                  <a:srgbClr val="FF0000"/>
                </a:solidFill>
                <a:latin typeface="Roboto" panose="02000000000000000000" pitchFamily="2" charset="0"/>
                <a:ea typeface="Roboto" panose="02000000000000000000" pitchFamily="2" charset="0"/>
              </a:rPr>
              <a:t>Nên</a:t>
            </a:r>
          </a:p>
        </p:txBody>
      </p:sp>
    </p:spTree>
    <p:extLst>
      <p:ext uri="{BB962C8B-B14F-4D97-AF65-F5344CB8AC3E}">
        <p14:creationId xmlns:p14="http://schemas.microsoft.com/office/powerpoint/2010/main" val="3587895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down)">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down)">
                                      <p:cBhvr>
                                        <p:cTn id="3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3" grpId="0"/>
      <p:bldP spid="13" grpId="0"/>
      <p:bldP spid="17"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725248E-A0D6-AD5A-5800-9A78FC7887FD}"/>
              </a:ext>
            </a:extLst>
          </p:cNvPr>
          <p:cNvSpPr txBox="1"/>
          <p:nvPr/>
        </p:nvSpPr>
        <p:spPr>
          <a:xfrm>
            <a:off x="4172059" y="471367"/>
            <a:ext cx="3959186"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70C0"/>
                </a:solidFill>
                <a:effectLst/>
                <a:uLnTx/>
                <a:uFillTx/>
                <a:latin typeface="Roboto Black" panose="02000000000000000000" pitchFamily="2" charset="0"/>
                <a:ea typeface="Roboto Black" panose="02000000000000000000" pitchFamily="2" charset="0"/>
                <a:cs typeface="+mn-cs"/>
              </a:rPr>
              <a:t>BÀI TẬP VỀ NHÀ</a:t>
            </a:r>
            <a:endParaRPr kumimoji="0" lang="en-US" sz="3200" b="1" i="0" u="none" strike="noStrike" kern="1200" cap="none" spc="0" normalizeH="0" baseline="0" noProof="0" dirty="0">
              <a:ln>
                <a:noFill/>
              </a:ln>
              <a:solidFill>
                <a:srgbClr val="0070C0"/>
              </a:solidFill>
              <a:effectLst/>
              <a:uLnTx/>
              <a:uFillTx/>
              <a:latin typeface="Roboto Black" panose="02000000000000000000" pitchFamily="2" charset="0"/>
              <a:ea typeface="Roboto Black" panose="02000000000000000000" pitchFamily="2" charset="0"/>
              <a:cs typeface="+mn-cs"/>
            </a:endParaRPr>
          </a:p>
        </p:txBody>
      </p:sp>
      <p:sp>
        <p:nvSpPr>
          <p:cNvPr id="5" name="Rectangle: Rounded Corners 2">
            <a:extLst>
              <a:ext uri="{FF2B5EF4-FFF2-40B4-BE49-F238E27FC236}">
                <a16:creationId xmlns:a16="http://schemas.microsoft.com/office/drawing/2014/main" id="{8D375CCE-294A-4A06-B090-A5CB539AC2CB}"/>
              </a:ext>
            </a:extLst>
          </p:cNvPr>
          <p:cNvSpPr/>
          <p:nvPr/>
        </p:nvSpPr>
        <p:spPr>
          <a:xfrm>
            <a:off x="1474342" y="1685306"/>
            <a:ext cx="8991600" cy="4335350"/>
          </a:xfrm>
          <a:prstGeom prst="roundRect">
            <a:avLst>
              <a:gd name="adj" fmla="val 9417"/>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Roboto" panose="02000000000000000000" pitchFamily="2" charset="0"/>
              <a:ea typeface="+mn-ea"/>
              <a:cs typeface="+mn-cs"/>
            </a:endParaRPr>
          </a:p>
        </p:txBody>
      </p:sp>
      <p:sp>
        <p:nvSpPr>
          <p:cNvPr id="6" name="TextBox 5">
            <a:extLst>
              <a:ext uri="{FF2B5EF4-FFF2-40B4-BE49-F238E27FC236}">
                <a16:creationId xmlns:a16="http://schemas.microsoft.com/office/drawing/2014/main" id="{F47EDC76-93E4-69B2-B3EB-FFBB9F9285CB}"/>
              </a:ext>
            </a:extLst>
          </p:cNvPr>
          <p:cNvSpPr txBox="1"/>
          <p:nvPr/>
        </p:nvSpPr>
        <p:spPr>
          <a:xfrm>
            <a:off x="2378904" y="1906827"/>
            <a:ext cx="6858000"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Chuẩn bị các nguyên, vật liệu cho buổi học sau:</a:t>
            </a: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1946"/>
            <a:ext cx="1417791" cy="979395"/>
          </a:xfrm>
          <a:prstGeom prst="rect">
            <a:avLst/>
          </a:prstGeom>
        </p:spPr>
      </p:pic>
      <p:pic>
        <p:nvPicPr>
          <p:cNvPr id="17" name="Picture 16">
            <a:extLst>
              <a:ext uri="{FF2B5EF4-FFF2-40B4-BE49-F238E27FC236}">
                <a16:creationId xmlns:a16="http://schemas.microsoft.com/office/drawing/2014/main" id="{2F0B38A0-9C2A-CC9E-621D-1963F69D092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97170" l="0" r="100000">
                        <a14:foregroundMark x1="32948" y1="37736" x2="18497" y2="30189"/>
                        <a14:foregroundMark x1="43931" y1="59434" x2="32948" y2="71698"/>
                        <a14:foregroundMark x1="45087" y1="46226" x2="34104" y2="37736"/>
                      </a14:backgroundRemoval>
                    </a14:imgEffect>
                  </a14:imgLayer>
                </a14:imgProps>
              </a:ext>
            </a:extLst>
          </a:blip>
          <a:stretch>
            <a:fillRect/>
          </a:stretch>
        </p:blipFill>
        <p:spPr>
          <a:xfrm rot="1954073">
            <a:off x="3450942" y="3541734"/>
            <a:ext cx="1828332" cy="1120250"/>
          </a:xfrm>
          <a:prstGeom prst="rect">
            <a:avLst/>
          </a:prstGeom>
          <a:effectLst>
            <a:outerShdw blurRad="63500" sx="102000" sy="102000" algn="ctr" rotWithShape="0">
              <a:prstClr val="black">
                <a:alpha val="40000"/>
              </a:prstClr>
            </a:outerShdw>
          </a:effectLst>
        </p:spPr>
      </p:pic>
      <p:pic>
        <p:nvPicPr>
          <p:cNvPr id="13" name="Picture 12">
            <a:extLst>
              <a:ext uri="{FF2B5EF4-FFF2-40B4-BE49-F238E27FC236}">
                <a16:creationId xmlns:a16="http://schemas.microsoft.com/office/drawing/2014/main" id="{901E8F2F-82B1-8289-A128-7A4A6AA36DC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21564" y="2937903"/>
            <a:ext cx="1534400" cy="1534400"/>
          </a:xfrm>
          <a:prstGeom prst="rect">
            <a:avLst/>
          </a:prstGeom>
        </p:spPr>
      </p:pic>
      <p:pic>
        <p:nvPicPr>
          <p:cNvPr id="20" name="Picture 19">
            <a:extLst>
              <a:ext uri="{FF2B5EF4-FFF2-40B4-BE49-F238E27FC236}">
                <a16:creationId xmlns:a16="http://schemas.microsoft.com/office/drawing/2014/main" id="{4A2210E2-AFE1-878C-C378-54692377689D}"/>
              </a:ext>
            </a:extLst>
          </p:cNvPr>
          <p:cNvPicPr>
            <a:picLocks noChangeAspect="1"/>
          </p:cNvPicPr>
          <p:nvPr/>
        </p:nvPicPr>
        <p:blipFill rotWithShape="1">
          <a:blip r:embed="rId7">
            <a:extLst>
              <a:ext uri="{28A0092B-C50C-407E-A947-70E740481C1C}">
                <a14:useLocalDpi xmlns:a14="http://schemas.microsoft.com/office/drawing/2010/main" val="0"/>
              </a:ext>
            </a:extLst>
          </a:blip>
          <a:srcRect l="16228" r="13090"/>
          <a:stretch/>
        </p:blipFill>
        <p:spPr>
          <a:xfrm>
            <a:off x="4892305" y="2774051"/>
            <a:ext cx="1091108" cy="1412294"/>
          </a:xfrm>
          <a:prstGeom prst="rect">
            <a:avLst/>
          </a:prstGeom>
          <a:effectLst>
            <a:outerShdw blurRad="63500" sx="102000" sy="102000" algn="ctr" rotWithShape="0">
              <a:prstClr val="black">
                <a:alpha val="40000"/>
              </a:prstClr>
            </a:outerShdw>
          </a:effectLst>
        </p:spPr>
      </p:pic>
      <p:sp>
        <p:nvSpPr>
          <p:cNvPr id="15" name="TextBox 14">
            <a:extLst>
              <a:ext uri="{FF2B5EF4-FFF2-40B4-BE49-F238E27FC236}">
                <a16:creationId xmlns:a16="http://schemas.microsoft.com/office/drawing/2014/main" id="{C50EEADF-F242-4F8F-96FE-76601BA8159E}"/>
              </a:ext>
            </a:extLst>
          </p:cNvPr>
          <p:cNvSpPr txBox="1"/>
          <p:nvPr/>
        </p:nvSpPr>
        <p:spPr>
          <a:xfrm>
            <a:off x="2829805" y="2291307"/>
            <a:ext cx="7636137"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Giấy màu, kéo</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băng </a:t>
            </a:r>
            <a:r>
              <a:rPr kumimoji="0" lang="vi-V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dính</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lang="en-US" sz="2400" noProof="0">
                <a:solidFill>
                  <a:srgbClr val="002060"/>
                </a:solidFill>
                <a:latin typeface="Roboto" panose="02000000000000000000" pitchFamily="2" charset="0"/>
                <a:ea typeface="Roboto" panose="02000000000000000000" pitchFamily="2" charset="0"/>
              </a:rPr>
              <a:t>ống hút, dây dù</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6" name="Picture 15">
            <a:extLst>
              <a:ext uri="{FF2B5EF4-FFF2-40B4-BE49-F238E27FC236}">
                <a16:creationId xmlns:a16="http://schemas.microsoft.com/office/drawing/2014/main" id="{19EEF50F-2881-7FA2-19A1-FD9F4B0E54FA}"/>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475" b="89971" l="9524" r="96992"/>
                    </a14:imgEffect>
                  </a14:imgLayer>
                </a14:imgProps>
              </a:ext>
            </a:extLst>
          </a:blip>
          <a:stretch>
            <a:fillRect/>
          </a:stretch>
        </p:blipFill>
        <p:spPr>
          <a:xfrm>
            <a:off x="7786570" y="2864665"/>
            <a:ext cx="1616396" cy="1373329"/>
          </a:xfrm>
          <a:prstGeom prst="rect">
            <a:avLst/>
          </a:prstGeom>
        </p:spPr>
      </p:pic>
      <p:pic>
        <p:nvPicPr>
          <p:cNvPr id="18" name="Picture 2">
            <a:extLst>
              <a:ext uri="{FF2B5EF4-FFF2-40B4-BE49-F238E27FC236}">
                <a16:creationId xmlns:a16="http://schemas.microsoft.com/office/drawing/2014/main" id="{278F52B0-04F1-DCE7-E101-9CAA686CF75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993101" y="4063795"/>
            <a:ext cx="3196590" cy="2131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016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childTnLst>
                                </p:cTn>
                              </p:par>
                              <p:par>
                                <p:cTn id="17" presetID="23" presetClass="entr" presetSubtype="16"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2259106" y="1550133"/>
            <a:ext cx="6429607" cy="2958353"/>
          </a:xfrm>
          <a:prstGeom prst="roundRect">
            <a:avLst/>
          </a:prstGeom>
          <a:solidFill>
            <a:srgbClr val="FDBB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84602" y="3430402"/>
            <a:ext cx="1315971" cy="2156169"/>
          </a:xfrm>
          <a:prstGeom prst="rect">
            <a:avLst/>
          </a:prstGeom>
        </p:spPr>
      </p:pic>
      <p:sp>
        <p:nvSpPr>
          <p:cNvPr id="5" name="TextBox 4">
            <a:extLst>
              <a:ext uri="{FF2B5EF4-FFF2-40B4-BE49-F238E27FC236}">
                <a16:creationId xmlns:a16="http://schemas.microsoft.com/office/drawing/2014/main" id="{B725248E-A0D6-AD5A-5800-9A78FC7887FD}"/>
              </a:ext>
            </a:extLst>
          </p:cNvPr>
          <p:cNvSpPr txBox="1"/>
          <p:nvPr/>
        </p:nvSpPr>
        <p:spPr>
          <a:xfrm>
            <a:off x="2832516" y="2599405"/>
            <a:ext cx="5856197" cy="830997"/>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B050"/>
                </a:solidFill>
                <a:effectLst/>
                <a:uLnTx/>
                <a:uFillTx/>
                <a:latin typeface="Roboto Black" panose="02000000000000000000" pitchFamily="2" charset="0"/>
                <a:ea typeface="Roboto Black" panose="02000000000000000000" pitchFamily="2" charset="0"/>
                <a:cs typeface="+mn-cs"/>
              </a:rPr>
              <a:t>TẠM</a:t>
            </a:r>
            <a:r>
              <a:rPr kumimoji="0" lang="en-US" sz="4800" b="1" i="0" u="none" strike="noStrike" kern="1200" cap="none" spc="0" normalizeH="0" noProof="0">
                <a:ln>
                  <a:noFill/>
                </a:ln>
                <a:solidFill>
                  <a:srgbClr val="00B050"/>
                </a:solidFill>
                <a:effectLst/>
                <a:uLnTx/>
                <a:uFillTx/>
                <a:latin typeface="Roboto Black" panose="02000000000000000000" pitchFamily="2" charset="0"/>
                <a:ea typeface="Roboto Black" panose="02000000000000000000" pitchFamily="2" charset="0"/>
                <a:cs typeface="+mn-cs"/>
              </a:rPr>
              <a:t> BIỆT CÁC EM</a:t>
            </a:r>
            <a:endParaRPr kumimoji="0" lang="en-US" sz="4800" b="1" i="0" u="none" strike="noStrike" kern="1200" cap="none" spc="0" normalizeH="0" baseline="0" noProof="0" dirty="0">
              <a:ln>
                <a:noFill/>
              </a:ln>
              <a:solidFill>
                <a:srgbClr val="00B050"/>
              </a:solidFill>
              <a:effectLst/>
              <a:uLnTx/>
              <a:uFillTx/>
              <a:latin typeface="Roboto Black" panose="02000000000000000000" pitchFamily="2" charset="0"/>
              <a:ea typeface="Roboto Black" panose="02000000000000000000" pitchFamily="2" charset="0"/>
              <a:cs typeface="+mn-cs"/>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8302" y="227513"/>
            <a:ext cx="1417791" cy="979395"/>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extLst>
      <p:ext uri="{BB962C8B-B14F-4D97-AF65-F5344CB8AC3E}">
        <p14:creationId xmlns:p14="http://schemas.microsoft.com/office/powerpoint/2010/main" val="4234782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2"/>
                                        </p:tgtEl>
                                        <p:attrNameLst>
                                          <p:attrName>r</p:attrName>
                                        </p:attrNameLst>
                                      </p:cBhvr>
                                    </p:animRot>
                                    <p:animRot by="-240000">
                                      <p:cBhvr>
                                        <p:cTn id="10" dur="200" fill="hold">
                                          <p:stCondLst>
                                            <p:cond delay="200"/>
                                          </p:stCondLst>
                                        </p:cTn>
                                        <p:tgtEl>
                                          <p:spTgt spid="2"/>
                                        </p:tgtEl>
                                        <p:attrNameLst>
                                          <p:attrName>r</p:attrName>
                                        </p:attrNameLst>
                                      </p:cBhvr>
                                    </p:animRot>
                                    <p:animRot by="240000">
                                      <p:cBhvr>
                                        <p:cTn id="11" dur="200" fill="hold">
                                          <p:stCondLst>
                                            <p:cond delay="400"/>
                                          </p:stCondLst>
                                        </p:cTn>
                                        <p:tgtEl>
                                          <p:spTgt spid="2"/>
                                        </p:tgtEl>
                                        <p:attrNameLst>
                                          <p:attrName>r</p:attrName>
                                        </p:attrNameLst>
                                      </p:cBhvr>
                                    </p:animRot>
                                    <p:animRot by="-240000">
                                      <p:cBhvr>
                                        <p:cTn id="12" dur="200" fill="hold">
                                          <p:stCondLst>
                                            <p:cond delay="600"/>
                                          </p:stCondLst>
                                        </p:cTn>
                                        <p:tgtEl>
                                          <p:spTgt spid="2"/>
                                        </p:tgtEl>
                                        <p:attrNameLst>
                                          <p:attrName>r</p:attrName>
                                        </p:attrNameLst>
                                      </p:cBhvr>
                                    </p:animRot>
                                    <p:animRot by="120000">
                                      <p:cBhvr>
                                        <p:cTn id="13" dur="200" fill="hold">
                                          <p:stCondLst>
                                            <p:cond delay="800"/>
                                          </p:stCondLst>
                                        </p:cTn>
                                        <p:tgtEl>
                                          <p:spTgt spid="2"/>
                                        </p:tgtEl>
                                        <p:attrNameLst>
                                          <p:attrName>r</p:attrName>
                                        </p:attrNameLst>
                                      </p:cBhvr>
                                    </p:animRot>
                                  </p:childTnLst>
                                </p:cTn>
                              </p:par>
                              <p:par>
                                <p:cTn id="14" presetID="2" presetClass="entr" presetSubtype="1" fill="hold" grpId="0" nodeType="withEffect">
                                  <p:stCondLst>
                                    <p:cond delay="0"/>
                                  </p:stCondLst>
                                  <p:iterate type="lt">
                                    <p:tmPct val="0"/>
                                  </p:iterate>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0-#ppt_h/2"/>
                                          </p:val>
                                        </p:tav>
                                        <p:tav tm="100000">
                                          <p:val>
                                            <p:strVal val="#ppt_y"/>
                                          </p:val>
                                        </p:tav>
                                      </p:tavLst>
                                    </p:anim>
                                  </p:childTnLst>
                                </p:cTn>
                              </p:par>
                              <p:par>
                                <p:cTn id="18" presetID="31" presetClass="entr" presetSubtype="0"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p:cTn id="20" dur="1000" fill="hold"/>
                                        <p:tgtEl>
                                          <p:spTgt spid="3"/>
                                        </p:tgtEl>
                                        <p:attrNameLst>
                                          <p:attrName>ppt_w</p:attrName>
                                        </p:attrNameLst>
                                      </p:cBhvr>
                                      <p:tavLst>
                                        <p:tav tm="0">
                                          <p:val>
                                            <p:fltVal val="0"/>
                                          </p:val>
                                        </p:tav>
                                        <p:tav tm="100000">
                                          <p:val>
                                            <p:strVal val="#ppt_w"/>
                                          </p:val>
                                        </p:tav>
                                      </p:tavLst>
                                    </p:anim>
                                    <p:anim calcmode="lin" valueType="num">
                                      <p:cBhvr>
                                        <p:cTn id="21" dur="1000" fill="hold"/>
                                        <p:tgtEl>
                                          <p:spTgt spid="3"/>
                                        </p:tgtEl>
                                        <p:attrNameLst>
                                          <p:attrName>ppt_h</p:attrName>
                                        </p:attrNameLst>
                                      </p:cBhvr>
                                      <p:tavLst>
                                        <p:tav tm="0">
                                          <p:val>
                                            <p:fltVal val="0"/>
                                          </p:val>
                                        </p:tav>
                                        <p:tav tm="100000">
                                          <p:val>
                                            <p:strVal val="#ppt_h"/>
                                          </p:val>
                                        </p:tav>
                                      </p:tavLst>
                                    </p:anim>
                                    <p:anim calcmode="lin" valueType="num">
                                      <p:cBhvr>
                                        <p:cTn id="22" dur="1000" fill="hold"/>
                                        <p:tgtEl>
                                          <p:spTgt spid="3"/>
                                        </p:tgtEl>
                                        <p:attrNameLst>
                                          <p:attrName>style.rotation</p:attrName>
                                        </p:attrNameLst>
                                      </p:cBhvr>
                                      <p:tavLst>
                                        <p:tav tm="0">
                                          <p:val>
                                            <p:fltVal val="90"/>
                                          </p:val>
                                        </p:tav>
                                        <p:tav tm="100000">
                                          <p:val>
                                            <p:fltVal val="0"/>
                                          </p:val>
                                        </p:tav>
                                      </p:tavLst>
                                    </p:anim>
                                    <p:animEffect transition="in" filter="fade">
                                      <p:cBhvr>
                                        <p:cTn id="23"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extBox 39">
            <a:extLst>
              <a:ext uri="{FF2B5EF4-FFF2-40B4-BE49-F238E27FC236}">
                <a16:creationId xmlns:a16="http://schemas.microsoft.com/office/drawing/2014/main" id="{DA14CBFD-2C6F-E4A0-F468-3C5C731B2275}"/>
              </a:ext>
            </a:extLst>
          </p:cNvPr>
          <p:cNvSpPr txBox="1"/>
          <p:nvPr/>
        </p:nvSpPr>
        <p:spPr>
          <a:xfrm>
            <a:off x="558984" y="1217900"/>
            <a:ext cx="1423560"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7030A0"/>
                </a:solidFill>
                <a:effectLst/>
                <a:uLnTx/>
                <a:uFillTx/>
                <a:latin typeface="Roboto Black" panose="02000000000000000000" pitchFamily="2" charset="0"/>
                <a:ea typeface="Roboto Black" panose="02000000000000000000" pitchFamily="2" charset="0"/>
                <a:cs typeface="+mn-cs"/>
              </a:rPr>
              <a:t>BÀI 12</a:t>
            </a:r>
            <a:endParaRPr kumimoji="0" lang="en-US" sz="3200" b="1" i="0" u="none" strike="noStrike" kern="1200" cap="none" spc="0" normalizeH="0" baseline="0" noProof="0" dirty="0">
              <a:ln>
                <a:noFill/>
              </a:ln>
              <a:solidFill>
                <a:srgbClr val="7030A0"/>
              </a:solidFill>
              <a:effectLst/>
              <a:uLnTx/>
              <a:uFillTx/>
              <a:latin typeface="Roboto Black" panose="02000000000000000000" pitchFamily="2" charset="0"/>
              <a:ea typeface="Roboto Black" panose="02000000000000000000" pitchFamily="2" charset="0"/>
              <a:cs typeface="+mn-cs"/>
            </a:endParaRPr>
          </a:p>
        </p:txBody>
      </p:sp>
      <p:sp>
        <p:nvSpPr>
          <p:cNvPr id="7" name="TextBox 6"/>
          <p:cNvSpPr txBox="1"/>
          <p:nvPr/>
        </p:nvSpPr>
        <p:spPr>
          <a:xfrm>
            <a:off x="1812046" y="669415"/>
            <a:ext cx="907923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rPr>
              <a:t>TRANG TRÍ CẢNH QUAN</a:t>
            </a:r>
            <a:endParaRPr kumimoji="0" lang="en-US" altLang="zh-CN" sz="60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grpSp>
        <p:nvGrpSpPr>
          <p:cNvPr id="22" name="Group 21"/>
          <p:cNvGrpSpPr/>
          <p:nvPr/>
        </p:nvGrpSpPr>
        <p:grpSpPr>
          <a:xfrm>
            <a:off x="11060867" y="189648"/>
            <a:ext cx="1131133" cy="1011423"/>
            <a:chOff x="6678202" y="4890499"/>
            <a:chExt cx="1131133" cy="1011423"/>
          </a:xfrm>
        </p:grpSpPr>
        <p:sp>
          <p:nvSpPr>
            <p:cNvPr id="21" name="Oval 20"/>
            <p:cNvSpPr/>
            <p:nvPr/>
          </p:nvSpPr>
          <p:spPr>
            <a:xfrm>
              <a:off x="6678202" y="4890499"/>
              <a:ext cx="1011423" cy="1011423"/>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5B1500B4-2A13-B105-884B-9C3A22343CC6}"/>
                </a:ext>
              </a:extLst>
            </p:cNvPr>
            <p:cNvSpPr txBox="1"/>
            <p:nvPr/>
          </p:nvSpPr>
          <p:spPr>
            <a:xfrm>
              <a:off x="6751245" y="5165377"/>
              <a:ext cx="1058090" cy="461665"/>
            </a:xfrm>
            <a:prstGeom prst="rect">
              <a:avLst/>
            </a:prstGeom>
            <a:noFill/>
            <a:scene3d>
              <a:camera prst="orthographicFront"/>
              <a:lightRig rig="threePt" dir="t"/>
            </a:scene3d>
            <a:sp3d>
              <a:bevelT prst="angle"/>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rPr>
                <a:t>Tiết </a:t>
              </a:r>
              <a:r>
                <a:rPr kumimoji="0" lang="en-US" sz="2400" b="0"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rPr>
                <a:t>2</a:t>
              </a:r>
              <a:endParaRPr kumimoji="0" lang="vi-VN" sz="2400" b="0"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endParaRPr>
            </a:p>
          </p:txBody>
        </p:sp>
      </p:grpSp>
      <p:pic>
        <p:nvPicPr>
          <p:cNvPr id="4" name="Picture 3"/>
          <p:cNvPicPr>
            <a:picLocks noChangeAspect="1"/>
          </p:cNvPicPr>
          <p:nvPr/>
        </p:nvPicPr>
        <p:blipFill>
          <a:blip r:embed="rId2"/>
          <a:stretch>
            <a:fillRect/>
          </a:stretch>
        </p:blipFill>
        <p:spPr>
          <a:xfrm>
            <a:off x="2801302" y="1685078"/>
            <a:ext cx="6266667" cy="3676190"/>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8302" y="227513"/>
            <a:ext cx="1417791" cy="979395"/>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extLst>
      <p:ext uri="{BB962C8B-B14F-4D97-AF65-F5344CB8AC3E}">
        <p14:creationId xmlns:p14="http://schemas.microsoft.com/office/powerpoint/2010/main" val="856427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0-#ppt_w/2"/>
                                          </p:val>
                                        </p:tav>
                                        <p:tav tm="100000">
                                          <p:val>
                                            <p:strVal val="#ppt_x"/>
                                          </p:val>
                                        </p:tav>
                                      </p:tavLst>
                                    </p:anim>
                                    <p:anim calcmode="lin" valueType="num">
                                      <p:cBhvr additive="base">
                                        <p:cTn id="8" dur="500" fill="hold"/>
                                        <p:tgtEl>
                                          <p:spTgt spid="40"/>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31" presetClass="entr" presetSubtype="0"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1000" fill="hold"/>
                                        <p:tgtEl>
                                          <p:spTgt spid="4"/>
                                        </p:tgtEl>
                                        <p:attrNameLst>
                                          <p:attrName>ppt_w</p:attrName>
                                        </p:attrNameLst>
                                      </p:cBhvr>
                                      <p:tavLst>
                                        <p:tav tm="0">
                                          <p:val>
                                            <p:fltVal val="0"/>
                                          </p:val>
                                        </p:tav>
                                        <p:tav tm="100000">
                                          <p:val>
                                            <p:strVal val="#ppt_w"/>
                                          </p:val>
                                        </p:tav>
                                      </p:tavLst>
                                    </p:anim>
                                    <p:anim calcmode="lin" valueType="num">
                                      <p:cBhvr>
                                        <p:cTn id="15" dur="1000" fill="hold"/>
                                        <p:tgtEl>
                                          <p:spTgt spid="4"/>
                                        </p:tgtEl>
                                        <p:attrNameLst>
                                          <p:attrName>ppt_h</p:attrName>
                                        </p:attrNameLst>
                                      </p:cBhvr>
                                      <p:tavLst>
                                        <p:tav tm="0">
                                          <p:val>
                                            <p:fltVal val="0"/>
                                          </p:val>
                                        </p:tav>
                                        <p:tav tm="100000">
                                          <p:val>
                                            <p:strVal val="#ppt_h"/>
                                          </p:val>
                                        </p:tav>
                                      </p:tavLst>
                                    </p:anim>
                                    <p:anim calcmode="lin" valueType="num">
                                      <p:cBhvr>
                                        <p:cTn id="16" dur="1000" fill="hold"/>
                                        <p:tgtEl>
                                          <p:spTgt spid="4"/>
                                        </p:tgtEl>
                                        <p:attrNameLst>
                                          <p:attrName>style.rotation</p:attrName>
                                        </p:attrNameLst>
                                      </p:cBhvr>
                                      <p:tavLst>
                                        <p:tav tm="0">
                                          <p:val>
                                            <p:fltVal val="90"/>
                                          </p:val>
                                        </p:tav>
                                        <p:tav tm="100000">
                                          <p:val>
                                            <p:fltVal val="0"/>
                                          </p:val>
                                        </p:tav>
                                      </p:tavLst>
                                    </p:anim>
                                    <p:animEffect transition="in" filter="fade">
                                      <p:cBhvr>
                                        <p:cTn id="1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TextBox 115"/>
          <p:cNvSpPr txBox="1"/>
          <p:nvPr/>
        </p:nvSpPr>
        <p:spPr>
          <a:xfrm>
            <a:off x="685582" y="1453697"/>
            <a:ext cx="112061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err="1">
                <a:ln>
                  <a:noFill/>
                </a:ln>
                <a:solidFill>
                  <a:srgbClr val="FF0000"/>
                </a:solidFill>
                <a:effectLst/>
                <a:uLnTx/>
                <a:uFillTx/>
                <a:latin typeface="Roboto" panose="02000000000000000000" pitchFamily="2" charset="0"/>
                <a:ea typeface="Roboto" panose="02000000000000000000" pitchFamily="2" charset="0"/>
                <a:cs typeface="+mn-cs"/>
              </a:rPr>
              <a:t>Gợi</a:t>
            </a:r>
            <a:r>
              <a:rPr kumimoji="0" lang="en-US" altLang="zh-CN" sz="2400" b="1"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rPr>
              <a:t> ý</a:t>
            </a:r>
          </a:p>
        </p:txBody>
      </p:sp>
      <p:sp>
        <p:nvSpPr>
          <p:cNvPr id="117" name="TextBox 116"/>
          <p:cNvSpPr txBox="1"/>
          <p:nvPr/>
        </p:nvSpPr>
        <p:spPr>
          <a:xfrm>
            <a:off x="1371600" y="363999"/>
            <a:ext cx="955548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rPr>
              <a:t>ĐỀ XUẤT Ý TƯỞNG VÀ CÁCH LÀM SẢN PHẨM TRANG TRÍ CẢNH QUAN NƠI EM SỐNG</a:t>
            </a:r>
          </a:p>
        </p:txBody>
      </p:sp>
      <p:sp>
        <p:nvSpPr>
          <p:cNvPr id="12" name="TextBox 11"/>
          <p:cNvSpPr txBox="1"/>
          <p:nvPr/>
        </p:nvSpPr>
        <p:spPr>
          <a:xfrm>
            <a:off x="1157183" y="1605148"/>
            <a:ext cx="987763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70AD47">
                    <a:lumMod val="75000"/>
                  </a:srgbClr>
                </a:solidFill>
                <a:effectLst/>
                <a:uLnTx/>
                <a:uFillTx/>
                <a:latin typeface="Roboto" panose="02000000000000000000" pitchFamily="2" charset="0"/>
                <a:ea typeface="Roboto" panose="02000000000000000000" pitchFamily="2" charset="0"/>
                <a:cs typeface="+mn-cs"/>
              </a:rPr>
              <a:t>THẢO LUẬN VÀ CHIA SẺ Ý TƯỞNG</a:t>
            </a:r>
            <a:endParaRPr kumimoji="0" lang="en-US" altLang="zh-CN" sz="3200" b="1" i="0" u="none" strike="noStrike" kern="1200" cap="none" spc="0" normalizeH="0" baseline="0" noProof="0" dirty="0">
              <a:ln>
                <a:noFill/>
              </a:ln>
              <a:solidFill>
                <a:srgbClr val="70AD47">
                  <a:lumMod val="75000"/>
                </a:srgbClr>
              </a:solidFill>
              <a:effectLst/>
              <a:uLnTx/>
              <a:uFillTx/>
              <a:latin typeface="Roboto" panose="02000000000000000000" pitchFamily="2" charset="0"/>
              <a:ea typeface="Roboto" panose="02000000000000000000" pitchFamily="2" charset="0"/>
              <a:cs typeface="+mn-cs"/>
            </a:endParaRPr>
          </a:p>
        </p:txBody>
      </p:sp>
      <p:pic>
        <p:nvPicPr>
          <p:cNvPr id="8" name="Picture 2">
            <a:extLst>
              <a:ext uri="{FF2B5EF4-FFF2-40B4-BE49-F238E27FC236}">
                <a16:creationId xmlns:a16="http://schemas.microsoft.com/office/drawing/2014/main" id="{622D3DAB-2BCE-EDC9-051F-0B1434B922A0}"/>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8056" b="83056" l="3750" r="99167">
                        <a14:foregroundMark x1="27292" y1="30278" x2="38333" y2="50556"/>
                        <a14:foregroundMark x1="16042" y1="41111" x2="29375" y2="56944"/>
                      </a14:backgroundRemoval>
                    </a14:imgEffect>
                  </a14:imgLayer>
                </a14:imgProps>
              </a:ext>
              <a:ext uri="{28A0092B-C50C-407E-A947-70E740481C1C}">
                <a14:useLocalDpi xmlns:a14="http://schemas.microsoft.com/office/drawing/2010/main" val="0"/>
              </a:ext>
            </a:extLst>
          </a:blip>
          <a:srcRect t="13929" b="13629"/>
          <a:stretch/>
        </p:blipFill>
        <p:spPr bwMode="auto">
          <a:xfrm>
            <a:off x="7445472" y="2699378"/>
            <a:ext cx="3589344" cy="195011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5">
            <a:extLst>
              <a:ext uri="{BEBA8EAE-BF5A-486C-A8C5-ECC9F3942E4B}">
                <a14:imgProps xmlns:a14="http://schemas.microsoft.com/office/drawing/2010/main">
                  <a14:imgLayer r:embed="rId6">
                    <a14:imgEffect>
                      <a14:backgroundRemoval t="3049" b="97358" l="3817" r="100000"/>
                    </a14:imgEffect>
                  </a14:imgLayer>
                </a14:imgProps>
              </a:ext>
            </a:extLst>
          </a:blip>
          <a:stretch>
            <a:fillRect/>
          </a:stretch>
        </p:blipFill>
        <p:spPr>
          <a:xfrm rot="18545681">
            <a:off x="2004708" y="1526445"/>
            <a:ext cx="2067905" cy="3883241"/>
          </a:xfrm>
          <a:prstGeom prst="rect">
            <a:avLst/>
          </a:prstGeom>
        </p:spPr>
      </p:pic>
      <p:pic>
        <p:nvPicPr>
          <p:cNvPr id="13" name="Picture 12"/>
          <p:cNvPicPr>
            <a:picLocks noChangeAspect="1"/>
          </p:cNvPicPr>
          <p:nvPr/>
        </p:nvPicPr>
        <p:blipFill>
          <a:blip r:embed="rId7">
            <a:extLst>
              <a:ext uri="{BEBA8EAE-BF5A-486C-A8C5-ECC9F3942E4B}">
                <a14:imgProps xmlns:a14="http://schemas.microsoft.com/office/drawing/2010/main">
                  <a14:imgLayer r:embed="rId8">
                    <a14:imgEffect>
                      <a14:backgroundRemoval t="609" b="100000" l="538" r="98925"/>
                    </a14:imgEffect>
                  </a14:imgLayer>
                </a14:imgProps>
              </a:ext>
            </a:extLst>
          </a:blip>
          <a:stretch>
            <a:fillRect/>
          </a:stretch>
        </p:blipFill>
        <p:spPr>
          <a:xfrm>
            <a:off x="5047470" y="2457504"/>
            <a:ext cx="1950722" cy="2585231"/>
          </a:xfrm>
          <a:prstGeom prst="rect">
            <a:avLst/>
          </a:prstGeom>
        </p:spPr>
      </p:pic>
      <p:pic>
        <p:nvPicPr>
          <p:cNvPr id="14" name="Picture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98302" y="227513"/>
            <a:ext cx="1417791" cy="979395"/>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extLst>
      <p:ext uri="{BB962C8B-B14F-4D97-AF65-F5344CB8AC3E}">
        <p14:creationId xmlns:p14="http://schemas.microsoft.com/office/powerpoint/2010/main" val="2664871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16"/>
                                        </p:tgtEl>
                                        <p:attrNameLst>
                                          <p:attrName>style.visibility</p:attrName>
                                        </p:attrNameLst>
                                      </p:cBhvr>
                                      <p:to>
                                        <p:strVal val="visible"/>
                                      </p:to>
                                    </p:set>
                                    <p:animEffect transition="in" filter="wipe(down)">
                                      <p:cBhvr>
                                        <p:cTn id="13" dur="500"/>
                                        <p:tgtEl>
                                          <p:spTgt spid="116"/>
                                        </p:tgtEl>
                                      </p:cBhvr>
                                    </p:animEffect>
                                  </p:childTnLst>
                                </p:cTn>
                              </p:par>
                              <p:par>
                                <p:cTn id="14" presetID="14" presetClass="entr" presetSubtype="1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randombar(horizontal)">
                                      <p:cBhvr>
                                        <p:cTn id="16" dur="500"/>
                                        <p:tgtEl>
                                          <p:spTgt spid="11"/>
                                        </p:tgtEl>
                                      </p:cBhvr>
                                    </p:animEffect>
                                  </p:childTnLst>
                                </p:cTn>
                              </p:par>
                              <p:par>
                                <p:cTn id="17" presetID="14" presetClass="entr" presetSubtype="1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randombar(horizontal)">
                                      <p:cBhvr>
                                        <p:cTn id="19" dur="500"/>
                                        <p:tgtEl>
                                          <p:spTgt spid="13"/>
                                        </p:tgtEl>
                                      </p:cBhvr>
                                    </p:animEffect>
                                  </p:childTnLst>
                                </p:cTn>
                              </p:par>
                              <p:par>
                                <p:cTn id="20" presetID="14" presetClass="entr" presetSubtype="1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randombar(horizont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p:bldP spid="117"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1371600" y="363999"/>
            <a:ext cx="955548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rPr>
              <a:t>TIÊU</a:t>
            </a:r>
            <a:r>
              <a:rPr kumimoji="0" lang="en-US" altLang="zh-CN" sz="3200" b="1" i="0" u="none" strike="noStrike" kern="1200" cap="none" spc="0" normalizeH="0" noProof="0">
                <a:ln>
                  <a:noFill/>
                </a:ln>
                <a:solidFill>
                  <a:srgbClr val="002060"/>
                </a:solidFill>
                <a:effectLst/>
                <a:uLnTx/>
                <a:uFillTx/>
                <a:latin typeface="Roboto Black" panose="02000000000000000000" pitchFamily="2" charset="0"/>
                <a:ea typeface="Roboto Black" panose="02000000000000000000" pitchFamily="2" charset="0"/>
              </a:rPr>
              <a:t> CHÍ SẢN PHẨM</a:t>
            </a:r>
            <a:endParaRPr kumimoji="0" lang="vi-VN"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sp>
        <p:nvSpPr>
          <p:cNvPr id="7" name="TextBox 6"/>
          <p:cNvSpPr txBox="1"/>
          <p:nvPr/>
        </p:nvSpPr>
        <p:spPr>
          <a:xfrm>
            <a:off x="1371600" y="1473227"/>
            <a:ext cx="4414116"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a:ln>
                  <a:noFill/>
                </a:ln>
                <a:solidFill>
                  <a:srgbClr val="E14FCC"/>
                </a:solidFill>
                <a:effectLst/>
                <a:uLnTx/>
                <a:uFillTx/>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a:t>
            </a: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 </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Sản </a:t>
            </a:r>
            <a:r>
              <a:rPr kumimoji="0" lang="vi-V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phẩm có vai trò trang trí cảnh quan </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nơi sống</a:t>
            </a: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9" name="TextBox 8"/>
          <p:cNvSpPr txBox="1"/>
          <p:nvPr/>
        </p:nvSpPr>
        <p:spPr>
          <a:xfrm>
            <a:off x="1395540" y="2458501"/>
            <a:ext cx="4015556" cy="830997"/>
          </a:xfrm>
          <a:prstGeom prst="rect">
            <a:avLst/>
          </a:prstGeom>
          <a:noFill/>
        </p:spPr>
        <p:txBody>
          <a:bodyPr wrap="square" rtlCol="0">
            <a:spAutoFit/>
          </a:bodyPr>
          <a:lstStyle/>
          <a:p>
            <a:pPr lvl="0" algn="just">
              <a:defRPr/>
            </a:pPr>
            <a:r>
              <a:rPr lang="vi-VN" sz="2400" b="1">
                <a:solidFill>
                  <a:srgbClr val="E14FCC"/>
                </a:solidFill>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 </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Dễ </a:t>
            </a:r>
            <a:r>
              <a:rPr kumimoji="0" lang="vi-V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tìm, dễ kiếm, sử dụng các sản phẩm </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tái chế</a:t>
            </a: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0" name="TextBox 9"/>
          <p:cNvSpPr txBox="1"/>
          <p:nvPr/>
        </p:nvSpPr>
        <p:spPr>
          <a:xfrm>
            <a:off x="1395540" y="3443775"/>
            <a:ext cx="4414116" cy="461665"/>
          </a:xfrm>
          <a:prstGeom prst="rect">
            <a:avLst/>
          </a:prstGeom>
          <a:noFill/>
        </p:spPr>
        <p:txBody>
          <a:bodyPr wrap="square" rtlCol="0">
            <a:spAutoFit/>
          </a:bodyPr>
          <a:lstStyle/>
          <a:p>
            <a:pPr lvl="0" algn="just">
              <a:defRPr/>
            </a:pPr>
            <a:r>
              <a:rPr lang="vi-VN" sz="2400" b="1">
                <a:solidFill>
                  <a:srgbClr val="E14FCC"/>
                </a:solidFill>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 </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Màu </a:t>
            </a:r>
            <a:r>
              <a:rPr kumimoji="0" lang="vi-V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sắc tươi sáng, </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hài hoà</a:t>
            </a: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8302" y="227513"/>
            <a:ext cx="1417791" cy="979395"/>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1" name="Picture 10">
            <a:extLst>
              <a:ext uri="{FF2B5EF4-FFF2-40B4-BE49-F238E27FC236}">
                <a16:creationId xmlns:a16="http://schemas.microsoft.com/office/drawing/2014/main" id="{49F33B0A-2124-5E8D-D4E2-D6F70B76DD7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2957" b="96522" l="7080" r="95575"/>
                    </a14:imgEffect>
                  </a14:imgLayer>
                </a14:imgProps>
              </a:ext>
            </a:extLst>
          </a:blip>
          <a:stretch>
            <a:fillRect/>
          </a:stretch>
        </p:blipFill>
        <p:spPr>
          <a:xfrm>
            <a:off x="8590181" y="1758045"/>
            <a:ext cx="1614487" cy="2738437"/>
          </a:xfrm>
          <a:prstGeom prst="rect">
            <a:avLst/>
          </a:prstGeom>
          <a:effectLst>
            <a:outerShdw blurRad="63500" sx="102000" sy="102000" algn="ctr" rotWithShape="0">
              <a:prstClr val="black">
                <a:alpha val="40000"/>
              </a:prstClr>
            </a:outerShdw>
          </a:effectLst>
        </p:spPr>
      </p:pic>
      <p:pic>
        <p:nvPicPr>
          <p:cNvPr id="13" name="Picture 12">
            <a:extLst>
              <a:ext uri="{FF2B5EF4-FFF2-40B4-BE49-F238E27FC236}">
                <a16:creationId xmlns:a16="http://schemas.microsoft.com/office/drawing/2014/main" id="{CEFF9A89-A881-8F4B-0420-5143F2D40122}"/>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3204" b="98169" l="3846" r="98718"/>
                    </a14:imgEffect>
                  </a14:imgLayer>
                </a14:imgProps>
              </a:ext>
            </a:extLst>
          </a:blip>
          <a:stretch>
            <a:fillRect/>
          </a:stretch>
        </p:blipFill>
        <p:spPr>
          <a:xfrm rot="16200000">
            <a:off x="6259262" y="1640413"/>
            <a:ext cx="1857373" cy="208121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972277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par>
                                <p:cTn id="11" presetID="14" presetClass="entr" presetSubtype="1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randombar(horizontal)">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7" grpId="0"/>
      <p:bldP spid="9"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1457009" y="363999"/>
            <a:ext cx="940911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rPr>
              <a:t>LỰA</a:t>
            </a:r>
            <a:r>
              <a:rPr kumimoji="0" lang="en-US" altLang="zh-CN" sz="3200" b="1" i="0" u="none" strike="noStrike" kern="1200" cap="none" spc="0" normalizeH="0" noProof="0">
                <a:ln>
                  <a:noFill/>
                </a:ln>
                <a:solidFill>
                  <a:srgbClr val="002060"/>
                </a:solidFill>
                <a:effectLst/>
                <a:uLnTx/>
                <a:uFillTx/>
                <a:latin typeface="Roboto Black" panose="02000000000000000000" pitchFamily="2" charset="0"/>
                <a:ea typeface="Roboto Black" panose="02000000000000000000" pitchFamily="2" charset="0"/>
              </a:rPr>
              <a:t> CHỌN </a:t>
            </a: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rPr>
              <a:t>Ý </a:t>
            </a:r>
            <a:r>
              <a:rPr kumimoji="0" lang="vi-VN"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rPr>
              <a:t>TƯỞNG VÀ CÁCH LÀM </a:t>
            </a: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rPr>
              <a:t>SẢN PHẨM</a:t>
            </a:r>
            <a:endParaRPr kumimoji="0" lang="vi-VN"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8302" y="227513"/>
            <a:ext cx="1417791" cy="979395"/>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24579" y="1426677"/>
            <a:ext cx="6372225" cy="3552825"/>
          </a:xfrm>
          <a:prstGeom prst="rect">
            <a:avLst/>
          </a:prstGeom>
        </p:spPr>
      </p:pic>
    </p:spTree>
    <p:extLst>
      <p:ext uri="{BB962C8B-B14F-4D97-AF65-F5344CB8AC3E}">
        <p14:creationId xmlns:p14="http://schemas.microsoft.com/office/powerpoint/2010/main" val="3551034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8302" y="227513"/>
            <a:ext cx="1417791" cy="979395"/>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4" name="TextBox 3"/>
          <p:cNvSpPr txBox="1"/>
          <p:nvPr/>
        </p:nvSpPr>
        <p:spPr>
          <a:xfrm>
            <a:off x="3790721" y="585440"/>
            <a:ext cx="407095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B050"/>
                </a:solidFill>
                <a:effectLst/>
                <a:uLnTx/>
                <a:uFillTx/>
                <a:latin typeface="Pangolin" panose="00000500000000000000" pitchFamily="2" charset="0"/>
                <a:ea typeface="Roboto" panose="02000000000000000000" pitchFamily="2" charset="0"/>
                <a:cs typeface="+mn-cs"/>
              </a:rPr>
              <a:t>PHIẾU HỌC TẬP SỐ </a:t>
            </a:r>
            <a:r>
              <a:rPr kumimoji="0" lang="vi-VN" altLang="zh-CN" sz="3200" b="1" i="0" u="none" strike="noStrike" kern="1200" cap="none" spc="0" normalizeH="0" baseline="0" noProof="0">
                <a:ln>
                  <a:noFill/>
                </a:ln>
                <a:solidFill>
                  <a:srgbClr val="00B050"/>
                </a:solidFill>
                <a:effectLst/>
                <a:uLnTx/>
                <a:uFillTx/>
                <a:latin typeface="Pangolin" panose="00000500000000000000" pitchFamily="2" charset="0"/>
                <a:ea typeface="Roboto" panose="02000000000000000000" pitchFamily="2" charset="0"/>
                <a:cs typeface="+mn-cs"/>
              </a:rPr>
              <a:t>4</a:t>
            </a:r>
            <a:endParaRPr kumimoji="0" lang="en-US" altLang="zh-CN" sz="3200" b="1" i="0" u="none" strike="noStrike" kern="1200" cap="none" spc="0" normalizeH="0" baseline="0" noProof="0" dirty="0">
              <a:ln>
                <a:noFill/>
              </a:ln>
              <a:solidFill>
                <a:srgbClr val="00B050"/>
              </a:solidFill>
              <a:effectLst/>
              <a:uLnTx/>
              <a:uFillTx/>
              <a:latin typeface="Pangolin" panose="00000500000000000000" pitchFamily="2" charset="0"/>
              <a:ea typeface="Roboto" panose="02000000000000000000" pitchFamily="2" charset="0"/>
              <a:cs typeface="+mn-cs"/>
            </a:endParaRPr>
          </a:p>
        </p:txBody>
      </p:sp>
      <p:sp>
        <p:nvSpPr>
          <p:cNvPr id="2" name="Rectangle 1"/>
          <p:cNvSpPr/>
          <p:nvPr/>
        </p:nvSpPr>
        <p:spPr>
          <a:xfrm>
            <a:off x="1616093" y="1314390"/>
            <a:ext cx="6388287" cy="461665"/>
          </a:xfrm>
          <a:prstGeom prst="rect">
            <a:avLst/>
          </a:prstGeom>
        </p:spPr>
        <p:txBody>
          <a:bodyPr wrap="none">
            <a:spAutoFit/>
          </a:bodyPr>
          <a:lstStyle/>
          <a:p>
            <a:pPr algn="just">
              <a:spcAft>
                <a:spcPts val="0"/>
              </a:spcAft>
              <a:tabLst>
                <a:tab pos="4362450" algn="l"/>
              </a:tabLst>
            </a:pPr>
            <a:r>
              <a:rPr lang="en-US" sz="2400">
                <a:solidFill>
                  <a:srgbClr val="000000"/>
                </a:solidFill>
                <a:latin typeface="Roboto" panose="02000000000000000000" pitchFamily="2" charset="0"/>
                <a:ea typeface="Calibri" panose="020F0502020204030204" pitchFamily="34" charset="0"/>
                <a:cs typeface="Times New Roman" panose="02020603050405020304" pitchFamily="18" charset="0"/>
              </a:rPr>
              <a:t>Vẽ sản phẩm trang trí cảnh quan nơi em sống</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5"/>
          <p:cNvSpPr/>
          <p:nvPr/>
        </p:nvSpPr>
        <p:spPr>
          <a:xfrm>
            <a:off x="5213873" y="1792181"/>
            <a:ext cx="5898776" cy="1569660"/>
          </a:xfrm>
          <a:prstGeom prst="rect">
            <a:avLst/>
          </a:prstGeom>
        </p:spPr>
        <p:txBody>
          <a:bodyPr wrap="square">
            <a:spAutoFit/>
          </a:bodyPr>
          <a:lstStyle/>
          <a:p>
            <a:pPr algn="just">
              <a:spcAft>
                <a:spcPts val="0"/>
              </a:spcAft>
              <a:tabLst>
                <a:tab pos="4362450" algn="l"/>
              </a:tabLst>
            </a:pPr>
            <a:r>
              <a:rPr lang="en-US" sz="2400">
                <a:solidFill>
                  <a:srgbClr val="000000"/>
                </a:solidFill>
                <a:latin typeface="Roboto" panose="02000000000000000000" pitchFamily="2" charset="0"/>
                <a:ea typeface="Calibri" panose="020F0502020204030204" pitchFamily="34" charset="0"/>
                <a:cs typeface="Times New Roman" panose="02020603050405020304" pitchFamily="18" charset="0"/>
              </a:rPr>
              <a:t>1. Nhóm em làm sản phẩm gì để trang trí?</a:t>
            </a:r>
          </a:p>
          <a:p>
            <a:pPr algn="just">
              <a:spcAft>
                <a:spcPts val="0"/>
              </a:spcAft>
              <a:tabLst>
                <a:tab pos="4362450" algn="l"/>
              </a:tabLst>
            </a:pPr>
            <a:r>
              <a:rPr lang="en-US" sz="2400">
                <a:solidFill>
                  <a:srgbClr val="000000"/>
                </a:solidFill>
                <a:latin typeface="Roboto" panose="02000000000000000000" pitchFamily="2" charset="0"/>
                <a:ea typeface="Calibri" panose="020F0502020204030204" pitchFamily="34" charset="0"/>
                <a:cs typeface="Times New Roman" panose="02020603050405020304" pitchFamily="18" charset="0"/>
              </a:rPr>
              <a:t>…………………………………………………</a:t>
            </a:r>
            <a:r>
              <a:rPr lang="vi-VN" sz="2400">
                <a:solidFill>
                  <a:srgbClr val="000000"/>
                </a:solidFill>
                <a:latin typeface="Roboto" panose="02000000000000000000" pitchFamily="2" charset="0"/>
                <a:ea typeface="Calibri" panose="020F0502020204030204" pitchFamily="34" charset="0"/>
                <a:cs typeface="Times New Roman" panose="02020603050405020304" pitchFamily="18" charset="0"/>
              </a:rPr>
              <a:t>.............</a:t>
            </a:r>
            <a:r>
              <a:rPr lang="en-US" sz="2400">
                <a:solidFill>
                  <a:srgbClr val="000000"/>
                </a:solidFill>
                <a:latin typeface="Roboto" panose="02000000000000000000" pitchFamily="2" charset="0"/>
                <a:ea typeface="Calibri" panose="020F0502020204030204" pitchFamily="34" charset="0"/>
                <a:cs typeface="Times New Roman" panose="02020603050405020304" pitchFamily="18" charset="0"/>
              </a:rPr>
              <a:t>……</a:t>
            </a:r>
          </a:p>
          <a:p>
            <a:pPr algn="just">
              <a:spcAft>
                <a:spcPts val="0"/>
              </a:spcAft>
              <a:tabLst>
                <a:tab pos="4362450" algn="l"/>
              </a:tabLst>
            </a:pPr>
            <a:r>
              <a:rPr lang="en-US" sz="2400">
                <a:solidFill>
                  <a:srgbClr val="000000"/>
                </a:solidFill>
                <a:latin typeface="Roboto" panose="02000000000000000000" pitchFamily="2" charset="0"/>
                <a:ea typeface="Calibri" panose="020F0502020204030204" pitchFamily="34" charset="0"/>
                <a:cs typeface="Times New Roman" panose="02020603050405020304" pitchFamily="18" charset="0"/>
              </a:rPr>
              <a:t>2. Em dùng vật liệu gì để làm sản phẩm?</a:t>
            </a:r>
          </a:p>
          <a:p>
            <a:pPr algn="just">
              <a:spcAft>
                <a:spcPts val="0"/>
              </a:spcAft>
              <a:tabLst>
                <a:tab pos="4362450" algn="l"/>
              </a:tabLst>
            </a:pPr>
            <a:r>
              <a:rPr lang="en-US" sz="2400">
                <a:solidFill>
                  <a:srgbClr val="000000"/>
                </a:solidFill>
                <a:latin typeface="Roboto" panose="02000000000000000000" pitchFamily="2" charset="0"/>
                <a:ea typeface="Calibri" panose="020F0502020204030204" pitchFamily="34" charset="0"/>
                <a:cs typeface="Times New Roman" panose="02020603050405020304" pitchFamily="18" charset="0"/>
              </a:rPr>
              <a:t>……………………</a:t>
            </a:r>
            <a:r>
              <a:rPr lang="vi-VN" sz="2400">
                <a:solidFill>
                  <a:srgbClr val="000000"/>
                </a:solidFill>
                <a:latin typeface="Roboto" panose="02000000000000000000" pitchFamily="2" charset="0"/>
                <a:ea typeface="Calibri" panose="020F0502020204030204" pitchFamily="34" charset="0"/>
                <a:cs typeface="Times New Roman" panose="02020603050405020304" pitchFamily="18" charset="0"/>
              </a:rPr>
              <a:t>..</a:t>
            </a:r>
            <a:r>
              <a:rPr lang="en-US" sz="2400">
                <a:solidFill>
                  <a:srgbClr val="000000"/>
                </a:solidFill>
                <a:latin typeface="Roboto" panose="02000000000000000000" pitchFamily="2" charset="0"/>
                <a:ea typeface="Calibri" panose="020F0502020204030204" pitchFamily="34" charset="0"/>
                <a:cs typeface="Times New Roman" panose="02020603050405020304" pitchFamily="18" charset="0"/>
              </a:rPr>
              <a:t>……………………</a:t>
            </a:r>
            <a:r>
              <a:rPr lang="vi-VN" sz="2400">
                <a:solidFill>
                  <a:srgbClr val="000000"/>
                </a:solidFill>
                <a:latin typeface="Roboto" panose="02000000000000000000" pitchFamily="2" charset="0"/>
                <a:ea typeface="Calibri" panose="020F0502020204030204" pitchFamily="34" charset="0"/>
                <a:cs typeface="Times New Roman" panose="02020603050405020304" pitchFamily="18" charset="0"/>
              </a:rPr>
              <a:t>.............</a:t>
            </a:r>
            <a:r>
              <a:rPr lang="en-US" sz="2400">
                <a:solidFill>
                  <a:srgbClr val="000000"/>
                </a:solidFill>
                <a:latin typeface="Roboto" panose="02000000000000000000" pitchFamily="2" charset="0"/>
                <a:ea typeface="Calibri" panose="020F0502020204030204" pitchFamily="34" charset="0"/>
                <a:cs typeface="Times New Roman" panose="02020603050405020304" pitchFamily="18" charset="0"/>
              </a:rPr>
              <a:t>…………</a:t>
            </a:r>
          </a:p>
        </p:txBody>
      </p:sp>
      <p:sp>
        <p:nvSpPr>
          <p:cNvPr id="8" name="Rectangle 7"/>
          <p:cNvSpPr/>
          <p:nvPr/>
        </p:nvSpPr>
        <p:spPr>
          <a:xfrm>
            <a:off x="1287510" y="3505220"/>
            <a:ext cx="9704901" cy="1569660"/>
          </a:xfrm>
          <a:prstGeom prst="rect">
            <a:avLst/>
          </a:prstGeom>
        </p:spPr>
        <p:txBody>
          <a:bodyPr wrap="none">
            <a:spAutoFit/>
          </a:bodyPr>
          <a:lstStyle/>
          <a:p>
            <a:pPr algn="just">
              <a:spcAft>
                <a:spcPts val="0"/>
              </a:spcAft>
              <a:tabLst>
                <a:tab pos="4362450" algn="l"/>
              </a:tabLst>
            </a:pPr>
            <a:r>
              <a:rPr lang="vi-VN" sz="2400">
                <a:solidFill>
                  <a:srgbClr val="000000"/>
                </a:solidFill>
                <a:latin typeface="Roboto" panose="02000000000000000000" pitchFamily="2" charset="0"/>
                <a:ea typeface="Calibri" panose="020F0502020204030204" pitchFamily="34" charset="0"/>
                <a:cs typeface="Times New Roman" panose="02020603050405020304" pitchFamily="18" charset="0"/>
              </a:rPr>
              <a:t>3. Theo em, sau khi trang trí xong, cảnh quan sẽ trở nên như thế nào?</a:t>
            </a:r>
          </a:p>
          <a:p>
            <a:pPr algn="just">
              <a:spcAft>
                <a:spcPts val="0"/>
              </a:spcAft>
              <a:tabLst>
                <a:tab pos="4362450" algn="l"/>
              </a:tabLst>
            </a:pPr>
            <a:r>
              <a:rPr lang="vi-VN" sz="2400">
                <a:solidFill>
                  <a:srgbClr val="000000"/>
                </a:solidFill>
                <a:latin typeface="Roboto" panose="02000000000000000000" pitchFamily="2" charset="0"/>
                <a:ea typeface="Calibri" panose="020F0502020204030204" pitchFamily="34" charset="0"/>
                <a:cs typeface="Times New Roman" panose="02020603050405020304" pitchFamily="18" charset="0"/>
              </a:rPr>
              <a:t>……………………………………………………………………………………………………………………….</a:t>
            </a:r>
          </a:p>
          <a:p>
            <a:pPr algn="just">
              <a:spcAft>
                <a:spcPts val="0"/>
              </a:spcAft>
              <a:tabLst>
                <a:tab pos="4362450" algn="l"/>
              </a:tabLst>
            </a:pPr>
            <a:r>
              <a:rPr lang="vi-VN" sz="2400">
                <a:solidFill>
                  <a:srgbClr val="000000"/>
                </a:solidFill>
                <a:latin typeface="Roboto" panose="02000000000000000000" pitchFamily="2" charset="0"/>
                <a:ea typeface="Calibri" panose="020F0502020204030204" pitchFamily="34" charset="0"/>
                <a:cs typeface="Times New Roman" panose="02020603050405020304" pitchFamily="18" charset="0"/>
              </a:rPr>
              <a:t>4. Mô tả ngắn gọn cách trang trí</a:t>
            </a:r>
          </a:p>
          <a:p>
            <a:pPr algn="just">
              <a:spcAft>
                <a:spcPts val="0"/>
              </a:spcAft>
              <a:tabLst>
                <a:tab pos="4362450" algn="l"/>
              </a:tabLst>
            </a:pPr>
            <a:r>
              <a:rPr lang="vi-VN" sz="2400">
                <a:solidFill>
                  <a:srgbClr val="000000"/>
                </a:solidFill>
                <a:latin typeface="Roboto" panose="02000000000000000000" pitchFamily="2" charset="0"/>
                <a:ea typeface="Calibri" panose="020F0502020204030204" pitchFamily="34" charset="0"/>
                <a:cs typeface="Times New Roman" panose="02020603050405020304" pitchFamily="18" charset="0"/>
              </a:rPr>
              <a:t>……………………………………………………………………………………………………………………….</a:t>
            </a:r>
          </a:p>
        </p:txBody>
      </p:sp>
      <p:pic>
        <p:nvPicPr>
          <p:cNvPr id="3" name="Picture 2"/>
          <p:cNvPicPr>
            <a:picLocks noChangeAspect="1"/>
          </p:cNvPicPr>
          <p:nvPr/>
        </p:nvPicPr>
        <p:blipFill>
          <a:blip r:embed="rId4"/>
          <a:stretch>
            <a:fillRect/>
          </a:stretch>
        </p:blipFill>
        <p:spPr>
          <a:xfrm>
            <a:off x="1736975" y="1919434"/>
            <a:ext cx="1114704" cy="1323711"/>
          </a:xfrm>
          <a:prstGeom prst="rect">
            <a:avLst/>
          </a:prstGeom>
        </p:spPr>
      </p:pic>
      <p:pic>
        <p:nvPicPr>
          <p:cNvPr id="5" name="Picture 4"/>
          <p:cNvPicPr>
            <a:picLocks noChangeAspect="1"/>
          </p:cNvPicPr>
          <p:nvPr/>
        </p:nvPicPr>
        <p:blipFill>
          <a:blip r:embed="rId5"/>
          <a:stretch>
            <a:fillRect/>
          </a:stretch>
        </p:blipFill>
        <p:spPr>
          <a:xfrm>
            <a:off x="3376322" y="1919433"/>
            <a:ext cx="1312907" cy="1323711"/>
          </a:xfrm>
          <a:prstGeom prst="rect">
            <a:avLst/>
          </a:prstGeom>
        </p:spPr>
      </p:pic>
      <p:sp>
        <p:nvSpPr>
          <p:cNvPr id="10" name="Rectangle 9"/>
          <p:cNvSpPr/>
          <p:nvPr/>
        </p:nvSpPr>
        <p:spPr>
          <a:xfrm>
            <a:off x="5528254" y="2115346"/>
            <a:ext cx="1223412" cy="461665"/>
          </a:xfrm>
          <a:prstGeom prst="rect">
            <a:avLst/>
          </a:prstGeom>
        </p:spPr>
        <p:txBody>
          <a:bodyPr wrap="none">
            <a:spAutoFit/>
          </a:bodyPr>
          <a:lstStyle/>
          <a:p>
            <a:pPr algn="just">
              <a:spcAft>
                <a:spcPts val="0"/>
              </a:spcAft>
              <a:tabLst>
                <a:tab pos="4362450" algn="l"/>
              </a:tabLst>
            </a:pPr>
            <a:r>
              <a:rPr lang="vi-VN" sz="2400">
                <a:solidFill>
                  <a:srgbClr val="FF0000"/>
                </a:solidFill>
                <a:latin typeface="Roboto" panose="02000000000000000000" pitchFamily="2" charset="0"/>
                <a:ea typeface="Calibri" panose="020F0502020204030204" pitchFamily="34" charset="0"/>
                <a:cs typeface="Times New Roman" panose="02020603050405020304" pitchFamily="18" charset="0"/>
              </a:rPr>
              <a:t>Hoa, cờ</a:t>
            </a:r>
            <a:endParaRPr lang="en-US" sz="24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Rectangle 10"/>
          <p:cNvSpPr/>
          <p:nvPr/>
        </p:nvSpPr>
        <p:spPr>
          <a:xfrm>
            <a:off x="5414681" y="2839086"/>
            <a:ext cx="4245686" cy="461665"/>
          </a:xfrm>
          <a:prstGeom prst="rect">
            <a:avLst/>
          </a:prstGeom>
        </p:spPr>
        <p:txBody>
          <a:bodyPr wrap="square">
            <a:spAutoFit/>
          </a:bodyPr>
          <a:lstStyle/>
          <a:p>
            <a:pPr algn="just">
              <a:spcAft>
                <a:spcPts val="0"/>
              </a:spcAft>
              <a:tabLst>
                <a:tab pos="4362450" algn="l"/>
              </a:tabLst>
            </a:pPr>
            <a:r>
              <a:rPr lang="vi-VN" sz="2400">
                <a:solidFill>
                  <a:srgbClr val="FF0000"/>
                </a:solidFill>
                <a:latin typeface="Roboto" panose="02000000000000000000" pitchFamily="2" charset="0"/>
                <a:ea typeface="Calibri" panose="020F0502020204030204" pitchFamily="34" charset="0"/>
                <a:cs typeface="Times New Roman" panose="02020603050405020304" pitchFamily="18" charset="0"/>
              </a:rPr>
              <a:t>Giấy, giấy xốp, ống hút, keo</a:t>
            </a:r>
            <a:endParaRPr lang="en-US" sz="24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Rectangle 11"/>
          <p:cNvSpPr/>
          <p:nvPr/>
        </p:nvSpPr>
        <p:spPr>
          <a:xfrm>
            <a:off x="1616093" y="3784523"/>
            <a:ext cx="6639468" cy="461665"/>
          </a:xfrm>
          <a:prstGeom prst="rect">
            <a:avLst/>
          </a:prstGeom>
        </p:spPr>
        <p:txBody>
          <a:bodyPr wrap="square">
            <a:spAutoFit/>
          </a:bodyPr>
          <a:lstStyle/>
          <a:p>
            <a:pPr algn="just">
              <a:spcAft>
                <a:spcPts val="0"/>
              </a:spcAft>
              <a:tabLst>
                <a:tab pos="4362450" algn="l"/>
              </a:tabLst>
            </a:pPr>
            <a:r>
              <a:rPr lang="vi-VN" sz="2400">
                <a:solidFill>
                  <a:srgbClr val="FF0000"/>
                </a:solidFill>
                <a:latin typeface="Roboto" panose="02000000000000000000" pitchFamily="2" charset="0"/>
                <a:ea typeface="Calibri" panose="020F0502020204030204" pitchFamily="34" charset="0"/>
                <a:cs typeface="Times New Roman" panose="02020603050405020304" pitchFamily="18" charset="0"/>
              </a:rPr>
              <a:t>Cảnh sẽ trở nên sống động, xinh đẹp hơn</a:t>
            </a:r>
            <a:endParaRPr lang="en-US" sz="24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 name="Rectangle 12"/>
          <p:cNvSpPr/>
          <p:nvPr/>
        </p:nvSpPr>
        <p:spPr>
          <a:xfrm>
            <a:off x="1682621" y="4525490"/>
            <a:ext cx="4255600" cy="461665"/>
          </a:xfrm>
          <a:prstGeom prst="rect">
            <a:avLst/>
          </a:prstGeom>
        </p:spPr>
        <p:txBody>
          <a:bodyPr wrap="square">
            <a:spAutoFit/>
          </a:bodyPr>
          <a:lstStyle/>
          <a:p>
            <a:pPr algn="just">
              <a:spcAft>
                <a:spcPts val="0"/>
              </a:spcAft>
              <a:tabLst>
                <a:tab pos="4362450" algn="l"/>
              </a:tabLst>
            </a:pPr>
            <a:r>
              <a:rPr lang="vi-VN" sz="2400">
                <a:solidFill>
                  <a:srgbClr val="FF0000"/>
                </a:solidFill>
                <a:latin typeface="Roboto" panose="02000000000000000000" pitchFamily="2" charset="0"/>
                <a:ea typeface="Calibri" panose="020F0502020204030204" pitchFamily="34" charset="0"/>
                <a:cs typeface="Times New Roman" panose="02020603050405020304" pitchFamily="18" charset="0"/>
              </a:rPr>
              <a:t>Dán hoa, lên tường, cắm cờ</a:t>
            </a:r>
            <a:endParaRPr lang="en-US" sz="24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90813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291379" y="356829"/>
            <a:ext cx="7874598" cy="584775"/>
          </a:xfrm>
          <a:prstGeom prst="rect">
            <a:avLst/>
          </a:prstGeom>
          <a:noFill/>
        </p:spPr>
        <p:txBody>
          <a:bodyPr wrap="square" rtlCol="0">
            <a:spAutoFit/>
          </a:bodyPr>
          <a:lstStyle/>
          <a:p>
            <a:pPr lvl="0" algn="ctr">
              <a:defRPr/>
            </a:pPr>
            <a:r>
              <a:rPr lang="en-US" altLang="zh-CN" sz="3200">
                <a:solidFill>
                  <a:srgbClr val="002060"/>
                </a:solidFill>
                <a:latin typeface="Roboto Black" panose="02000000000000000000" pitchFamily="2" charset="0"/>
                <a:ea typeface="Roboto Black" panose="02000000000000000000" pitchFamily="2" charset="0"/>
              </a:rPr>
              <a:t>TRÒ CHƠI HOA NỤ - HOA NỞ - HOA TÀN</a:t>
            </a:r>
            <a:endParaRPr lang="vi-VN" altLang="zh-CN" sz="3200">
              <a:solidFill>
                <a:srgbClr val="002060"/>
              </a:solidFill>
              <a:latin typeface="Roboto Black" panose="02000000000000000000" pitchFamily="2" charset="0"/>
              <a:ea typeface="Roboto Black" panose="02000000000000000000" pitchFamily="2" charset="0"/>
            </a:endParaRPr>
          </a:p>
        </p:txBody>
      </p:sp>
      <p:pic>
        <p:nvPicPr>
          <p:cNvPr id="34" name="Picture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1946"/>
            <a:ext cx="1417791" cy="979395"/>
          </a:xfrm>
          <a:prstGeom prst="rect">
            <a:avLst/>
          </a:prstGeom>
        </p:spPr>
      </p:pic>
      <p:grpSp>
        <p:nvGrpSpPr>
          <p:cNvPr id="19" name="Group 18"/>
          <p:cNvGrpSpPr/>
          <p:nvPr/>
        </p:nvGrpSpPr>
        <p:grpSpPr>
          <a:xfrm>
            <a:off x="1123900" y="2639055"/>
            <a:ext cx="4796885" cy="2053003"/>
            <a:chOff x="722556" y="2115897"/>
            <a:chExt cx="7373218" cy="1477157"/>
          </a:xfrm>
        </p:grpSpPr>
        <p:sp>
          <p:nvSpPr>
            <p:cNvPr id="5" name="Rounded Rectangle 4"/>
            <p:cNvSpPr/>
            <p:nvPr/>
          </p:nvSpPr>
          <p:spPr>
            <a:xfrm>
              <a:off x="722556" y="2115897"/>
              <a:ext cx="7373218" cy="1477157"/>
            </a:xfrm>
            <a:prstGeom prst="round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950679" y="2422680"/>
              <a:ext cx="7145095" cy="863649"/>
            </a:xfrm>
            <a:prstGeom prst="rect">
              <a:avLst/>
            </a:prstGeom>
            <a:noFill/>
          </p:spPr>
          <p:txBody>
            <a:bodyPr wrap="square" rtlCol="0">
              <a:spAutoFit/>
            </a:bodyPr>
            <a:lstStyle/>
            <a:p>
              <a:pPr lvl="0">
                <a:defRPr/>
              </a:pPr>
              <a:r>
                <a:rPr lang="vi-VN" altLang="zh-CN" sz="2400" b="1">
                  <a:solidFill>
                    <a:schemeClr val="bg1"/>
                  </a:solidFill>
                  <a:latin typeface="Roboto" panose="02000000000000000000" pitchFamily="2" charset="0"/>
                  <a:ea typeface="Roboto" panose="02000000000000000000" pitchFamily="2" charset="0"/>
                </a:rPr>
                <a:t>Hoa nụ: Chụm 5 ngón tay lại</a:t>
              </a:r>
              <a:endParaRPr lang="en-US" altLang="zh-CN" sz="2400" b="1">
                <a:solidFill>
                  <a:schemeClr val="bg1"/>
                </a:solidFill>
                <a:latin typeface="Roboto" panose="02000000000000000000" pitchFamily="2" charset="0"/>
                <a:ea typeface="Roboto" panose="02000000000000000000" pitchFamily="2" charset="0"/>
              </a:endParaRPr>
            </a:p>
            <a:p>
              <a:pPr lvl="0">
                <a:defRPr/>
              </a:pPr>
              <a:r>
                <a:rPr lang="vi-VN" altLang="zh-CN" sz="2400" b="1">
                  <a:solidFill>
                    <a:schemeClr val="bg1"/>
                  </a:solidFill>
                  <a:latin typeface="Roboto" panose="02000000000000000000" pitchFamily="2" charset="0"/>
                  <a:ea typeface="Roboto" panose="02000000000000000000" pitchFamily="2" charset="0"/>
                </a:rPr>
                <a:t>Hoa nở: </a:t>
              </a:r>
              <a:r>
                <a:rPr lang="en-US" altLang="zh-CN" sz="2400" b="1">
                  <a:solidFill>
                    <a:schemeClr val="bg1"/>
                  </a:solidFill>
                  <a:latin typeface="Roboto" panose="02000000000000000000" pitchFamily="2" charset="0"/>
                  <a:ea typeface="Roboto" panose="02000000000000000000" pitchFamily="2" charset="0"/>
                </a:rPr>
                <a:t>X</a:t>
              </a:r>
              <a:r>
                <a:rPr lang="vi-VN" altLang="zh-CN" sz="2400" b="1">
                  <a:solidFill>
                    <a:schemeClr val="bg1"/>
                  </a:solidFill>
                  <a:latin typeface="Roboto" panose="02000000000000000000" pitchFamily="2" charset="0"/>
                  <a:ea typeface="Roboto" panose="02000000000000000000" pitchFamily="2" charset="0"/>
                </a:rPr>
                <a:t>òe 5 ngón tay rộng ra </a:t>
              </a:r>
              <a:endParaRPr lang="en-US" altLang="zh-CN" sz="2400" b="1">
                <a:solidFill>
                  <a:schemeClr val="bg1"/>
                </a:solidFill>
                <a:latin typeface="Roboto" panose="02000000000000000000" pitchFamily="2" charset="0"/>
                <a:ea typeface="Roboto" panose="02000000000000000000" pitchFamily="2" charset="0"/>
              </a:endParaRPr>
            </a:p>
            <a:p>
              <a:pPr lvl="0">
                <a:defRPr/>
              </a:pPr>
              <a:r>
                <a:rPr lang="vi-VN" altLang="zh-CN" sz="2400" b="1">
                  <a:solidFill>
                    <a:schemeClr val="bg1"/>
                  </a:solidFill>
                  <a:latin typeface="Roboto" panose="02000000000000000000" pitchFamily="2" charset="0"/>
                  <a:ea typeface="Roboto" panose="02000000000000000000" pitchFamily="2" charset="0"/>
                </a:rPr>
                <a:t>Hoa tàn: </a:t>
              </a:r>
              <a:r>
                <a:rPr lang="en-US" altLang="zh-CN" sz="2400" b="1">
                  <a:solidFill>
                    <a:schemeClr val="bg1"/>
                  </a:solidFill>
                  <a:latin typeface="Roboto" panose="02000000000000000000" pitchFamily="2" charset="0"/>
                  <a:ea typeface="Roboto" panose="02000000000000000000" pitchFamily="2" charset="0"/>
                </a:rPr>
                <a:t>Úp</a:t>
              </a:r>
              <a:r>
                <a:rPr lang="vi-VN" altLang="zh-CN" sz="2400" b="1">
                  <a:solidFill>
                    <a:schemeClr val="bg1"/>
                  </a:solidFill>
                  <a:latin typeface="Roboto" panose="02000000000000000000" pitchFamily="2" charset="0"/>
                  <a:ea typeface="Roboto" panose="02000000000000000000" pitchFamily="2" charset="0"/>
                </a:rPr>
                <a:t> bàn tay xuống</a:t>
              </a:r>
              <a:endParaRPr kumimoji="0" lang="en-US" altLang="zh-CN" sz="2400" b="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grpSp>
      <p:grpSp>
        <p:nvGrpSpPr>
          <p:cNvPr id="20" name="Group 19"/>
          <p:cNvGrpSpPr/>
          <p:nvPr/>
        </p:nvGrpSpPr>
        <p:grpSpPr>
          <a:xfrm>
            <a:off x="6329576" y="2623175"/>
            <a:ext cx="5052015" cy="2068883"/>
            <a:chOff x="3385456" y="4251057"/>
            <a:chExt cx="2379191" cy="2574437"/>
          </a:xfrm>
        </p:grpSpPr>
        <p:sp>
          <p:nvSpPr>
            <p:cNvPr id="7" name="Rounded Rectangle 6"/>
            <p:cNvSpPr/>
            <p:nvPr/>
          </p:nvSpPr>
          <p:spPr>
            <a:xfrm>
              <a:off x="3385456" y="4251057"/>
              <a:ext cx="2379191" cy="2574437"/>
            </a:xfrm>
            <a:prstGeom prst="round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p:cNvSpPr txBox="1"/>
            <p:nvPr/>
          </p:nvSpPr>
          <p:spPr>
            <a:xfrm>
              <a:off x="3474034" y="4801333"/>
              <a:ext cx="2290613" cy="1493642"/>
            </a:xfrm>
            <a:prstGeom prst="rect">
              <a:avLst/>
            </a:prstGeom>
            <a:noFill/>
          </p:spPr>
          <p:txBody>
            <a:bodyPr wrap="square" rtlCol="0">
              <a:spAutoFit/>
            </a:bodyPr>
            <a:lstStyle/>
            <a:p>
              <a:pPr lvl="0">
                <a:defRPr/>
              </a:pPr>
              <a:r>
                <a:rPr lang="en-US" sz="2400" b="1">
                  <a:solidFill>
                    <a:schemeClr val="bg1"/>
                  </a:solidFill>
                  <a:latin typeface="Roboto" panose="02000000000000000000" pitchFamily="2" charset="0"/>
                  <a:ea typeface="Roboto" panose="02000000000000000000" pitchFamily="2" charset="0"/>
                </a:rPr>
                <a:t>Các thành viên nói và thực hiện theo quản trò. Ai thực hiện không đúng theo quy định là phạm quy</a:t>
              </a:r>
              <a:endParaRPr kumimoji="0" lang="en-US" altLang="zh-CN" sz="2400" b="1"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grpSp>
      <p:grpSp>
        <p:nvGrpSpPr>
          <p:cNvPr id="3" name="Group 2"/>
          <p:cNvGrpSpPr/>
          <p:nvPr/>
        </p:nvGrpSpPr>
        <p:grpSpPr>
          <a:xfrm>
            <a:off x="1835135" y="1999097"/>
            <a:ext cx="3339294" cy="770719"/>
            <a:chOff x="1152036" y="1245068"/>
            <a:chExt cx="1829996" cy="920529"/>
          </a:xfrm>
        </p:grpSpPr>
        <p:sp>
          <p:nvSpPr>
            <p:cNvPr id="12" name="Rounded Rectangle 11"/>
            <p:cNvSpPr/>
            <p:nvPr/>
          </p:nvSpPr>
          <p:spPr>
            <a:xfrm>
              <a:off x="1152036" y="1245068"/>
              <a:ext cx="1829996" cy="774813"/>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p:cNvSpPr txBox="1"/>
            <p:nvPr/>
          </p:nvSpPr>
          <p:spPr>
            <a:xfrm>
              <a:off x="1307153" y="1334600"/>
              <a:ext cx="1564244" cy="830997"/>
            </a:xfrm>
            <a:prstGeom prst="rect">
              <a:avLst/>
            </a:prstGeom>
            <a:noFill/>
          </p:spPr>
          <p:txBody>
            <a:bodyPr wrap="square" rtlCol="0">
              <a:spAutoFit/>
            </a:bodyPr>
            <a:lstStyle/>
            <a:p>
              <a:pPr lvl="0" algn="ctr">
                <a:defRPr/>
              </a:pPr>
              <a:r>
                <a:rPr lang="en-US" altLang="zh-CN" sz="2400" b="1">
                  <a:solidFill>
                    <a:schemeClr val="bg1"/>
                  </a:solidFill>
                  <a:latin typeface="Roboto" panose="02000000000000000000" pitchFamily="2" charset="0"/>
                  <a:ea typeface="Roboto" panose="02000000000000000000" pitchFamily="2" charset="0"/>
                </a:rPr>
                <a:t>Q</a:t>
              </a:r>
              <a:r>
                <a:rPr lang="vi-VN" altLang="zh-CN" sz="2400" b="1">
                  <a:solidFill>
                    <a:schemeClr val="bg1"/>
                  </a:solidFill>
                  <a:latin typeface="Roboto" panose="02000000000000000000" pitchFamily="2" charset="0"/>
                  <a:ea typeface="Roboto" panose="02000000000000000000" pitchFamily="2" charset="0"/>
                </a:rPr>
                <a:t>uy định động tác</a:t>
              </a:r>
              <a:endParaRPr kumimoji="0" lang="en-US" altLang="zh-CN" sz="2400" b="1"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grpSp>
      <p:grpSp>
        <p:nvGrpSpPr>
          <p:cNvPr id="23" name="Group 22"/>
          <p:cNvGrpSpPr/>
          <p:nvPr/>
        </p:nvGrpSpPr>
        <p:grpSpPr>
          <a:xfrm>
            <a:off x="7581186" y="1980132"/>
            <a:ext cx="2455088" cy="643040"/>
            <a:chOff x="1152036" y="1245068"/>
            <a:chExt cx="1829996" cy="774813"/>
          </a:xfrm>
        </p:grpSpPr>
        <p:sp>
          <p:nvSpPr>
            <p:cNvPr id="24" name="Rounded Rectangle 23"/>
            <p:cNvSpPr/>
            <p:nvPr/>
          </p:nvSpPr>
          <p:spPr>
            <a:xfrm>
              <a:off x="1152036" y="1245068"/>
              <a:ext cx="1829996" cy="774813"/>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TextBox 24"/>
            <p:cNvSpPr txBox="1"/>
            <p:nvPr/>
          </p:nvSpPr>
          <p:spPr>
            <a:xfrm>
              <a:off x="1303066" y="1413925"/>
              <a:ext cx="1564244" cy="437099"/>
            </a:xfrm>
            <a:prstGeom prst="rect">
              <a:avLst/>
            </a:prstGeom>
            <a:noFill/>
          </p:spPr>
          <p:txBody>
            <a:bodyPr wrap="square" rtlCol="0">
              <a:spAutoFit/>
            </a:bodyPr>
            <a:lstStyle/>
            <a:p>
              <a:pPr lvl="0" algn="ctr">
                <a:defRPr/>
              </a:pPr>
              <a:r>
                <a:rPr lang="en-US" altLang="zh-CN" sz="2400" b="1">
                  <a:solidFill>
                    <a:schemeClr val="bg1"/>
                  </a:solidFill>
                  <a:latin typeface="Roboto" panose="02000000000000000000" pitchFamily="2" charset="0"/>
                  <a:ea typeface="Roboto" panose="02000000000000000000" pitchFamily="2" charset="0"/>
                </a:rPr>
                <a:t>Làm theo</a:t>
              </a:r>
              <a:endParaRPr kumimoji="0" lang="en-US" altLang="zh-CN" sz="2400" b="1"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grpSp>
      <p:sp>
        <p:nvSpPr>
          <p:cNvPr id="29" name="TextBox 28"/>
          <p:cNvSpPr txBox="1"/>
          <p:nvPr/>
        </p:nvSpPr>
        <p:spPr>
          <a:xfrm>
            <a:off x="5125745" y="1158792"/>
            <a:ext cx="2123041" cy="461665"/>
          </a:xfrm>
          <a:prstGeom prst="rect">
            <a:avLst/>
          </a:prstGeom>
          <a:noFill/>
        </p:spPr>
        <p:txBody>
          <a:bodyPr wrap="square" rtlCol="0">
            <a:spAutoFit/>
          </a:bodyPr>
          <a:lstStyle/>
          <a:p>
            <a:pPr lvl="0" algn="ctr">
              <a:defRPr/>
            </a:pPr>
            <a:r>
              <a:rPr lang="en-US" altLang="zh-CN" sz="2400">
                <a:solidFill>
                  <a:srgbClr val="FF0000"/>
                </a:solidFill>
                <a:latin typeface="Roboto" panose="02000000000000000000" pitchFamily="2" charset="0"/>
                <a:ea typeface="Roboto" panose="02000000000000000000" pitchFamily="2" charset="0"/>
              </a:rPr>
              <a:t>Cách chơi:</a:t>
            </a:r>
            <a:endParaRPr lang="vi-VN" altLang="zh-CN" sz="2400">
              <a:solidFill>
                <a:srgbClr val="FF0000"/>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147279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ppt_x</p:attrName>
                                        </p:attrNameLst>
                                      </p:cBhvr>
                                      <p:tavLst>
                                        <p:tav tm="0">
                                          <p:val>
                                            <p:strVal val="#ppt_x"/>
                                          </p:val>
                                        </p:tav>
                                        <p:tav tm="100000">
                                          <p:val>
                                            <p:strVal val="#ppt_x"/>
                                          </p:val>
                                        </p:tav>
                                      </p:tavLst>
                                    </p:anim>
                                    <p:anim calcmode="lin" valueType="num">
                                      <p:cBhvr>
                                        <p:cTn id="14"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138064" y="295521"/>
            <a:ext cx="5844988"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rPr>
              <a:t>LÀM SẢN PHẨM TRANG </a:t>
            </a: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rPr>
              <a:t>TRÍ </a:t>
            </a:r>
            <a:endParaRPr kumimoji="0" lang="en-US"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rPr>
              <a:t>CẢNH </a:t>
            </a:r>
            <a:r>
              <a:rPr kumimoji="0" lang="vi-VN"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rPr>
              <a:t>QUAN NƠI EM SỐNG</a:t>
            </a:r>
          </a:p>
        </p:txBody>
      </p:sp>
      <p:sp>
        <p:nvSpPr>
          <p:cNvPr id="6" name="TextBox 5">
            <a:extLst>
              <a:ext uri="{FF2B5EF4-FFF2-40B4-BE49-F238E27FC236}">
                <a16:creationId xmlns:a16="http://schemas.microsoft.com/office/drawing/2014/main" id="{F47EDC76-93E4-69B2-B3EB-FFBB9F9285CB}"/>
              </a:ext>
            </a:extLst>
          </p:cNvPr>
          <p:cNvSpPr txBox="1"/>
          <p:nvPr/>
        </p:nvSpPr>
        <p:spPr>
          <a:xfrm>
            <a:off x="4076940" y="1673115"/>
            <a:ext cx="4231758"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Lựa chọn dụng cụ và vật liệu</a:t>
            </a:r>
          </a:p>
        </p:txBody>
      </p:sp>
      <p:sp>
        <p:nvSpPr>
          <p:cNvPr id="7" name="TextBox 6">
            <a:extLst>
              <a:ext uri="{FF2B5EF4-FFF2-40B4-BE49-F238E27FC236}">
                <a16:creationId xmlns:a16="http://schemas.microsoft.com/office/drawing/2014/main" id="{C50EEADF-F242-4F8F-96FE-76601BA8159E}"/>
              </a:ext>
            </a:extLst>
          </p:cNvPr>
          <p:cNvSpPr txBox="1"/>
          <p:nvPr/>
        </p:nvSpPr>
        <p:spPr>
          <a:xfrm>
            <a:off x="4364916" y="2197970"/>
            <a:ext cx="3655807"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Giấy màu, kéo, băng dính</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9" name="Picture 8">
            <a:extLst>
              <a:ext uri="{FF2B5EF4-FFF2-40B4-BE49-F238E27FC236}">
                <a16:creationId xmlns:a16="http://schemas.microsoft.com/office/drawing/2014/main" id="{2F0B38A0-9C2A-CC9E-621D-1963F69D092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100000" l="0" r="98844">
                        <a14:foregroundMark x1="9827" y1="25472" x2="46243" y2="47170"/>
                        <a14:foregroundMark x1="44509" y1="51887" x2="31792" y2="67925"/>
                      </a14:backgroundRemoval>
                    </a14:imgEffect>
                  </a14:imgLayer>
                </a14:imgProps>
              </a:ext>
            </a:extLst>
          </a:blip>
          <a:stretch>
            <a:fillRect/>
          </a:stretch>
        </p:blipFill>
        <p:spPr>
          <a:xfrm>
            <a:off x="3901632" y="3373359"/>
            <a:ext cx="2004656" cy="1228287"/>
          </a:xfrm>
          <a:prstGeom prst="rect">
            <a:avLst/>
          </a:prstGeom>
          <a:effectLst>
            <a:outerShdw blurRad="63500" sx="102000" sy="102000" algn="ctr" rotWithShape="0">
              <a:prstClr val="black">
                <a:alpha val="40000"/>
              </a:prstClr>
            </a:outerShdw>
          </a:effectLst>
        </p:spPr>
      </p:pic>
      <p:sp>
        <p:nvSpPr>
          <p:cNvPr id="14" name="Rectangle 13">
            <a:extLst>
              <a:ext uri="{FF2B5EF4-FFF2-40B4-BE49-F238E27FC236}">
                <a16:creationId xmlns:a16="http://schemas.microsoft.com/office/drawing/2014/main" id="{35EBBBBE-4F8E-9E78-565A-A45F4445CFC4}"/>
              </a:ext>
            </a:extLst>
          </p:cNvPr>
          <p:cNvSpPr/>
          <p:nvPr/>
        </p:nvSpPr>
        <p:spPr>
          <a:xfrm rot="20718716">
            <a:off x="1725238" y="3589451"/>
            <a:ext cx="1524000" cy="838200"/>
          </a:xfrm>
          <a:prstGeom prst="rect">
            <a:avLst/>
          </a:prstGeom>
          <a:solidFill>
            <a:srgbClr val="55CBF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5" name="Rectangle 14">
            <a:extLst>
              <a:ext uri="{FF2B5EF4-FFF2-40B4-BE49-F238E27FC236}">
                <a16:creationId xmlns:a16="http://schemas.microsoft.com/office/drawing/2014/main" id="{35EBBBBE-4F8E-9E78-565A-A45F4445CFC4}"/>
              </a:ext>
            </a:extLst>
          </p:cNvPr>
          <p:cNvSpPr/>
          <p:nvPr/>
        </p:nvSpPr>
        <p:spPr>
          <a:xfrm>
            <a:off x="1949598" y="3763446"/>
            <a:ext cx="1524000" cy="838200"/>
          </a:xfrm>
          <a:prstGeom prst="rect">
            <a:avLst/>
          </a:prstGeom>
          <a:solidFill>
            <a:schemeClr val="accent4">
              <a:lumMod val="60000"/>
              <a:lumOff val="4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4" name="Picture 3">
            <a:extLst>
              <a:ext uri="{FF2B5EF4-FFF2-40B4-BE49-F238E27FC236}">
                <a16:creationId xmlns:a16="http://schemas.microsoft.com/office/drawing/2014/main" id="{19EEF50F-2881-7FA2-19A1-FD9F4B0E54F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475" b="89971" l="9524" r="96992"/>
                    </a14:imgEffect>
                  </a14:imgLayer>
                </a14:imgProps>
              </a:ext>
            </a:extLst>
          </a:blip>
          <a:stretch>
            <a:fillRect/>
          </a:stretch>
        </p:blipFill>
        <p:spPr>
          <a:xfrm>
            <a:off x="9707302" y="2567302"/>
            <a:ext cx="1616396" cy="1373329"/>
          </a:xfrm>
          <a:prstGeom prst="rect">
            <a:avLst/>
          </a:prstGeom>
        </p:spPr>
      </p:pic>
      <p:pic>
        <p:nvPicPr>
          <p:cNvPr id="1026" name="Picture 2">
            <a:extLst>
              <a:ext uri="{FF2B5EF4-FFF2-40B4-BE49-F238E27FC236}">
                <a16:creationId xmlns:a16="http://schemas.microsoft.com/office/drawing/2014/main" id="{278F52B0-04F1-DCE7-E101-9CAA686CF75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20314" y="3536116"/>
            <a:ext cx="3196590" cy="213106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8302" y="227513"/>
            <a:ext cx="1417791" cy="979395"/>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extLst>
      <p:ext uri="{BB962C8B-B14F-4D97-AF65-F5344CB8AC3E}">
        <p14:creationId xmlns:p14="http://schemas.microsoft.com/office/powerpoint/2010/main" val="3503893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3"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500" fill="hold"/>
                                        <p:tgtEl>
                                          <p:spTgt spid="6"/>
                                        </p:tgtEl>
                                        <p:attrNameLst>
                                          <p:attrName>ppt_w</p:attrName>
                                        </p:attrNameLst>
                                      </p:cBhvr>
                                      <p:tavLst>
                                        <p:tav tm="0">
                                          <p:val>
                                            <p:fltVal val="0"/>
                                          </p:val>
                                        </p:tav>
                                        <p:tav tm="100000">
                                          <p:val>
                                            <p:strVal val="#ppt_w"/>
                                          </p:val>
                                        </p:tav>
                                      </p:tavLst>
                                    </p:anim>
                                    <p:anim calcmode="lin" valueType="num">
                                      <p:cBhvr>
                                        <p:cTn id="11" dur="500" fill="hold"/>
                                        <p:tgtEl>
                                          <p:spTgt spid="6"/>
                                        </p:tgtEl>
                                        <p:attrNameLst>
                                          <p:attrName>ppt_h</p:attrName>
                                        </p:attrNameLst>
                                      </p:cBhvr>
                                      <p:tavLst>
                                        <p:tav tm="0">
                                          <p:val>
                                            <p:fltVal val="0"/>
                                          </p:val>
                                        </p:tav>
                                        <p:tav tm="100000">
                                          <p:val>
                                            <p:strVal val="#ppt_h"/>
                                          </p:val>
                                        </p:tav>
                                      </p:tavLst>
                                    </p:anim>
                                  </p:childTnLst>
                                </p:cTn>
                              </p:par>
                              <p:par>
                                <p:cTn id="12" presetID="23" presetClass="entr" presetSubtype="16"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47EDC76-93E4-69B2-B3EB-FFBB9F9285CB}"/>
              </a:ext>
            </a:extLst>
          </p:cNvPr>
          <p:cNvSpPr txBox="1"/>
          <p:nvPr/>
        </p:nvSpPr>
        <p:spPr>
          <a:xfrm>
            <a:off x="3514242" y="1460730"/>
            <a:ext cx="8294147"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Làm theo cách của em hoặc nhóm em</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7170" name="Picture 2">
            <a:extLst>
              <a:ext uri="{FF2B5EF4-FFF2-40B4-BE49-F238E27FC236}">
                <a16:creationId xmlns:a16="http://schemas.microsoft.com/office/drawing/2014/main" id="{CC18A82A-1112-A843-DAB7-B1EA9137C5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8093" y="2032964"/>
            <a:ext cx="3802380" cy="2851785"/>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a:extLst>
              <a:ext uri="{FF2B5EF4-FFF2-40B4-BE49-F238E27FC236}">
                <a16:creationId xmlns:a16="http://schemas.microsoft.com/office/drawing/2014/main" id="{DA06666A-D4B1-4F50-1268-6068C5B019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15560" y="2032964"/>
            <a:ext cx="4145280" cy="285178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8302" y="227513"/>
            <a:ext cx="1417791" cy="979395"/>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8" name="TextBox 7"/>
          <p:cNvSpPr txBox="1"/>
          <p:nvPr/>
        </p:nvSpPr>
        <p:spPr>
          <a:xfrm>
            <a:off x="3138064" y="295521"/>
            <a:ext cx="5844988"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rPr>
              <a:t>LÀM SẢN PHẨM TRANG </a:t>
            </a: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rPr>
              <a:t>TRÍ </a:t>
            </a:r>
            <a:endParaRPr kumimoji="0" lang="en-US"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rPr>
              <a:t>CẢNH </a:t>
            </a:r>
            <a:r>
              <a:rPr kumimoji="0" lang="vi-VN"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rPr>
              <a:t>QUAN NƠI EM SỐNG</a:t>
            </a:r>
          </a:p>
        </p:txBody>
      </p:sp>
    </p:spTree>
    <p:extLst>
      <p:ext uri="{BB962C8B-B14F-4D97-AF65-F5344CB8AC3E}">
        <p14:creationId xmlns:p14="http://schemas.microsoft.com/office/powerpoint/2010/main" val="1299547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par>
                                <p:cTn id="9" presetID="10"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par>
                                <p:cTn id="12" presetID="16" presetClass="entr" presetSubtype="21" fill="hold" nodeType="withEffect">
                                  <p:stCondLst>
                                    <p:cond delay="0"/>
                                  </p:stCondLst>
                                  <p:childTnLst>
                                    <p:set>
                                      <p:cBhvr>
                                        <p:cTn id="13" dur="1" fill="hold">
                                          <p:stCondLst>
                                            <p:cond delay="0"/>
                                          </p:stCondLst>
                                        </p:cTn>
                                        <p:tgtEl>
                                          <p:spTgt spid="7170"/>
                                        </p:tgtEl>
                                        <p:attrNameLst>
                                          <p:attrName>style.visibility</p:attrName>
                                        </p:attrNameLst>
                                      </p:cBhvr>
                                      <p:to>
                                        <p:strVal val="visible"/>
                                      </p:to>
                                    </p:set>
                                    <p:animEffect transition="in" filter="barn(inVertical)">
                                      <p:cBhvr>
                                        <p:cTn id="14" dur="500"/>
                                        <p:tgtEl>
                                          <p:spTgt spid="7170"/>
                                        </p:tgtEl>
                                      </p:cBhvr>
                                    </p:animEffect>
                                  </p:childTnLst>
                                </p:cTn>
                              </p:par>
                              <p:par>
                                <p:cTn id="15" presetID="16" presetClass="entr" presetSubtype="21" fill="hold" nodeType="withEffect">
                                  <p:stCondLst>
                                    <p:cond delay="0"/>
                                  </p:stCondLst>
                                  <p:childTnLst>
                                    <p:set>
                                      <p:cBhvr>
                                        <p:cTn id="16" dur="1" fill="hold">
                                          <p:stCondLst>
                                            <p:cond delay="0"/>
                                          </p:stCondLst>
                                        </p:cTn>
                                        <p:tgtEl>
                                          <p:spTgt spid="7172"/>
                                        </p:tgtEl>
                                        <p:attrNameLst>
                                          <p:attrName>style.visibility</p:attrName>
                                        </p:attrNameLst>
                                      </p:cBhvr>
                                      <p:to>
                                        <p:strVal val="visible"/>
                                      </p:to>
                                    </p:set>
                                    <p:animEffect transition="in" filter="barn(inVertical)">
                                      <p:cBhvr>
                                        <p:cTn id="17" dur="500"/>
                                        <p:tgtEl>
                                          <p:spTgt spid="7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7039F6B-F44C-C575-BBAF-E89C4D16E1DE}"/>
              </a:ext>
            </a:extLst>
          </p:cNvPr>
          <p:cNvSpPr/>
          <p:nvPr/>
        </p:nvSpPr>
        <p:spPr>
          <a:xfrm>
            <a:off x="4429988" y="3046435"/>
            <a:ext cx="6112192" cy="1675578"/>
          </a:xfrm>
          <a:prstGeom prst="roundRect">
            <a:avLst>
              <a:gd name="adj" fmla="val 50000"/>
            </a:avLst>
          </a:prstGeom>
          <a:solidFill>
            <a:schemeClr val="accent6">
              <a:lumMod val="40000"/>
              <a:lumOff val="6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3" name="Group 2"/>
          <p:cNvGrpSpPr/>
          <p:nvPr/>
        </p:nvGrpSpPr>
        <p:grpSpPr>
          <a:xfrm>
            <a:off x="1767564" y="2287100"/>
            <a:ext cx="1341954" cy="950617"/>
            <a:chOff x="907197" y="2415091"/>
            <a:chExt cx="1341954" cy="950617"/>
          </a:xfrm>
        </p:grpSpPr>
        <p:sp>
          <p:nvSpPr>
            <p:cNvPr id="7" name="Oval 6"/>
            <p:cNvSpPr/>
            <p:nvPr/>
          </p:nvSpPr>
          <p:spPr>
            <a:xfrm>
              <a:off x="907197" y="2415091"/>
              <a:ext cx="1341954" cy="950617"/>
            </a:xfrm>
            <a:prstGeom prst="ellipse">
              <a:avLst/>
            </a:prstGeom>
            <a:solidFill>
              <a:schemeClr val="accent4">
                <a:lumMod val="40000"/>
                <a:lumOff val="60000"/>
              </a:schemeClr>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F47EDC76-93E4-69B2-B3EB-FFBB9F9285CB}"/>
                </a:ext>
              </a:extLst>
            </p:cNvPr>
            <p:cNvSpPr txBox="1"/>
            <p:nvPr/>
          </p:nvSpPr>
          <p:spPr>
            <a:xfrm>
              <a:off x="1237439" y="2582624"/>
              <a:ext cx="591362" cy="615553"/>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4000"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rPr>
                <a:t> 1</a:t>
              </a:r>
              <a:endParaRPr kumimoji="0" lang="en-US" sz="4000"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endParaRPr>
            </a:p>
          </p:txBody>
        </p:sp>
      </p:grpSp>
      <p:sp>
        <p:nvSpPr>
          <p:cNvPr id="11" name="TextBox 10">
            <a:extLst>
              <a:ext uri="{FF2B5EF4-FFF2-40B4-BE49-F238E27FC236}">
                <a16:creationId xmlns:a16="http://schemas.microsoft.com/office/drawing/2014/main" id="{F47EDC76-93E4-69B2-B3EB-FFBB9F9285CB}"/>
              </a:ext>
            </a:extLst>
          </p:cNvPr>
          <p:cNvSpPr txBox="1"/>
          <p:nvPr/>
        </p:nvSpPr>
        <p:spPr>
          <a:xfrm>
            <a:off x="1202539" y="3429000"/>
            <a:ext cx="3600190"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Làm</a:t>
            </a:r>
            <a:r>
              <a:rPr kumimoji="0" lang="en-US"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hình lá cờ</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2050" name="Picture 2">
            <a:extLst>
              <a:ext uri="{FF2B5EF4-FFF2-40B4-BE49-F238E27FC236}">
                <a16:creationId xmlns:a16="http://schemas.microsoft.com/office/drawing/2014/main" id="{204082FA-E958-3C63-75A5-00543D1D9A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1378" y="1539322"/>
            <a:ext cx="1921859" cy="3071491"/>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D2255C28-1687-824C-0C44-1F74E28E86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09647" y="1626471"/>
            <a:ext cx="1352874" cy="2810004"/>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FFB97C82-27A1-CF30-643C-84EF510066A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08633" y="1742091"/>
            <a:ext cx="1696076" cy="2468353"/>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8302" y="227513"/>
            <a:ext cx="1417791" cy="979395"/>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3" name="TextBox 12"/>
          <p:cNvSpPr txBox="1"/>
          <p:nvPr/>
        </p:nvSpPr>
        <p:spPr>
          <a:xfrm>
            <a:off x="3138064" y="295521"/>
            <a:ext cx="5844988"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rPr>
              <a:t>LÀM SẢN PHẨM TRANG </a:t>
            </a: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rPr>
              <a:t>TRÍ </a:t>
            </a:r>
            <a:endParaRPr kumimoji="0" lang="en-US"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rPr>
              <a:t>CẢNH </a:t>
            </a:r>
            <a:r>
              <a:rPr kumimoji="0" lang="vi-VN"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rPr>
              <a:t>QUAN NƠI EM SỐNG</a:t>
            </a:r>
          </a:p>
        </p:txBody>
      </p:sp>
    </p:spTree>
    <p:extLst>
      <p:ext uri="{BB962C8B-B14F-4D97-AF65-F5344CB8AC3E}">
        <p14:creationId xmlns:p14="http://schemas.microsoft.com/office/powerpoint/2010/main" val="2769513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par>
                                <p:cTn id="9" presetID="10"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par>
                                <p:cTn id="12" presetID="2" presetClass="entr" presetSubtype="4"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par>
                                <p:cTn id="16" presetID="22" presetClass="entr" presetSubtype="4"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00"/>
                                        <p:tgtEl>
                                          <p:spTgt spid="2"/>
                                        </p:tgtEl>
                                      </p:cBhvr>
                                    </p:animEffect>
                                  </p:childTnLst>
                                </p:cTn>
                              </p:par>
                              <p:par>
                                <p:cTn id="19" presetID="22" presetClass="entr" presetSubtype="4" fill="hold" nodeType="withEffect">
                                  <p:stCondLst>
                                    <p:cond delay="0"/>
                                  </p:stCondLst>
                                  <p:childTnLst>
                                    <p:set>
                                      <p:cBhvr>
                                        <p:cTn id="20" dur="1" fill="hold">
                                          <p:stCondLst>
                                            <p:cond delay="0"/>
                                          </p:stCondLst>
                                        </p:cTn>
                                        <p:tgtEl>
                                          <p:spTgt spid="2052"/>
                                        </p:tgtEl>
                                        <p:attrNameLst>
                                          <p:attrName>style.visibility</p:attrName>
                                        </p:attrNameLst>
                                      </p:cBhvr>
                                      <p:to>
                                        <p:strVal val="visible"/>
                                      </p:to>
                                    </p:set>
                                    <p:animEffect transition="in" filter="wipe(down)">
                                      <p:cBhvr>
                                        <p:cTn id="21" dur="500"/>
                                        <p:tgtEl>
                                          <p:spTgt spid="2052"/>
                                        </p:tgtEl>
                                      </p:cBhvr>
                                    </p:animEffect>
                                  </p:childTnLst>
                                </p:cTn>
                              </p:par>
                              <p:par>
                                <p:cTn id="22" presetID="22" presetClass="entr" presetSubtype="4" fill="hold" nodeType="withEffect">
                                  <p:stCondLst>
                                    <p:cond delay="0"/>
                                  </p:stCondLst>
                                  <p:childTnLst>
                                    <p:set>
                                      <p:cBhvr>
                                        <p:cTn id="23" dur="1" fill="hold">
                                          <p:stCondLst>
                                            <p:cond delay="0"/>
                                          </p:stCondLst>
                                        </p:cTn>
                                        <p:tgtEl>
                                          <p:spTgt spid="2054"/>
                                        </p:tgtEl>
                                        <p:attrNameLst>
                                          <p:attrName>style.visibility</p:attrName>
                                        </p:attrNameLst>
                                      </p:cBhvr>
                                      <p:to>
                                        <p:strVal val="visible"/>
                                      </p:to>
                                    </p:set>
                                    <p:animEffect transition="in" filter="wipe(down)">
                                      <p:cBhvr>
                                        <p:cTn id="24" dur="5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04745E21-E3A4-A1ED-22E5-729485E85DB4}"/>
              </a:ext>
            </a:extLst>
          </p:cNvPr>
          <p:cNvSpPr/>
          <p:nvPr/>
        </p:nvSpPr>
        <p:spPr>
          <a:xfrm>
            <a:off x="4136693" y="2429739"/>
            <a:ext cx="7098378" cy="1800167"/>
          </a:xfrm>
          <a:prstGeom prst="ellipse">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TextBox 10">
            <a:extLst>
              <a:ext uri="{FF2B5EF4-FFF2-40B4-BE49-F238E27FC236}">
                <a16:creationId xmlns:a16="http://schemas.microsoft.com/office/drawing/2014/main" id="{F47EDC76-93E4-69B2-B3EB-FFBB9F9285CB}"/>
              </a:ext>
            </a:extLst>
          </p:cNvPr>
          <p:cNvSpPr txBox="1"/>
          <p:nvPr/>
        </p:nvSpPr>
        <p:spPr>
          <a:xfrm>
            <a:off x="1277162" y="3491242"/>
            <a:ext cx="2497685" cy="738664"/>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Gắn</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lá</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cờ</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vào</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dây</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treo</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hoặc</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cán</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cờ</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3074" name="Picture 2">
            <a:extLst>
              <a:ext uri="{FF2B5EF4-FFF2-40B4-BE49-F238E27FC236}">
                <a16:creationId xmlns:a16="http://schemas.microsoft.com/office/drawing/2014/main" id="{FC3328C9-2D78-6D93-D5C9-E0F30D8DE2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6693" y="2096782"/>
            <a:ext cx="1639866" cy="1884443"/>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0545EFDC-2EAF-12D1-D531-A3005C73C4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484423">
            <a:off x="5852763" y="2174985"/>
            <a:ext cx="2995627" cy="1800167"/>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501FD5B9-B819-4E51-43F9-7D925C0DA76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36090" y="2151171"/>
            <a:ext cx="2718190" cy="1892296"/>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8302" y="227513"/>
            <a:ext cx="1417791" cy="979395"/>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3" name="TextBox 12"/>
          <p:cNvSpPr txBox="1"/>
          <p:nvPr/>
        </p:nvSpPr>
        <p:spPr>
          <a:xfrm>
            <a:off x="3138064" y="295521"/>
            <a:ext cx="5844988"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rPr>
              <a:t>LÀM SẢN PHẨM TRANG </a:t>
            </a: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rPr>
              <a:t>TRÍ </a:t>
            </a:r>
            <a:endParaRPr kumimoji="0" lang="en-US"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rPr>
              <a:t>CẢNH </a:t>
            </a:r>
            <a:r>
              <a:rPr kumimoji="0" lang="vi-VN"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rPr>
              <a:t>QUAN NƠI EM SỐNG</a:t>
            </a:r>
          </a:p>
        </p:txBody>
      </p:sp>
      <p:sp>
        <p:nvSpPr>
          <p:cNvPr id="14" name="Oval 13"/>
          <p:cNvSpPr/>
          <p:nvPr/>
        </p:nvSpPr>
        <p:spPr>
          <a:xfrm>
            <a:off x="1515601" y="2308759"/>
            <a:ext cx="1341954" cy="950617"/>
          </a:xfrm>
          <a:prstGeom prst="ellipse">
            <a:avLst/>
          </a:prstGeom>
          <a:solidFill>
            <a:schemeClr val="accent4">
              <a:lumMod val="40000"/>
              <a:lumOff val="60000"/>
            </a:schemeClr>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F47EDC76-93E4-69B2-B3EB-FFBB9F9285CB}"/>
              </a:ext>
            </a:extLst>
          </p:cNvPr>
          <p:cNvSpPr txBox="1"/>
          <p:nvPr/>
        </p:nvSpPr>
        <p:spPr>
          <a:xfrm>
            <a:off x="1915319" y="2476290"/>
            <a:ext cx="580455" cy="615553"/>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4000"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rPr>
              <a:t> 2</a:t>
            </a:r>
            <a:endParaRPr kumimoji="0" lang="en-US" sz="4000"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endParaRPr>
          </a:p>
        </p:txBody>
      </p:sp>
    </p:spTree>
    <p:extLst>
      <p:ext uri="{BB962C8B-B14F-4D97-AF65-F5344CB8AC3E}">
        <p14:creationId xmlns:p14="http://schemas.microsoft.com/office/powerpoint/2010/main" val="1515729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4" presetClass="entr" presetSubtype="10" fill="hold" grpId="1"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par>
                                <p:cTn id="11" presetID="14" presetClass="entr" presetSubtype="10" fill="hold" grpId="1"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randombar(horizontal)">
                                      <p:cBhvr>
                                        <p:cTn id="13" dur="500"/>
                                        <p:tgtEl>
                                          <p:spTgt spid="15"/>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randombar(horizontal)">
                                      <p:cBhvr>
                                        <p:cTn id="16" dur="500"/>
                                        <p:tgtEl>
                                          <p:spTgt spid="2"/>
                                        </p:tgtEl>
                                      </p:cBhvr>
                                    </p:animEffect>
                                  </p:childTnLst>
                                </p:cTn>
                              </p:par>
                              <p:par>
                                <p:cTn id="17" presetID="14" presetClass="entr" presetSubtype="10" fill="hold" nodeType="withEffect">
                                  <p:stCondLst>
                                    <p:cond delay="0"/>
                                  </p:stCondLst>
                                  <p:childTnLst>
                                    <p:set>
                                      <p:cBhvr>
                                        <p:cTn id="18" dur="1" fill="hold">
                                          <p:stCondLst>
                                            <p:cond delay="0"/>
                                          </p:stCondLst>
                                        </p:cTn>
                                        <p:tgtEl>
                                          <p:spTgt spid="3074"/>
                                        </p:tgtEl>
                                        <p:attrNameLst>
                                          <p:attrName>style.visibility</p:attrName>
                                        </p:attrNameLst>
                                      </p:cBhvr>
                                      <p:to>
                                        <p:strVal val="visible"/>
                                      </p:to>
                                    </p:set>
                                    <p:animEffect transition="in" filter="randombar(horizontal)">
                                      <p:cBhvr>
                                        <p:cTn id="19" dur="500"/>
                                        <p:tgtEl>
                                          <p:spTgt spid="3074"/>
                                        </p:tgtEl>
                                      </p:cBhvr>
                                    </p:animEffect>
                                  </p:childTnLst>
                                </p:cTn>
                              </p:par>
                              <p:par>
                                <p:cTn id="20" presetID="14" presetClass="entr" presetSubtype="10" fill="hold" nodeType="withEffect">
                                  <p:stCondLst>
                                    <p:cond delay="0"/>
                                  </p:stCondLst>
                                  <p:childTnLst>
                                    <p:set>
                                      <p:cBhvr>
                                        <p:cTn id="21" dur="1" fill="hold">
                                          <p:stCondLst>
                                            <p:cond delay="0"/>
                                          </p:stCondLst>
                                        </p:cTn>
                                        <p:tgtEl>
                                          <p:spTgt spid="3076"/>
                                        </p:tgtEl>
                                        <p:attrNameLst>
                                          <p:attrName>style.visibility</p:attrName>
                                        </p:attrNameLst>
                                      </p:cBhvr>
                                      <p:to>
                                        <p:strVal val="visible"/>
                                      </p:to>
                                    </p:set>
                                    <p:animEffect transition="in" filter="randombar(horizontal)">
                                      <p:cBhvr>
                                        <p:cTn id="22" dur="500"/>
                                        <p:tgtEl>
                                          <p:spTgt spid="3076"/>
                                        </p:tgtEl>
                                      </p:cBhvr>
                                    </p:animEffect>
                                  </p:childTnLst>
                                </p:cTn>
                              </p:par>
                              <p:par>
                                <p:cTn id="23" presetID="14" presetClass="entr" presetSubtype="10" fill="hold" nodeType="withEffect">
                                  <p:stCondLst>
                                    <p:cond delay="0"/>
                                  </p:stCondLst>
                                  <p:childTnLst>
                                    <p:set>
                                      <p:cBhvr>
                                        <p:cTn id="24" dur="1" fill="hold">
                                          <p:stCondLst>
                                            <p:cond delay="0"/>
                                          </p:stCondLst>
                                        </p:cTn>
                                        <p:tgtEl>
                                          <p:spTgt spid="3078"/>
                                        </p:tgtEl>
                                        <p:attrNameLst>
                                          <p:attrName>style.visibility</p:attrName>
                                        </p:attrNameLst>
                                      </p:cBhvr>
                                      <p:to>
                                        <p:strVal val="visible"/>
                                      </p:to>
                                    </p:set>
                                    <p:animEffect transition="in" filter="randombar(horizontal)">
                                      <p:cBhvr>
                                        <p:cTn id="25" dur="500"/>
                                        <p:tgtEl>
                                          <p:spTgt spid="3078"/>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randombar(horizontal)">
                                      <p:cBhvr>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1"/>
      <p:bldP spid="13" grpId="0"/>
      <p:bldP spid="14" grpId="0" animBg="1"/>
      <p:bldP spid="15"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p:cNvSpPr/>
          <p:nvPr/>
        </p:nvSpPr>
        <p:spPr>
          <a:xfrm>
            <a:off x="6551403" y="1112770"/>
            <a:ext cx="4168305" cy="3980546"/>
          </a:xfrm>
          <a:prstGeom prst="roundRect">
            <a:avLst/>
          </a:prstGeom>
          <a:solidFill>
            <a:schemeClr val="accent6">
              <a:lumMod val="40000"/>
              <a:lumOff val="6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7" name="TextBox 116"/>
          <p:cNvSpPr txBox="1"/>
          <p:nvPr/>
        </p:nvSpPr>
        <p:spPr>
          <a:xfrm>
            <a:off x="2345074" y="363999"/>
            <a:ext cx="674830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rPr>
              <a:t>KIỂM TRA VÀ ĐIỀU CHỈNH </a:t>
            </a:r>
          </a:p>
        </p:txBody>
      </p:sp>
      <p:sp>
        <p:nvSpPr>
          <p:cNvPr id="7" name="TextBox 6"/>
          <p:cNvSpPr txBox="1"/>
          <p:nvPr/>
        </p:nvSpPr>
        <p:spPr>
          <a:xfrm>
            <a:off x="6786013" y="1810381"/>
            <a:ext cx="3933695" cy="30469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70AD47">
                    <a:lumMod val="75000"/>
                  </a:srgbClr>
                </a:solidFill>
                <a:effectLst/>
                <a:uLnTx/>
                <a:uFillTx/>
                <a:latin typeface="Roboto" panose="02000000000000000000" pitchFamily="2" charset="0"/>
                <a:ea typeface="Roboto" panose="02000000000000000000" pitchFamily="2" charset="0"/>
                <a:cs typeface="Roboto" panose="02000000000000000000" pitchFamily="2" charset="0"/>
              </a:rPr>
              <a:t>Sản phẩm có vai trò trang trí cảnh quan </a:t>
            </a:r>
            <a:r>
              <a:rPr kumimoji="0" lang="vi-VN" sz="2400" b="0" i="0" u="none" strike="noStrike" kern="1200" cap="none" spc="0" normalizeH="0" baseline="0" noProof="0">
                <a:ln>
                  <a:noFill/>
                </a:ln>
                <a:solidFill>
                  <a:srgbClr val="70AD47">
                    <a:lumMod val="75000"/>
                  </a:srgbClr>
                </a:solidFill>
                <a:effectLst/>
                <a:uLnTx/>
                <a:uFillTx/>
                <a:latin typeface="Roboto" panose="02000000000000000000" pitchFamily="2" charset="0"/>
                <a:ea typeface="Roboto" panose="02000000000000000000" pitchFamily="2" charset="0"/>
                <a:cs typeface="Roboto" panose="02000000000000000000" pitchFamily="2" charset="0"/>
              </a:rPr>
              <a:t>nơi sống</a:t>
            </a:r>
            <a:r>
              <a:rPr kumimoji="0" lang="en-US" sz="2400" b="0" i="0" u="none" strike="noStrike" kern="1200" cap="none" spc="0" normalizeH="0" baseline="0" noProof="0">
                <a:ln>
                  <a:noFill/>
                </a:ln>
                <a:solidFill>
                  <a:srgbClr val="70AD47">
                    <a:lumMod val="75000"/>
                  </a:srgbClr>
                </a:solidFill>
                <a:effectLst/>
                <a:uLnTx/>
                <a:uFillTx/>
                <a:latin typeface="Roboto" panose="02000000000000000000" pitchFamily="2" charset="0"/>
                <a:ea typeface="Roboto" panose="02000000000000000000" pitchFamily="2" charset="0"/>
                <a:cs typeface="Roboto" panose="02000000000000000000" pitchFamily="2" charset="0"/>
              </a:rPr>
              <a:t>.</a:t>
            </a:r>
            <a:br>
              <a:rPr kumimoji="0" lang="vi-VN" sz="2400" b="0" i="0" u="none" strike="noStrike" kern="1200" cap="none" spc="0" normalizeH="0" baseline="0" noProof="0" dirty="0">
                <a:ln>
                  <a:noFill/>
                </a:ln>
                <a:solidFill>
                  <a:srgbClr val="70AD47">
                    <a:lumMod val="75000"/>
                  </a:srgbClr>
                </a:solidFill>
                <a:effectLst/>
                <a:uLnTx/>
                <a:uFillTx/>
                <a:latin typeface="Roboto" panose="02000000000000000000" pitchFamily="2" charset="0"/>
                <a:ea typeface="Roboto" panose="02000000000000000000" pitchFamily="2" charset="0"/>
                <a:cs typeface="Roboto" panose="02000000000000000000" pitchFamily="2" charset="0"/>
              </a:rPr>
            </a:br>
            <a:br>
              <a:rPr kumimoji="0" lang="vi-VN" sz="2400" b="0" i="0" u="none" strike="noStrike" kern="1200" cap="none" spc="0" normalizeH="0" baseline="0" noProof="0" dirty="0">
                <a:ln>
                  <a:noFill/>
                </a:ln>
                <a:solidFill>
                  <a:srgbClr val="70AD47">
                    <a:lumMod val="75000"/>
                  </a:srgbClr>
                </a:solidFill>
                <a:effectLst/>
                <a:uLnTx/>
                <a:uFillTx/>
                <a:latin typeface="Roboto" panose="02000000000000000000" pitchFamily="2" charset="0"/>
                <a:ea typeface="Roboto" panose="02000000000000000000" pitchFamily="2" charset="0"/>
                <a:cs typeface="Roboto" panose="02000000000000000000" pitchFamily="2" charset="0"/>
              </a:rPr>
            </a:br>
            <a:r>
              <a:rPr kumimoji="0" lang="vi-VN" sz="2400" b="0" i="0" u="none" strike="noStrike" kern="1200" cap="none" spc="0" normalizeH="0" baseline="0" noProof="0" dirty="0">
                <a:ln>
                  <a:noFill/>
                </a:ln>
                <a:solidFill>
                  <a:srgbClr val="70AD47">
                    <a:lumMod val="75000"/>
                  </a:srgbClr>
                </a:solidFill>
                <a:effectLst/>
                <a:uLnTx/>
                <a:uFillTx/>
                <a:latin typeface="Roboto" panose="02000000000000000000" pitchFamily="2" charset="0"/>
                <a:ea typeface="Roboto" panose="02000000000000000000" pitchFamily="2" charset="0"/>
                <a:cs typeface="Roboto" panose="02000000000000000000" pitchFamily="2" charset="0"/>
              </a:rPr>
              <a:t>Dễ tìm, dễ kiếm, sử dụng các sản phẩm </a:t>
            </a:r>
            <a:r>
              <a:rPr kumimoji="0" lang="vi-VN" sz="2400" b="0" i="0" u="none" strike="noStrike" kern="1200" cap="none" spc="0" normalizeH="0" baseline="0" noProof="0">
                <a:ln>
                  <a:noFill/>
                </a:ln>
                <a:solidFill>
                  <a:srgbClr val="70AD47">
                    <a:lumMod val="75000"/>
                  </a:srgbClr>
                </a:solidFill>
                <a:effectLst/>
                <a:uLnTx/>
                <a:uFillTx/>
                <a:latin typeface="Roboto" panose="02000000000000000000" pitchFamily="2" charset="0"/>
                <a:ea typeface="Roboto" panose="02000000000000000000" pitchFamily="2" charset="0"/>
                <a:cs typeface="Roboto" panose="02000000000000000000" pitchFamily="2" charset="0"/>
              </a:rPr>
              <a:t>tái chế</a:t>
            </a:r>
            <a:r>
              <a:rPr kumimoji="0" lang="en-US" sz="2400" b="0" i="0" u="none" strike="noStrike" kern="1200" cap="none" spc="0" normalizeH="0" baseline="0" noProof="0">
                <a:ln>
                  <a:noFill/>
                </a:ln>
                <a:solidFill>
                  <a:srgbClr val="70AD47">
                    <a:lumMod val="75000"/>
                  </a:srgbClr>
                </a:solidFill>
                <a:effectLst/>
                <a:uLnTx/>
                <a:uFillTx/>
                <a:latin typeface="Roboto" panose="02000000000000000000" pitchFamily="2" charset="0"/>
                <a:ea typeface="Roboto" panose="02000000000000000000" pitchFamily="2" charset="0"/>
                <a:cs typeface="Roboto" panose="02000000000000000000" pitchFamily="2" charset="0"/>
              </a:rPr>
              <a:t>.</a:t>
            </a:r>
            <a:br>
              <a:rPr kumimoji="0" lang="vi-VN" sz="2400" b="0" i="0" u="none" strike="noStrike" kern="1200" cap="none" spc="0" normalizeH="0" baseline="0" noProof="0" dirty="0">
                <a:ln>
                  <a:noFill/>
                </a:ln>
                <a:solidFill>
                  <a:srgbClr val="70AD47">
                    <a:lumMod val="75000"/>
                  </a:srgbClr>
                </a:solidFill>
                <a:effectLst/>
                <a:uLnTx/>
                <a:uFillTx/>
                <a:latin typeface="Roboto" panose="02000000000000000000" pitchFamily="2" charset="0"/>
                <a:ea typeface="Roboto" panose="02000000000000000000" pitchFamily="2" charset="0"/>
                <a:cs typeface="Roboto" panose="02000000000000000000" pitchFamily="2" charset="0"/>
              </a:rPr>
            </a:br>
            <a:endParaRPr kumimoji="0" lang="vi-VN" sz="2800" b="0" i="0" u="none" strike="noStrike" kern="1200" cap="none" spc="0" normalizeH="0" baseline="0" noProof="0" dirty="0">
              <a:ln>
                <a:noFill/>
              </a:ln>
              <a:solidFill>
                <a:srgbClr val="70AD47">
                  <a:lumMod val="75000"/>
                </a:srgbClr>
              </a:solidFill>
              <a:effectLst/>
              <a:uLnTx/>
              <a:uFillTx/>
              <a:latin typeface="Roboto" panose="02000000000000000000" pitchFamily="2" charset="0"/>
              <a:ea typeface="Roboto" panose="02000000000000000000" pitchFamily="2" charset="0"/>
              <a:cs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70AD47">
                    <a:lumMod val="75000"/>
                  </a:srgbClr>
                </a:solidFill>
                <a:effectLst/>
                <a:uLnTx/>
                <a:uFillTx/>
                <a:latin typeface="Roboto" panose="02000000000000000000" pitchFamily="2" charset="0"/>
                <a:ea typeface="Roboto" panose="02000000000000000000" pitchFamily="2" charset="0"/>
                <a:cs typeface="Roboto" panose="02000000000000000000" pitchFamily="2" charset="0"/>
              </a:rPr>
              <a:t>Màu sắc tươi sáng, </a:t>
            </a:r>
            <a:r>
              <a:rPr kumimoji="0" lang="vi-VN" sz="2400" b="0" i="0" u="none" strike="noStrike" kern="1200" cap="none" spc="0" normalizeH="0" baseline="0" noProof="0">
                <a:ln>
                  <a:noFill/>
                </a:ln>
                <a:solidFill>
                  <a:srgbClr val="70AD47">
                    <a:lumMod val="75000"/>
                  </a:srgbClr>
                </a:solidFill>
                <a:effectLst/>
                <a:uLnTx/>
                <a:uFillTx/>
                <a:latin typeface="Roboto" panose="02000000000000000000" pitchFamily="2" charset="0"/>
                <a:ea typeface="Roboto" panose="02000000000000000000" pitchFamily="2" charset="0"/>
                <a:cs typeface="Roboto" panose="02000000000000000000" pitchFamily="2" charset="0"/>
              </a:rPr>
              <a:t>hài hoà</a:t>
            </a:r>
            <a:r>
              <a:rPr kumimoji="0" lang="en-US" sz="2400" b="0" i="0" u="none" strike="noStrike" kern="1200" cap="none" spc="0" normalizeH="0" baseline="0" noProof="0">
                <a:ln>
                  <a:noFill/>
                </a:ln>
                <a:solidFill>
                  <a:srgbClr val="70AD47">
                    <a:lumMod val="75000"/>
                  </a:srgbClr>
                </a:solidFill>
                <a:effectLst/>
                <a:uLnTx/>
                <a:uFillTx/>
                <a:latin typeface="Roboto" panose="02000000000000000000" pitchFamily="2" charset="0"/>
                <a:ea typeface="Roboto" panose="02000000000000000000" pitchFamily="2" charset="0"/>
                <a:cs typeface="Roboto" panose="02000000000000000000" pitchFamily="2" charset="0"/>
              </a:rPr>
              <a:t>.</a:t>
            </a:r>
            <a:endParaRPr kumimoji="0" lang="vi-VN" sz="2800" b="0" i="0" u="none" strike="noStrike" kern="1200" cap="none" spc="0" normalizeH="0" baseline="0" noProof="0" dirty="0">
              <a:ln>
                <a:noFill/>
              </a:ln>
              <a:solidFill>
                <a:srgbClr val="70AD47">
                  <a:lumMod val="75000"/>
                </a:srgbClr>
              </a:solidFill>
              <a:effectLst/>
              <a:uLnTx/>
              <a:uFillTx/>
              <a:latin typeface="Roboto" panose="02000000000000000000" pitchFamily="2" charset="0"/>
              <a:ea typeface="Roboto" panose="02000000000000000000" pitchFamily="2" charset="0"/>
              <a:cs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 name="TextBox 3">
            <a:extLst>
              <a:ext uri="{FF2B5EF4-FFF2-40B4-BE49-F238E27FC236}">
                <a16:creationId xmlns:a16="http://schemas.microsoft.com/office/drawing/2014/main" id="{3050298F-436E-3C34-55F8-7C8982CABA69}"/>
              </a:ext>
            </a:extLst>
          </p:cNvPr>
          <p:cNvSpPr txBox="1"/>
          <p:nvPr/>
        </p:nvSpPr>
        <p:spPr>
          <a:xfrm>
            <a:off x="6786013" y="1266718"/>
            <a:ext cx="363525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TIÊU CHÍ SẢN PHẨM</a:t>
            </a:r>
          </a:p>
        </p:txBody>
      </p:sp>
      <p:pic>
        <p:nvPicPr>
          <p:cNvPr id="4098" name="Picture 2">
            <a:extLst>
              <a:ext uri="{FF2B5EF4-FFF2-40B4-BE49-F238E27FC236}">
                <a16:creationId xmlns:a16="http://schemas.microsoft.com/office/drawing/2014/main" id="{57593595-AD10-EFFC-E6AE-FDF6E120F19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21667" b="80000" l="1458" r="96875">
                        <a14:foregroundMark x1="13958" y1="50556" x2="40208" y2="74167"/>
                        <a14:foregroundMark x1="60833" y1="53889" x2="57292" y2="60278"/>
                      </a14:backgroundRemoval>
                    </a14:imgEffect>
                  </a14:imgLayer>
                </a14:imgProps>
              </a:ext>
              <a:ext uri="{28A0092B-C50C-407E-A947-70E740481C1C}">
                <a14:useLocalDpi xmlns:a14="http://schemas.microsoft.com/office/drawing/2010/main" val="0"/>
              </a:ext>
            </a:extLst>
          </a:blip>
          <a:srcRect t="14464" b="12438"/>
          <a:stretch/>
        </p:blipFill>
        <p:spPr bwMode="auto">
          <a:xfrm>
            <a:off x="1212399" y="1839558"/>
            <a:ext cx="4572000" cy="2506531"/>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8302" y="227513"/>
            <a:ext cx="1417791" cy="979395"/>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extLst>
      <p:ext uri="{BB962C8B-B14F-4D97-AF65-F5344CB8AC3E}">
        <p14:creationId xmlns:p14="http://schemas.microsoft.com/office/powerpoint/2010/main" val="3159012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par>
                                <p:cTn id="15" presetID="22" presetClass="entr" presetSubtype="4" fill="hold" nodeType="withEffect">
                                  <p:stCondLst>
                                    <p:cond delay="0"/>
                                  </p:stCondLst>
                                  <p:childTnLst>
                                    <p:set>
                                      <p:cBhvr>
                                        <p:cTn id="16" dur="1" fill="hold">
                                          <p:stCondLst>
                                            <p:cond delay="0"/>
                                          </p:stCondLst>
                                        </p:cTn>
                                        <p:tgtEl>
                                          <p:spTgt spid="4098"/>
                                        </p:tgtEl>
                                        <p:attrNameLst>
                                          <p:attrName>style.visibility</p:attrName>
                                        </p:attrNameLst>
                                      </p:cBhvr>
                                      <p:to>
                                        <p:strVal val="visible"/>
                                      </p:to>
                                    </p:set>
                                    <p:animEffect transition="in" filter="wipe(down)">
                                      <p:cBhvr>
                                        <p:cTn id="17"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7" grpId="0"/>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1828800" y="363999"/>
            <a:ext cx="813816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rPr>
              <a:t>TRƯNG BÀY VÀ GIỚI THIỆU SẢN PHẨM</a:t>
            </a:r>
          </a:p>
        </p:txBody>
      </p:sp>
      <p:sp>
        <p:nvSpPr>
          <p:cNvPr id="20" name="TextBox 19"/>
          <p:cNvSpPr txBox="1"/>
          <p:nvPr/>
        </p:nvSpPr>
        <p:spPr>
          <a:xfrm>
            <a:off x="1600461" y="1024230"/>
            <a:ext cx="779096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Giới thiệu về sản phẩm đã làm</a:t>
            </a:r>
          </a:p>
        </p:txBody>
      </p:sp>
      <p:pic>
        <p:nvPicPr>
          <p:cNvPr id="4" name="Picture 3">
            <a:extLst>
              <a:ext uri="{FF2B5EF4-FFF2-40B4-BE49-F238E27FC236}">
                <a16:creationId xmlns:a16="http://schemas.microsoft.com/office/drawing/2014/main" id="{C00F8406-7C10-7298-F3C8-A1305042D49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360" b="97176" l="9953" r="99608">
                        <a14:foregroundMark x1="51019" y1="19770" x2="53605" y2="31904"/>
                        <a14:foregroundMark x1="24765" y1="47803" x2="35658" y2="49268"/>
                        <a14:foregroundMark x1="45533" y1="67573" x2="51254" y2="81485"/>
                        <a14:foregroundMark x1="67398" y1="50628" x2="78056" y2="61715"/>
                        <a14:foregroundMark x1="70533" y1="44038" x2="79859" y2="24582"/>
                        <a14:foregroundMark x1="80172" y1="22908" x2="92633" y2="2720"/>
                        <a14:foregroundMark x1="85345" y1="6172" x2="79389" y2="14226"/>
                        <a14:foregroundMark x1="80643" y1="18305" x2="80643" y2="20397"/>
                        <a14:foregroundMark x1="93887" y1="6172" x2="99608" y2="7636"/>
                        <a14:foregroundMark x1="87461" y1="6172" x2="80408" y2="10042"/>
                        <a14:foregroundMark x1="38793" y1="38075" x2="31034" y2="45084"/>
                        <a14:foregroundMark x1="58542" y1="64540" x2="62461" y2="63075"/>
                        <a14:foregroundMark x1="38793" y1="63075" x2="42476" y2="65167"/>
                        <a14:foregroundMark x1="69514" y1="45397" x2="81191" y2="60356"/>
                        <a14:foregroundMark x1="63793" y1="56485" x2="72884" y2="57531"/>
                        <a14:foregroundMark x1="49687" y1="70084" x2="47884" y2="81904"/>
                      </a14:backgroundRemoval>
                    </a14:imgEffect>
                  </a14:imgLayer>
                </a14:imgProps>
              </a:ext>
            </a:extLst>
          </a:blip>
          <a:stretch>
            <a:fillRect/>
          </a:stretch>
        </p:blipFill>
        <p:spPr>
          <a:xfrm rot="3057805">
            <a:off x="3551691" y="1689487"/>
            <a:ext cx="4137399" cy="3099806"/>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8302" y="227513"/>
            <a:ext cx="1417791" cy="979395"/>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8" name="Picture 2">
            <a:extLst>
              <a:ext uri="{FF2B5EF4-FFF2-40B4-BE49-F238E27FC236}">
                <a16:creationId xmlns:a16="http://schemas.microsoft.com/office/drawing/2014/main" id="{F03F3EE5-5BF5-6695-E7B9-D4B485213B8A}"/>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1667" b="83056" l="2500" r="95000">
                        <a14:foregroundMark x1="34792" y1="48611" x2="90208" y2="80556"/>
                        <a14:foregroundMark x1="61042" y1="66389" x2="72500" y2="71944"/>
                        <a14:foregroundMark x1="62708" y1="62500" x2="84375" y2="73056"/>
                        <a14:foregroundMark x1="57083" y1="60556" x2="75417" y2="65556"/>
                        <a14:foregroundMark x1="59167" y1="67222" x2="78125" y2="72500"/>
                        <a14:foregroundMark x1="82708" y1="74722" x2="88750" y2="77500"/>
                        <a14:foregroundMark x1="88958" y1="77500" x2="93333" y2="81944"/>
                        <a14:foregroundMark x1="91875" y1="78333" x2="92917" y2="78611"/>
                      </a14:backgroundRemoval>
                    </a14:imgEffect>
                  </a14:imgLayer>
                </a14:imgProps>
              </a:ext>
              <a:ext uri="{28A0092B-C50C-407E-A947-70E740481C1C}">
                <a14:useLocalDpi xmlns:a14="http://schemas.microsoft.com/office/drawing/2010/main" val="0"/>
              </a:ext>
            </a:extLst>
          </a:blip>
          <a:srcRect t="12029" b="13524"/>
          <a:stretch/>
        </p:blipFill>
        <p:spPr bwMode="auto">
          <a:xfrm rot="5124962">
            <a:off x="1151067" y="2460286"/>
            <a:ext cx="2805728" cy="1566581"/>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54576" y="1948703"/>
            <a:ext cx="2609850" cy="1562100"/>
          </a:xfrm>
          <a:prstGeom prst="rect">
            <a:avLst/>
          </a:prstGeom>
        </p:spPr>
      </p:pic>
    </p:spTree>
    <p:extLst>
      <p:ext uri="{BB962C8B-B14F-4D97-AF65-F5344CB8AC3E}">
        <p14:creationId xmlns:p14="http://schemas.microsoft.com/office/powerpoint/2010/main" val="47004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down)">
                                      <p:cBhvr>
                                        <p:cTn id="10" dur="500"/>
                                        <p:tgtEl>
                                          <p:spTgt spid="20"/>
                                        </p:tgtEl>
                                      </p:cBhvr>
                                    </p:animEffect>
                                  </p:childTnLst>
                                </p:cTn>
                              </p:par>
                              <p:par>
                                <p:cTn id="11" presetID="21" presetClass="entr" presetSubtype="1"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heel(1)">
                                      <p:cBhvr>
                                        <p:cTn id="13" dur="2000"/>
                                        <p:tgtEl>
                                          <p:spTgt spid="8"/>
                                        </p:tgtEl>
                                      </p:cBhvr>
                                    </p:animEffect>
                                  </p:childTnLst>
                                </p:cTn>
                              </p:par>
                              <p:par>
                                <p:cTn id="14" presetID="21" presetClass="entr" presetSubtype="1"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heel(1)">
                                      <p:cBhvr>
                                        <p:cTn id="16" dur="2000"/>
                                        <p:tgtEl>
                                          <p:spTgt spid="4"/>
                                        </p:tgtEl>
                                      </p:cBhvr>
                                    </p:animEffect>
                                  </p:childTnLst>
                                </p:cTn>
                              </p:par>
                              <p:par>
                                <p:cTn id="17" presetID="21" presetClass="entr" presetSubtype="1"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heel(1)">
                                      <p:cBhvr>
                                        <p:cTn id="1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2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240280" y="377750"/>
            <a:ext cx="752094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rPr>
              <a:t>TRƯNG BÀY VÀ GIỚI THIỆU SẢN PHẨM</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sp>
        <p:nvSpPr>
          <p:cNvPr id="20" name="TextBox 19"/>
          <p:cNvSpPr txBox="1"/>
          <p:nvPr/>
        </p:nvSpPr>
        <p:spPr>
          <a:xfrm>
            <a:off x="555558" y="1224135"/>
            <a:ext cx="1089038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Cùng bạn góp sản phẩm để trang trí cảnh quan nơi sống</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8302" y="227513"/>
            <a:ext cx="1417791" cy="979395"/>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35035" y="1703027"/>
            <a:ext cx="5703237" cy="3529720"/>
          </a:xfrm>
          <a:prstGeom prst="rect">
            <a:avLst/>
          </a:prstGeom>
        </p:spPr>
      </p:pic>
    </p:spTree>
    <p:extLst>
      <p:ext uri="{BB962C8B-B14F-4D97-AF65-F5344CB8AC3E}">
        <p14:creationId xmlns:p14="http://schemas.microsoft.com/office/powerpoint/2010/main" val="120063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down)">
                                      <p:cBhvr>
                                        <p:cTn id="10" dur="500"/>
                                        <p:tgtEl>
                                          <p:spTgt spid="20"/>
                                        </p:tgtEl>
                                      </p:cBhvr>
                                    </p:animEffect>
                                  </p:childTnLst>
                                </p:cTn>
                              </p:par>
                              <p:par>
                                <p:cTn id="11" presetID="6" presetClass="entr" presetSubtype="16"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ircle(in)">
                                      <p:cBhvr>
                                        <p:cTn id="13"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2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644929" y="624225"/>
            <a:ext cx="465659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rPr>
              <a:t>ĐÁNH GIÁ SẢN PHẨM</a:t>
            </a:r>
            <a:endPar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7" name="Picture 6">
            <a:extLst>
              <a:ext uri="{FF2B5EF4-FFF2-40B4-BE49-F238E27FC236}">
                <a16:creationId xmlns:a16="http://schemas.microsoft.com/office/drawing/2014/main" id="{F64921A2-1091-49F4-53EB-544CC9E003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8806" y="1209000"/>
            <a:ext cx="6454388" cy="4017675"/>
          </a:xfrm>
          <a:prstGeom prst="rect">
            <a:avLst/>
          </a:prstGeom>
        </p:spPr>
      </p:pic>
      <p:sp>
        <p:nvSpPr>
          <p:cNvPr id="11" name="TextBox 10">
            <a:extLst>
              <a:ext uri="{FF2B5EF4-FFF2-40B4-BE49-F238E27FC236}">
                <a16:creationId xmlns:a16="http://schemas.microsoft.com/office/drawing/2014/main" id="{DE35A30A-9FED-73CA-D0EC-2CDDA9EF6570}"/>
              </a:ext>
            </a:extLst>
          </p:cNvPr>
          <p:cNvSpPr txBox="1"/>
          <p:nvPr/>
        </p:nvSpPr>
        <p:spPr>
          <a:xfrm>
            <a:off x="3530009" y="2880360"/>
            <a:ext cx="2881424" cy="646331"/>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Sản phẩm có vai trò trang trí cảnh quan </a:t>
            </a:r>
            <a:r>
              <a:rPr kumimoji="0" lang="vi-VN" sz="18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nơi sống</a:t>
            </a:r>
            <a:r>
              <a:rPr kumimoji="0" lang="en-US" sz="18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a:t>
            </a:r>
            <a:endParaRPr kumimoji="0" lang="vi-VN" sz="1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2" name="TextBox 11">
            <a:extLst>
              <a:ext uri="{FF2B5EF4-FFF2-40B4-BE49-F238E27FC236}">
                <a16:creationId xmlns:a16="http://schemas.microsoft.com/office/drawing/2014/main" id="{8498D3FB-FFF9-9DED-A6D0-B12798BBE773}"/>
              </a:ext>
            </a:extLst>
          </p:cNvPr>
          <p:cNvSpPr txBox="1"/>
          <p:nvPr/>
        </p:nvSpPr>
        <p:spPr>
          <a:xfrm>
            <a:off x="3530009" y="3429000"/>
            <a:ext cx="2565991" cy="91440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Dễ tìm, dễ kiếm, sử dụng các sản phẩm </a:t>
            </a:r>
            <a:r>
              <a:rPr kumimoji="0" lang="vi-VN" sz="18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tái chế</a:t>
            </a:r>
            <a:r>
              <a:rPr kumimoji="0" lang="en-US" sz="18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a:t>
            </a: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4" name="TextBox 13">
            <a:extLst>
              <a:ext uri="{FF2B5EF4-FFF2-40B4-BE49-F238E27FC236}">
                <a16:creationId xmlns:a16="http://schemas.microsoft.com/office/drawing/2014/main" id="{78B4DF29-DD8A-C76A-E628-ACF86ED43422}"/>
              </a:ext>
            </a:extLst>
          </p:cNvPr>
          <p:cNvSpPr txBox="1"/>
          <p:nvPr/>
        </p:nvSpPr>
        <p:spPr>
          <a:xfrm>
            <a:off x="3530009" y="4343400"/>
            <a:ext cx="2565991" cy="646331"/>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Màu sắc tươi sáng, </a:t>
            </a:r>
            <a:r>
              <a:rPr kumimoji="0" lang="vi-VN" sz="18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hài hoà</a:t>
            </a:r>
            <a:r>
              <a:rPr kumimoji="0" lang="en-US" sz="18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a:t>
            </a:r>
            <a:endParaRPr kumimoji="0" lang="vi-VN" sz="1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8302" y="227513"/>
            <a:ext cx="1417791" cy="979395"/>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extLst>
      <p:ext uri="{BB962C8B-B14F-4D97-AF65-F5344CB8AC3E}">
        <p14:creationId xmlns:p14="http://schemas.microsoft.com/office/powerpoint/2010/main" val="709608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53" presetClass="entr" presetSubtype="16"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p:cTn id="10" dur="500" fill="hold"/>
                                        <p:tgtEl>
                                          <p:spTgt spid="7"/>
                                        </p:tgtEl>
                                        <p:attrNameLst>
                                          <p:attrName>ppt_w</p:attrName>
                                        </p:attrNameLst>
                                      </p:cBhvr>
                                      <p:tavLst>
                                        <p:tav tm="0">
                                          <p:val>
                                            <p:fltVal val="0"/>
                                          </p:val>
                                        </p:tav>
                                        <p:tav tm="100000">
                                          <p:val>
                                            <p:strVal val="#ppt_w"/>
                                          </p:val>
                                        </p:tav>
                                      </p:tavLst>
                                    </p:anim>
                                    <p:anim calcmode="lin" valueType="num">
                                      <p:cBhvr>
                                        <p:cTn id="11" dur="500" fill="hold"/>
                                        <p:tgtEl>
                                          <p:spTgt spid="7"/>
                                        </p:tgtEl>
                                        <p:attrNameLst>
                                          <p:attrName>ppt_h</p:attrName>
                                        </p:attrNameLst>
                                      </p:cBhvr>
                                      <p:tavLst>
                                        <p:tav tm="0">
                                          <p:val>
                                            <p:fltVal val="0"/>
                                          </p:val>
                                        </p:tav>
                                        <p:tav tm="100000">
                                          <p:val>
                                            <p:strVal val="#ppt_h"/>
                                          </p:val>
                                        </p:tav>
                                      </p:tavLst>
                                    </p:anim>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84602" y="3430402"/>
            <a:ext cx="1315971" cy="2156169"/>
          </a:xfrm>
          <a:prstGeom prst="rect">
            <a:avLst/>
          </a:prstGeom>
        </p:spPr>
      </p:pic>
      <p:sp>
        <p:nvSpPr>
          <p:cNvPr id="5" name="TextBox 4">
            <a:extLst>
              <a:ext uri="{FF2B5EF4-FFF2-40B4-BE49-F238E27FC236}">
                <a16:creationId xmlns:a16="http://schemas.microsoft.com/office/drawing/2014/main" id="{B725248E-A0D6-AD5A-5800-9A78FC7887FD}"/>
              </a:ext>
            </a:extLst>
          </p:cNvPr>
          <p:cNvSpPr txBox="1"/>
          <p:nvPr/>
        </p:nvSpPr>
        <p:spPr>
          <a:xfrm>
            <a:off x="2811000" y="2451457"/>
            <a:ext cx="5856197" cy="830997"/>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B050"/>
                </a:solidFill>
                <a:effectLst/>
                <a:uLnTx/>
                <a:uFillTx/>
                <a:latin typeface="Roboto Black" panose="02000000000000000000" pitchFamily="2" charset="0"/>
                <a:ea typeface="Roboto Black" panose="02000000000000000000" pitchFamily="2" charset="0"/>
                <a:cs typeface="+mn-cs"/>
              </a:rPr>
              <a:t>TẠM BIỆT CÁC EM</a:t>
            </a:r>
            <a:endParaRPr kumimoji="0" lang="en-US" sz="4800" b="1" i="0" u="none" strike="noStrike" kern="1200" cap="none" spc="0" normalizeH="0" baseline="0" noProof="0" dirty="0">
              <a:ln>
                <a:noFill/>
              </a:ln>
              <a:solidFill>
                <a:srgbClr val="00B050"/>
              </a:solidFill>
              <a:effectLst/>
              <a:uLnTx/>
              <a:uFillTx/>
              <a:latin typeface="Roboto Black" panose="02000000000000000000" pitchFamily="2" charset="0"/>
              <a:ea typeface="Roboto Black" panose="02000000000000000000" pitchFamily="2" charset="0"/>
              <a:cs typeface="+mn-cs"/>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89606" y="3765176"/>
            <a:ext cx="2636687" cy="1821395"/>
          </a:xfrm>
          <a:prstGeom prst="rect">
            <a:avLst/>
          </a:prstGeom>
        </p:spPr>
      </p:pic>
    </p:spTree>
    <p:extLst>
      <p:ext uri="{BB962C8B-B14F-4D97-AF65-F5344CB8AC3E}">
        <p14:creationId xmlns:p14="http://schemas.microsoft.com/office/powerpoint/2010/main" val="3998872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2"/>
                                        </p:tgtEl>
                                        <p:attrNameLst>
                                          <p:attrName>r</p:attrName>
                                        </p:attrNameLst>
                                      </p:cBhvr>
                                    </p:animRot>
                                    <p:animRot by="-240000">
                                      <p:cBhvr>
                                        <p:cTn id="10" dur="200" fill="hold">
                                          <p:stCondLst>
                                            <p:cond delay="200"/>
                                          </p:stCondLst>
                                        </p:cTn>
                                        <p:tgtEl>
                                          <p:spTgt spid="2"/>
                                        </p:tgtEl>
                                        <p:attrNameLst>
                                          <p:attrName>r</p:attrName>
                                        </p:attrNameLst>
                                      </p:cBhvr>
                                    </p:animRot>
                                    <p:animRot by="240000">
                                      <p:cBhvr>
                                        <p:cTn id="11" dur="200" fill="hold">
                                          <p:stCondLst>
                                            <p:cond delay="400"/>
                                          </p:stCondLst>
                                        </p:cTn>
                                        <p:tgtEl>
                                          <p:spTgt spid="2"/>
                                        </p:tgtEl>
                                        <p:attrNameLst>
                                          <p:attrName>r</p:attrName>
                                        </p:attrNameLst>
                                      </p:cBhvr>
                                    </p:animRot>
                                    <p:animRot by="-240000">
                                      <p:cBhvr>
                                        <p:cTn id="12" dur="200" fill="hold">
                                          <p:stCondLst>
                                            <p:cond delay="600"/>
                                          </p:stCondLst>
                                        </p:cTn>
                                        <p:tgtEl>
                                          <p:spTgt spid="2"/>
                                        </p:tgtEl>
                                        <p:attrNameLst>
                                          <p:attrName>r</p:attrName>
                                        </p:attrNameLst>
                                      </p:cBhvr>
                                    </p:animRot>
                                    <p:animRot by="120000">
                                      <p:cBhvr>
                                        <p:cTn id="13" dur="200" fill="hold">
                                          <p:stCondLst>
                                            <p:cond delay="800"/>
                                          </p:stCondLst>
                                        </p:cTn>
                                        <p:tgtEl>
                                          <p:spTgt spid="2"/>
                                        </p:tgtEl>
                                        <p:attrNameLst>
                                          <p:attrName>r</p:attrName>
                                        </p:attrNameLst>
                                      </p:cBhvr>
                                    </p:animRot>
                                  </p:childTnLst>
                                </p:cTn>
                              </p:par>
                              <p:par>
                                <p:cTn id="14" presetID="2" presetClass="entr" presetSubtype="1" fill="hold" grpId="0" nodeType="withEffect">
                                  <p:stCondLst>
                                    <p:cond delay="0"/>
                                  </p:stCondLst>
                                  <p:iterate type="lt">
                                    <p:tmPct val="0"/>
                                  </p:iterate>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0-#ppt_h/2"/>
                                          </p:val>
                                        </p:tav>
                                        <p:tav tm="100000">
                                          <p:val>
                                            <p:strVal val="#ppt_y"/>
                                          </p:val>
                                        </p:tav>
                                      </p:tavLst>
                                    </p:anim>
                                  </p:childTnLst>
                                </p:cTn>
                              </p:par>
                              <p:par>
                                <p:cTn id="18" presetID="34" presetClass="emph" presetSubtype="0" repeatCount="indefinite" fill="hold" grpId="1" nodeType="withEffect">
                                  <p:stCondLst>
                                    <p:cond delay="0"/>
                                  </p:stCondLst>
                                  <p:iterate type="lt">
                                    <p:tmPct val="10000"/>
                                  </p:iterate>
                                  <p:childTnLst>
                                    <p:animMotion origin="layout" path="M -3.125E-6 4.44444E-6 L -3.125E-6 -0.07223 " pathEditMode="relative" rAng="0" ptsTypes="AA">
                                      <p:cBhvr>
                                        <p:cTn id="19" dur="250" accel="50000" decel="50000" autoRev="1" fill="hold">
                                          <p:stCondLst>
                                            <p:cond delay="0"/>
                                          </p:stCondLst>
                                        </p:cTn>
                                        <p:tgtEl>
                                          <p:spTgt spid="5"/>
                                        </p:tgtEl>
                                        <p:attrNameLst>
                                          <p:attrName>ppt_x</p:attrName>
                                          <p:attrName>ppt_y</p:attrName>
                                        </p:attrNameLst>
                                      </p:cBhvr>
                                      <p:rCtr x="0" y="-3611"/>
                                    </p:animMotion>
                                    <p:animRot by="1500000">
                                      <p:cBhvr>
                                        <p:cTn id="20" dur="125" fill="hold">
                                          <p:stCondLst>
                                            <p:cond delay="0"/>
                                          </p:stCondLst>
                                        </p:cTn>
                                        <p:tgtEl>
                                          <p:spTgt spid="5"/>
                                        </p:tgtEl>
                                        <p:attrNameLst>
                                          <p:attrName>r</p:attrName>
                                        </p:attrNameLst>
                                      </p:cBhvr>
                                    </p:animRot>
                                    <p:animRot by="-1500000">
                                      <p:cBhvr>
                                        <p:cTn id="21" dur="125" fill="hold">
                                          <p:stCondLst>
                                            <p:cond delay="125"/>
                                          </p:stCondLst>
                                        </p:cTn>
                                        <p:tgtEl>
                                          <p:spTgt spid="5"/>
                                        </p:tgtEl>
                                        <p:attrNameLst>
                                          <p:attrName>r</p:attrName>
                                        </p:attrNameLst>
                                      </p:cBhvr>
                                    </p:animRot>
                                    <p:animRot by="-1500000">
                                      <p:cBhvr>
                                        <p:cTn id="22" dur="125" fill="hold">
                                          <p:stCondLst>
                                            <p:cond delay="250"/>
                                          </p:stCondLst>
                                        </p:cTn>
                                        <p:tgtEl>
                                          <p:spTgt spid="5"/>
                                        </p:tgtEl>
                                        <p:attrNameLst>
                                          <p:attrName>r</p:attrName>
                                        </p:attrNameLst>
                                      </p:cBhvr>
                                    </p:animRot>
                                    <p:animRot by="1500000">
                                      <p:cBhvr>
                                        <p:cTn id="23" dur="125" fill="hold">
                                          <p:stCondLst>
                                            <p:cond delay="375"/>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291379" y="356829"/>
            <a:ext cx="8767482" cy="584775"/>
          </a:xfrm>
          <a:prstGeom prst="rect">
            <a:avLst/>
          </a:prstGeom>
          <a:noFill/>
        </p:spPr>
        <p:txBody>
          <a:bodyPr wrap="square" rtlCol="0">
            <a:spAutoFit/>
          </a:bodyPr>
          <a:lstStyle/>
          <a:p>
            <a:pPr lvl="0" algn="ctr">
              <a:defRPr/>
            </a:pPr>
            <a:r>
              <a:rPr lang="en-US" altLang="zh-CN" sz="3200">
                <a:solidFill>
                  <a:srgbClr val="002060"/>
                </a:solidFill>
                <a:latin typeface="Roboto Black" panose="02000000000000000000" pitchFamily="2" charset="0"/>
                <a:ea typeface="Roboto Black" panose="02000000000000000000" pitchFamily="2" charset="0"/>
              </a:rPr>
              <a:t>CHÚNG MÌNH CÙNG HÁT VÀ VẬN ĐỘNG NHÉ!</a:t>
            </a:r>
            <a:endParaRPr lang="vi-VN" altLang="zh-CN" sz="3200">
              <a:solidFill>
                <a:srgbClr val="002060"/>
              </a:solidFill>
              <a:latin typeface="Roboto Black" panose="02000000000000000000" pitchFamily="2" charset="0"/>
              <a:ea typeface="Roboto Black" panose="02000000000000000000" pitchFamily="2" charset="0"/>
            </a:endParaRPr>
          </a:p>
        </p:txBody>
      </p:sp>
      <p:pic>
        <p:nvPicPr>
          <p:cNvPr id="34" name="Picture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1946"/>
            <a:ext cx="1417791" cy="979395"/>
          </a:xfrm>
          <a:prstGeom prst="rect">
            <a:avLst/>
          </a:prstGeom>
        </p:spPr>
      </p:pic>
    </p:spTree>
    <p:extLst>
      <p:ext uri="{BB962C8B-B14F-4D97-AF65-F5344CB8AC3E}">
        <p14:creationId xmlns:p14="http://schemas.microsoft.com/office/powerpoint/2010/main" val="180307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1946"/>
            <a:ext cx="1417791" cy="979395"/>
          </a:xfrm>
          <a:prstGeom prst="rect">
            <a:avLst/>
          </a:prstGeom>
        </p:spPr>
      </p:pic>
      <p:sp>
        <p:nvSpPr>
          <p:cNvPr id="24" name="TextBox 23">
            <a:extLst>
              <a:ext uri="{FF2B5EF4-FFF2-40B4-BE49-F238E27FC236}">
                <a16:creationId xmlns:a16="http://schemas.microsoft.com/office/drawing/2014/main" id="{8BAB906A-1694-05DB-A671-51D0AA73C0B5}"/>
              </a:ext>
            </a:extLst>
          </p:cNvPr>
          <p:cNvSpPr txBox="1"/>
          <p:nvPr/>
        </p:nvSpPr>
        <p:spPr>
          <a:xfrm>
            <a:off x="2435528" y="1101318"/>
            <a:ext cx="7320945" cy="461665"/>
          </a:xfrm>
          <a:prstGeom prst="rect">
            <a:avLst/>
          </a:prstGeom>
          <a:noFill/>
        </p:spPr>
        <p:txBody>
          <a:bodyPr wrap="square" rtlCol="0">
            <a:spAutoFit/>
          </a:bodyPr>
          <a:lstStyle/>
          <a:p>
            <a:pPr lvl="0" algn="just">
              <a:defRPr/>
            </a:pPr>
            <a:r>
              <a:rPr lang="vi-VN" altLang="zh-CN" sz="2400">
                <a:solidFill>
                  <a:srgbClr val="002060"/>
                </a:solidFill>
                <a:latin typeface="Roboto" panose="02000000000000000000" pitchFamily="2" charset="0"/>
                <a:ea typeface="Roboto" panose="02000000000000000000" pitchFamily="2" charset="0"/>
              </a:rPr>
              <a:t>Quang cảnh quê hương trong bài hát có những gì?</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9" name="TextBox 8"/>
          <p:cNvSpPr txBox="1"/>
          <p:nvPr/>
        </p:nvSpPr>
        <p:spPr>
          <a:xfrm>
            <a:off x="3030072" y="368920"/>
            <a:ext cx="6131857" cy="584775"/>
          </a:xfrm>
          <a:prstGeom prst="rect">
            <a:avLst/>
          </a:prstGeom>
          <a:noFill/>
        </p:spPr>
        <p:txBody>
          <a:bodyPr wrap="square" rtlCol="0">
            <a:spAutoFit/>
          </a:bodyPr>
          <a:lstStyle/>
          <a:p>
            <a:pPr lvl="0" algn="ctr">
              <a:defRPr/>
            </a:pPr>
            <a:r>
              <a:rPr lang="en-US" altLang="zh-CN" sz="3200">
                <a:solidFill>
                  <a:srgbClr val="002060"/>
                </a:solidFill>
                <a:latin typeface="Roboto Black" panose="02000000000000000000" pitchFamily="2" charset="0"/>
                <a:ea typeface="Roboto Black" panose="02000000000000000000" pitchFamily="2" charset="0"/>
              </a:rPr>
              <a:t>THẢO LUẬN</a:t>
            </a:r>
            <a:endParaRPr lang="vi-VN" altLang="zh-CN" sz="3200">
              <a:solidFill>
                <a:srgbClr val="002060"/>
              </a:solidFill>
              <a:latin typeface="Roboto Black" panose="02000000000000000000" pitchFamily="2" charset="0"/>
              <a:ea typeface="Roboto Black" panose="02000000000000000000" pitchFamily="2" charset="0"/>
            </a:endParaRPr>
          </a:p>
        </p:txBody>
      </p:sp>
      <p:pic>
        <p:nvPicPr>
          <p:cNvPr id="3" name="Picture 2"/>
          <p:cNvPicPr>
            <a:picLocks noChangeAspect="1"/>
          </p:cNvPicPr>
          <p:nvPr/>
        </p:nvPicPr>
        <p:blipFill>
          <a:blip r:embed="rId4"/>
          <a:stretch>
            <a:fillRect/>
          </a:stretch>
        </p:blipFill>
        <p:spPr>
          <a:xfrm rot="514871">
            <a:off x="603845" y="1854024"/>
            <a:ext cx="4108004" cy="275815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5" name="Picture 4"/>
          <p:cNvPicPr>
            <a:picLocks noChangeAspect="1"/>
          </p:cNvPicPr>
          <p:nvPr/>
        </p:nvPicPr>
        <p:blipFill>
          <a:blip r:embed="rId5"/>
          <a:stretch>
            <a:fillRect/>
          </a:stretch>
        </p:blipFill>
        <p:spPr>
          <a:xfrm>
            <a:off x="3992914" y="3622205"/>
            <a:ext cx="4027138" cy="263888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0" name="Picture 9"/>
          <p:cNvPicPr>
            <a:picLocks noChangeAspect="1"/>
          </p:cNvPicPr>
          <p:nvPr/>
        </p:nvPicPr>
        <p:blipFill>
          <a:blip r:embed="rId6"/>
          <a:stretch>
            <a:fillRect/>
          </a:stretch>
        </p:blipFill>
        <p:spPr>
          <a:xfrm rot="21362466">
            <a:off x="7852296" y="1836048"/>
            <a:ext cx="3905870" cy="250086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3" name="TextBox 12">
            <a:extLst>
              <a:ext uri="{FF2B5EF4-FFF2-40B4-BE49-F238E27FC236}">
                <a16:creationId xmlns:a16="http://schemas.microsoft.com/office/drawing/2014/main" id="{8BAB906A-1694-05DB-A671-51D0AA73C0B5}"/>
              </a:ext>
            </a:extLst>
          </p:cNvPr>
          <p:cNvSpPr txBox="1"/>
          <p:nvPr/>
        </p:nvSpPr>
        <p:spPr>
          <a:xfrm rot="486033">
            <a:off x="618216" y="3944484"/>
            <a:ext cx="2211064" cy="461665"/>
          </a:xfrm>
          <a:prstGeom prst="rect">
            <a:avLst/>
          </a:prstGeom>
          <a:noFill/>
        </p:spPr>
        <p:txBody>
          <a:bodyPr wrap="square" rtlCol="0">
            <a:spAutoFit/>
          </a:bodyPr>
          <a:lstStyle/>
          <a:p>
            <a:pPr lvl="0" algn="just">
              <a:defRPr/>
            </a:pPr>
            <a:r>
              <a:rPr lang="en-US" altLang="zh-CN" sz="2400" noProof="0">
                <a:solidFill>
                  <a:srgbClr val="002060"/>
                </a:solidFill>
                <a:latin typeface="Roboto" panose="02000000000000000000" pitchFamily="2" charset="0"/>
                <a:ea typeface="Roboto" panose="02000000000000000000" pitchFamily="2" charset="0"/>
              </a:rPr>
              <a:t>Đồng lúa xanh</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4" name="TextBox 13">
            <a:extLst>
              <a:ext uri="{FF2B5EF4-FFF2-40B4-BE49-F238E27FC236}">
                <a16:creationId xmlns:a16="http://schemas.microsoft.com/office/drawing/2014/main" id="{8BAB906A-1694-05DB-A671-51D0AA73C0B5}"/>
              </a:ext>
            </a:extLst>
          </p:cNvPr>
          <p:cNvSpPr txBox="1"/>
          <p:nvPr/>
        </p:nvSpPr>
        <p:spPr>
          <a:xfrm rot="486033">
            <a:off x="1442698" y="2807466"/>
            <a:ext cx="1527204" cy="461665"/>
          </a:xfrm>
          <a:prstGeom prst="rect">
            <a:avLst/>
          </a:prstGeom>
          <a:noFill/>
        </p:spPr>
        <p:txBody>
          <a:bodyPr wrap="square" rtlCol="0">
            <a:spAutoFit/>
          </a:bodyPr>
          <a:lstStyle/>
          <a:p>
            <a:pPr lvl="0" algn="just">
              <a:defRPr/>
            </a:pPr>
            <a:r>
              <a:rPr lang="en-US" altLang="zh-CN" sz="2400">
                <a:solidFill>
                  <a:schemeClr val="bg1"/>
                </a:solidFill>
                <a:latin typeface="Roboto" panose="02000000000000000000" pitchFamily="2" charset="0"/>
                <a:ea typeface="Roboto" panose="02000000000000000000" pitchFamily="2" charset="0"/>
              </a:rPr>
              <a:t>N</a:t>
            </a:r>
            <a:r>
              <a:rPr lang="en-US" altLang="zh-CN" sz="2400" noProof="0">
                <a:solidFill>
                  <a:schemeClr val="bg1"/>
                </a:solidFill>
                <a:latin typeface="Roboto" panose="02000000000000000000" pitchFamily="2" charset="0"/>
                <a:ea typeface="Roboto" panose="02000000000000000000" pitchFamily="2" charset="0"/>
              </a:rPr>
              <a:t>úi rừng</a:t>
            </a:r>
            <a:endParaRPr kumimoji="0" lang="en-US" altLang="zh-CN" sz="2400" b="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sp>
        <p:nvSpPr>
          <p:cNvPr id="15" name="TextBox 14">
            <a:extLst>
              <a:ext uri="{FF2B5EF4-FFF2-40B4-BE49-F238E27FC236}">
                <a16:creationId xmlns:a16="http://schemas.microsoft.com/office/drawing/2014/main" id="{8BAB906A-1694-05DB-A671-51D0AA73C0B5}"/>
              </a:ext>
            </a:extLst>
          </p:cNvPr>
          <p:cNvSpPr txBox="1"/>
          <p:nvPr/>
        </p:nvSpPr>
        <p:spPr>
          <a:xfrm>
            <a:off x="5379014" y="6396335"/>
            <a:ext cx="1527204"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Hàng cây</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6" name="TextBox 15">
            <a:extLst>
              <a:ext uri="{FF2B5EF4-FFF2-40B4-BE49-F238E27FC236}">
                <a16:creationId xmlns:a16="http://schemas.microsoft.com/office/drawing/2014/main" id="{8BAB906A-1694-05DB-A671-51D0AA73C0B5}"/>
              </a:ext>
            </a:extLst>
          </p:cNvPr>
          <p:cNvSpPr txBox="1"/>
          <p:nvPr/>
        </p:nvSpPr>
        <p:spPr>
          <a:xfrm rot="21414959">
            <a:off x="9639042" y="4479981"/>
            <a:ext cx="1527204"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Mùa xuân</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926775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000"/>
                                        <p:tgtEl>
                                          <p:spTgt spid="9"/>
                                        </p:tgtEl>
                                      </p:cBhvr>
                                    </p:animEffect>
                                    <p:anim calcmode="lin" valueType="num">
                                      <p:cBhvr>
                                        <p:cTn id="11" dur="1000" fill="hold"/>
                                        <p:tgtEl>
                                          <p:spTgt spid="9"/>
                                        </p:tgtEl>
                                        <p:attrNameLst>
                                          <p:attrName>ppt_x</p:attrName>
                                        </p:attrNameLst>
                                      </p:cBhvr>
                                      <p:tavLst>
                                        <p:tav tm="0">
                                          <p:val>
                                            <p:strVal val="#ppt_x"/>
                                          </p:val>
                                        </p:tav>
                                        <p:tav tm="100000">
                                          <p:val>
                                            <p:strVal val="#ppt_x"/>
                                          </p:val>
                                        </p:tav>
                                      </p:tavLst>
                                    </p:anim>
                                    <p:anim calcmode="lin" valueType="num">
                                      <p:cBhvr>
                                        <p:cTn id="1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down)">
                                      <p:cBhvr>
                                        <p:cTn id="28" dur="500"/>
                                        <p:tgtEl>
                                          <p:spTgt spid="5"/>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down)">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wipe(down)">
                                      <p:cBhvr>
                                        <p:cTn id="36" dur="500"/>
                                        <p:tgtEl>
                                          <p:spTgt spid="10"/>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down)">
                                      <p:cBhvr>
                                        <p:cTn id="3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9" grpId="0"/>
      <p:bldP spid="13" grpId="0"/>
      <p:bldP spid="14" grpId="0"/>
      <p:bldP spid="15" grpId="0"/>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1946"/>
            <a:ext cx="1417791" cy="979395"/>
          </a:xfrm>
          <a:prstGeom prst="rect">
            <a:avLst/>
          </a:prstGeom>
        </p:spPr>
      </p:pic>
      <p:sp>
        <p:nvSpPr>
          <p:cNvPr id="24" name="TextBox 23">
            <a:extLst>
              <a:ext uri="{FF2B5EF4-FFF2-40B4-BE49-F238E27FC236}">
                <a16:creationId xmlns:a16="http://schemas.microsoft.com/office/drawing/2014/main" id="{8BAB906A-1694-05DB-A671-51D0AA73C0B5}"/>
              </a:ext>
            </a:extLst>
          </p:cNvPr>
          <p:cNvSpPr txBox="1"/>
          <p:nvPr/>
        </p:nvSpPr>
        <p:spPr>
          <a:xfrm>
            <a:off x="3037956" y="1101318"/>
            <a:ext cx="6116089" cy="461665"/>
          </a:xfrm>
          <a:prstGeom prst="rect">
            <a:avLst/>
          </a:prstGeom>
          <a:noFill/>
        </p:spPr>
        <p:txBody>
          <a:bodyPr wrap="square" rtlCol="0">
            <a:spAutoFit/>
          </a:bodyPr>
          <a:lstStyle/>
          <a:p>
            <a:pPr lvl="0" algn="just">
              <a:defRPr/>
            </a:pPr>
            <a:r>
              <a:rPr lang="vi-VN" altLang="zh-CN" sz="2400">
                <a:solidFill>
                  <a:srgbClr val="002060"/>
                </a:solidFill>
                <a:latin typeface="Roboto" panose="02000000000000000000" pitchFamily="2" charset="0"/>
                <a:ea typeface="Roboto" panose="02000000000000000000" pitchFamily="2" charset="0"/>
              </a:rPr>
              <a:t>Giống hay khác với cảnh quan nơi em sống</a:t>
            </a:r>
            <a:r>
              <a:rPr lang="en-US" altLang="zh-CN" sz="2400">
                <a:solidFill>
                  <a:srgbClr val="002060"/>
                </a:solidFill>
                <a:latin typeface="Roboto" panose="02000000000000000000" pitchFamily="2" charset="0"/>
                <a:ea typeface="Roboto" panose="02000000000000000000" pitchFamily="2" charset="0"/>
              </a:rPr>
              <a:t>? </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9" name="TextBox 8"/>
          <p:cNvSpPr txBox="1"/>
          <p:nvPr/>
        </p:nvSpPr>
        <p:spPr>
          <a:xfrm>
            <a:off x="3030072" y="368920"/>
            <a:ext cx="6131857" cy="584775"/>
          </a:xfrm>
          <a:prstGeom prst="rect">
            <a:avLst/>
          </a:prstGeom>
          <a:noFill/>
        </p:spPr>
        <p:txBody>
          <a:bodyPr wrap="square" rtlCol="0">
            <a:spAutoFit/>
          </a:bodyPr>
          <a:lstStyle/>
          <a:p>
            <a:pPr lvl="0" algn="ctr">
              <a:defRPr/>
            </a:pPr>
            <a:r>
              <a:rPr lang="en-US" altLang="zh-CN" sz="3200">
                <a:solidFill>
                  <a:srgbClr val="002060"/>
                </a:solidFill>
                <a:latin typeface="Roboto Black" panose="02000000000000000000" pitchFamily="2" charset="0"/>
                <a:ea typeface="Roboto Black" panose="02000000000000000000" pitchFamily="2" charset="0"/>
              </a:rPr>
              <a:t>THẢO LUẬN</a:t>
            </a:r>
            <a:endParaRPr lang="vi-VN" altLang="zh-CN" sz="3200">
              <a:solidFill>
                <a:srgbClr val="002060"/>
              </a:solidFill>
              <a:latin typeface="Roboto Black" panose="02000000000000000000" pitchFamily="2" charset="0"/>
              <a:ea typeface="Roboto Black" panose="02000000000000000000" pitchFamily="2" charset="0"/>
            </a:endParaRPr>
          </a:p>
        </p:txBody>
      </p:sp>
      <p:pic>
        <p:nvPicPr>
          <p:cNvPr id="3" name="Picture 2"/>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20846670">
            <a:off x="1050385" y="2475511"/>
            <a:ext cx="5129387" cy="311633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0" name="Picture 9"/>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21362466">
            <a:off x="6413398" y="1884007"/>
            <a:ext cx="5138470" cy="333737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61480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000"/>
                                        <p:tgtEl>
                                          <p:spTgt spid="9"/>
                                        </p:tgtEl>
                                      </p:cBhvr>
                                    </p:animEffect>
                                    <p:anim calcmode="lin" valueType="num">
                                      <p:cBhvr>
                                        <p:cTn id="11" dur="1000" fill="hold"/>
                                        <p:tgtEl>
                                          <p:spTgt spid="9"/>
                                        </p:tgtEl>
                                        <p:attrNameLst>
                                          <p:attrName>ppt_x</p:attrName>
                                        </p:attrNameLst>
                                      </p:cBhvr>
                                      <p:tavLst>
                                        <p:tav tm="0">
                                          <p:val>
                                            <p:strVal val="#ppt_x"/>
                                          </p:val>
                                        </p:tav>
                                        <p:tav tm="100000">
                                          <p:val>
                                            <p:strVal val="#ppt_x"/>
                                          </p:val>
                                        </p:tav>
                                      </p:tavLst>
                                    </p:anim>
                                    <p:anim calcmode="lin" valueType="num">
                                      <p:cBhvr>
                                        <p:cTn id="12" dur="1000" fill="hold"/>
                                        <p:tgtEl>
                                          <p:spTgt spid="9"/>
                                        </p:tgtEl>
                                        <p:attrNameLst>
                                          <p:attrName>ppt_y</p:attrName>
                                        </p:attrNameLst>
                                      </p:cBhvr>
                                      <p:tavLst>
                                        <p:tav tm="0">
                                          <p:val>
                                            <p:strVal val="#ppt_y+.1"/>
                                          </p:val>
                                        </p:tav>
                                        <p:tav tm="100000">
                                          <p:val>
                                            <p:strVal val="#ppt_y"/>
                                          </p:val>
                                        </p:tav>
                                      </p:tavLst>
                                    </p:anim>
                                  </p:childTnLst>
                                </p:cTn>
                              </p:par>
                              <p:par>
                                <p:cTn id="13" presetID="2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par>
                                <p:cTn id="16" presetID="22" presetClass="entr" presetSubtype="4"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434182" y="1001204"/>
            <a:ext cx="3570375" cy="2452575"/>
          </a:xfrm>
          <a:prstGeom prst="ellipse">
            <a:avLst/>
          </a:prstGeom>
          <a:effectLst>
            <a:outerShdw blurRad="63500" sx="102000" sy="102000" algn="ctr" rotWithShape="0">
              <a:prstClr val="black">
                <a:alpha val="40000"/>
              </a:prstClr>
            </a:outerShdw>
          </a:effectLst>
        </p:spPr>
      </p:pic>
      <p:sp>
        <p:nvSpPr>
          <p:cNvPr id="12" name="Rectangular Callout 11"/>
          <p:cNvSpPr/>
          <p:nvPr/>
        </p:nvSpPr>
        <p:spPr>
          <a:xfrm>
            <a:off x="4238790" y="4522505"/>
            <a:ext cx="4866039" cy="1773972"/>
          </a:xfrm>
          <a:custGeom>
            <a:avLst/>
            <a:gdLst>
              <a:gd name="connsiteX0" fmla="*/ 0 w 3861996"/>
              <a:gd name="connsiteY0" fmla="*/ 0 h 1672135"/>
              <a:gd name="connsiteX1" fmla="*/ 2252831 w 3861996"/>
              <a:gd name="connsiteY1" fmla="*/ 0 h 1672135"/>
              <a:gd name="connsiteX2" fmla="*/ 2252831 w 3861996"/>
              <a:gd name="connsiteY2" fmla="*/ 0 h 1672135"/>
              <a:gd name="connsiteX3" fmla="*/ 3218330 w 3861996"/>
              <a:gd name="connsiteY3" fmla="*/ 0 h 1672135"/>
              <a:gd name="connsiteX4" fmla="*/ 3861996 w 3861996"/>
              <a:gd name="connsiteY4" fmla="*/ 0 h 1672135"/>
              <a:gd name="connsiteX5" fmla="*/ 3861996 w 3861996"/>
              <a:gd name="connsiteY5" fmla="*/ 278689 h 1672135"/>
              <a:gd name="connsiteX6" fmla="*/ 4590407 w 3861996"/>
              <a:gd name="connsiteY6" fmla="*/ 159923 h 1672135"/>
              <a:gd name="connsiteX7" fmla="*/ 3861996 w 3861996"/>
              <a:gd name="connsiteY7" fmla="*/ 696723 h 1672135"/>
              <a:gd name="connsiteX8" fmla="*/ 3861996 w 3861996"/>
              <a:gd name="connsiteY8" fmla="*/ 1672135 h 1672135"/>
              <a:gd name="connsiteX9" fmla="*/ 3218330 w 3861996"/>
              <a:gd name="connsiteY9" fmla="*/ 1672135 h 1672135"/>
              <a:gd name="connsiteX10" fmla="*/ 2252831 w 3861996"/>
              <a:gd name="connsiteY10" fmla="*/ 1672135 h 1672135"/>
              <a:gd name="connsiteX11" fmla="*/ 2252831 w 3861996"/>
              <a:gd name="connsiteY11" fmla="*/ 1672135 h 1672135"/>
              <a:gd name="connsiteX12" fmla="*/ 0 w 3861996"/>
              <a:gd name="connsiteY12" fmla="*/ 1672135 h 1672135"/>
              <a:gd name="connsiteX13" fmla="*/ 0 w 3861996"/>
              <a:gd name="connsiteY13" fmla="*/ 696723 h 1672135"/>
              <a:gd name="connsiteX14" fmla="*/ 0 w 3861996"/>
              <a:gd name="connsiteY14" fmla="*/ 278689 h 1672135"/>
              <a:gd name="connsiteX15" fmla="*/ 0 w 3861996"/>
              <a:gd name="connsiteY15" fmla="*/ 278689 h 1672135"/>
              <a:gd name="connsiteX16" fmla="*/ 0 w 3861996"/>
              <a:gd name="connsiteY16" fmla="*/ 0 h 1672135"/>
              <a:gd name="connsiteX0" fmla="*/ 166876 w 4757283"/>
              <a:gd name="connsiteY0" fmla="*/ 20643 h 1692778"/>
              <a:gd name="connsiteX1" fmla="*/ 2419707 w 4757283"/>
              <a:gd name="connsiteY1" fmla="*/ 20643 h 1692778"/>
              <a:gd name="connsiteX2" fmla="*/ 2419707 w 4757283"/>
              <a:gd name="connsiteY2" fmla="*/ 20643 h 1692778"/>
              <a:gd name="connsiteX3" fmla="*/ 3385206 w 4757283"/>
              <a:gd name="connsiteY3" fmla="*/ 20643 h 1692778"/>
              <a:gd name="connsiteX4" fmla="*/ 4028872 w 4757283"/>
              <a:gd name="connsiteY4" fmla="*/ 20643 h 1692778"/>
              <a:gd name="connsiteX5" fmla="*/ 4028872 w 4757283"/>
              <a:gd name="connsiteY5" fmla="*/ 299332 h 1692778"/>
              <a:gd name="connsiteX6" fmla="*/ 4757283 w 4757283"/>
              <a:gd name="connsiteY6" fmla="*/ 180566 h 1692778"/>
              <a:gd name="connsiteX7" fmla="*/ 4028872 w 4757283"/>
              <a:gd name="connsiteY7" fmla="*/ 717366 h 1692778"/>
              <a:gd name="connsiteX8" fmla="*/ 4028872 w 4757283"/>
              <a:gd name="connsiteY8" fmla="*/ 1692778 h 1692778"/>
              <a:gd name="connsiteX9" fmla="*/ 3385206 w 4757283"/>
              <a:gd name="connsiteY9" fmla="*/ 1692778 h 1692778"/>
              <a:gd name="connsiteX10" fmla="*/ 2419707 w 4757283"/>
              <a:gd name="connsiteY10" fmla="*/ 1692778 h 1692778"/>
              <a:gd name="connsiteX11" fmla="*/ 2419707 w 4757283"/>
              <a:gd name="connsiteY11" fmla="*/ 1692778 h 1692778"/>
              <a:gd name="connsiteX12" fmla="*/ 166876 w 4757283"/>
              <a:gd name="connsiteY12" fmla="*/ 1692778 h 1692778"/>
              <a:gd name="connsiteX13" fmla="*/ 166876 w 4757283"/>
              <a:gd name="connsiteY13" fmla="*/ 717366 h 1692778"/>
              <a:gd name="connsiteX14" fmla="*/ 166876 w 4757283"/>
              <a:gd name="connsiteY14" fmla="*/ 299332 h 1692778"/>
              <a:gd name="connsiteX15" fmla="*/ 166876 w 4757283"/>
              <a:gd name="connsiteY15" fmla="*/ 299332 h 1692778"/>
              <a:gd name="connsiteX16" fmla="*/ 166876 w 4757283"/>
              <a:gd name="connsiteY16" fmla="*/ 20643 h 1692778"/>
              <a:gd name="connsiteX0" fmla="*/ 166876 w 4757283"/>
              <a:gd name="connsiteY0" fmla="*/ 20643 h 1765030"/>
              <a:gd name="connsiteX1" fmla="*/ 2419707 w 4757283"/>
              <a:gd name="connsiteY1" fmla="*/ 20643 h 1765030"/>
              <a:gd name="connsiteX2" fmla="*/ 2419707 w 4757283"/>
              <a:gd name="connsiteY2" fmla="*/ 20643 h 1765030"/>
              <a:gd name="connsiteX3" fmla="*/ 3385206 w 4757283"/>
              <a:gd name="connsiteY3" fmla="*/ 20643 h 1765030"/>
              <a:gd name="connsiteX4" fmla="*/ 4028872 w 4757283"/>
              <a:gd name="connsiteY4" fmla="*/ 20643 h 1765030"/>
              <a:gd name="connsiteX5" fmla="*/ 4028872 w 4757283"/>
              <a:gd name="connsiteY5" fmla="*/ 299332 h 1765030"/>
              <a:gd name="connsiteX6" fmla="*/ 4757283 w 4757283"/>
              <a:gd name="connsiteY6" fmla="*/ 180566 h 1765030"/>
              <a:gd name="connsiteX7" fmla="*/ 4028872 w 4757283"/>
              <a:gd name="connsiteY7" fmla="*/ 717366 h 1765030"/>
              <a:gd name="connsiteX8" fmla="*/ 4028872 w 4757283"/>
              <a:gd name="connsiteY8" fmla="*/ 1692778 h 1765030"/>
              <a:gd name="connsiteX9" fmla="*/ 3385206 w 4757283"/>
              <a:gd name="connsiteY9" fmla="*/ 1692778 h 1765030"/>
              <a:gd name="connsiteX10" fmla="*/ 2419707 w 4757283"/>
              <a:gd name="connsiteY10" fmla="*/ 1692778 h 1765030"/>
              <a:gd name="connsiteX11" fmla="*/ 2419707 w 4757283"/>
              <a:gd name="connsiteY11" fmla="*/ 1692778 h 1765030"/>
              <a:gd name="connsiteX12" fmla="*/ 166876 w 4757283"/>
              <a:gd name="connsiteY12" fmla="*/ 1692778 h 1765030"/>
              <a:gd name="connsiteX13" fmla="*/ 166876 w 4757283"/>
              <a:gd name="connsiteY13" fmla="*/ 717366 h 1765030"/>
              <a:gd name="connsiteX14" fmla="*/ 166876 w 4757283"/>
              <a:gd name="connsiteY14" fmla="*/ 299332 h 1765030"/>
              <a:gd name="connsiteX15" fmla="*/ 166876 w 4757283"/>
              <a:gd name="connsiteY15" fmla="*/ 299332 h 1765030"/>
              <a:gd name="connsiteX16" fmla="*/ 166876 w 4757283"/>
              <a:gd name="connsiteY16" fmla="*/ 20643 h 1765030"/>
              <a:gd name="connsiteX0" fmla="*/ 166876 w 4757283"/>
              <a:gd name="connsiteY0" fmla="*/ 20643 h 1765030"/>
              <a:gd name="connsiteX1" fmla="*/ 2419707 w 4757283"/>
              <a:gd name="connsiteY1" fmla="*/ 20643 h 1765030"/>
              <a:gd name="connsiteX2" fmla="*/ 2419707 w 4757283"/>
              <a:gd name="connsiteY2" fmla="*/ 20643 h 1765030"/>
              <a:gd name="connsiteX3" fmla="*/ 3385206 w 4757283"/>
              <a:gd name="connsiteY3" fmla="*/ 20643 h 1765030"/>
              <a:gd name="connsiteX4" fmla="*/ 4028872 w 4757283"/>
              <a:gd name="connsiteY4" fmla="*/ 20643 h 1765030"/>
              <a:gd name="connsiteX5" fmla="*/ 4028872 w 4757283"/>
              <a:gd name="connsiteY5" fmla="*/ 299332 h 1765030"/>
              <a:gd name="connsiteX6" fmla="*/ 4757283 w 4757283"/>
              <a:gd name="connsiteY6" fmla="*/ 180566 h 1765030"/>
              <a:gd name="connsiteX7" fmla="*/ 4028872 w 4757283"/>
              <a:gd name="connsiteY7" fmla="*/ 717366 h 1765030"/>
              <a:gd name="connsiteX8" fmla="*/ 4028872 w 4757283"/>
              <a:gd name="connsiteY8" fmla="*/ 1692778 h 1765030"/>
              <a:gd name="connsiteX9" fmla="*/ 3385206 w 4757283"/>
              <a:gd name="connsiteY9" fmla="*/ 1692778 h 1765030"/>
              <a:gd name="connsiteX10" fmla="*/ 2419707 w 4757283"/>
              <a:gd name="connsiteY10" fmla="*/ 1692778 h 1765030"/>
              <a:gd name="connsiteX11" fmla="*/ 2419707 w 4757283"/>
              <a:gd name="connsiteY11" fmla="*/ 1692778 h 1765030"/>
              <a:gd name="connsiteX12" fmla="*/ 166876 w 4757283"/>
              <a:gd name="connsiteY12" fmla="*/ 1692778 h 1765030"/>
              <a:gd name="connsiteX13" fmla="*/ 166876 w 4757283"/>
              <a:gd name="connsiteY13" fmla="*/ 717366 h 1765030"/>
              <a:gd name="connsiteX14" fmla="*/ 166876 w 4757283"/>
              <a:gd name="connsiteY14" fmla="*/ 299332 h 1765030"/>
              <a:gd name="connsiteX15" fmla="*/ 166876 w 4757283"/>
              <a:gd name="connsiteY15" fmla="*/ 299332 h 1765030"/>
              <a:gd name="connsiteX16" fmla="*/ 166876 w 4757283"/>
              <a:gd name="connsiteY16" fmla="*/ 20643 h 1765030"/>
              <a:gd name="connsiteX0" fmla="*/ 166876 w 4757283"/>
              <a:gd name="connsiteY0" fmla="*/ 20643 h 1765030"/>
              <a:gd name="connsiteX1" fmla="*/ 2419707 w 4757283"/>
              <a:gd name="connsiteY1" fmla="*/ 20643 h 1765030"/>
              <a:gd name="connsiteX2" fmla="*/ 2419707 w 4757283"/>
              <a:gd name="connsiteY2" fmla="*/ 20643 h 1765030"/>
              <a:gd name="connsiteX3" fmla="*/ 3385206 w 4757283"/>
              <a:gd name="connsiteY3" fmla="*/ 20643 h 1765030"/>
              <a:gd name="connsiteX4" fmla="*/ 4028872 w 4757283"/>
              <a:gd name="connsiteY4" fmla="*/ 20643 h 1765030"/>
              <a:gd name="connsiteX5" fmla="*/ 4028872 w 4757283"/>
              <a:gd name="connsiteY5" fmla="*/ 299332 h 1765030"/>
              <a:gd name="connsiteX6" fmla="*/ 4757283 w 4757283"/>
              <a:gd name="connsiteY6" fmla="*/ 180566 h 1765030"/>
              <a:gd name="connsiteX7" fmla="*/ 4028872 w 4757283"/>
              <a:gd name="connsiteY7" fmla="*/ 717366 h 1765030"/>
              <a:gd name="connsiteX8" fmla="*/ 4028872 w 4757283"/>
              <a:gd name="connsiteY8" fmla="*/ 1692778 h 1765030"/>
              <a:gd name="connsiteX9" fmla="*/ 3385206 w 4757283"/>
              <a:gd name="connsiteY9" fmla="*/ 1692778 h 1765030"/>
              <a:gd name="connsiteX10" fmla="*/ 2419707 w 4757283"/>
              <a:gd name="connsiteY10" fmla="*/ 1692778 h 1765030"/>
              <a:gd name="connsiteX11" fmla="*/ 2419707 w 4757283"/>
              <a:gd name="connsiteY11" fmla="*/ 1692778 h 1765030"/>
              <a:gd name="connsiteX12" fmla="*/ 166876 w 4757283"/>
              <a:gd name="connsiteY12" fmla="*/ 1692778 h 1765030"/>
              <a:gd name="connsiteX13" fmla="*/ 166876 w 4757283"/>
              <a:gd name="connsiteY13" fmla="*/ 717366 h 1765030"/>
              <a:gd name="connsiteX14" fmla="*/ 166876 w 4757283"/>
              <a:gd name="connsiteY14" fmla="*/ 299332 h 1765030"/>
              <a:gd name="connsiteX15" fmla="*/ 166876 w 4757283"/>
              <a:gd name="connsiteY15" fmla="*/ 299332 h 1765030"/>
              <a:gd name="connsiteX16" fmla="*/ 166876 w 4757283"/>
              <a:gd name="connsiteY16" fmla="*/ 20643 h 1765030"/>
              <a:gd name="connsiteX0" fmla="*/ 178059 w 4768466"/>
              <a:gd name="connsiteY0" fmla="*/ 21431 h 1765818"/>
              <a:gd name="connsiteX1" fmla="*/ 2430890 w 4768466"/>
              <a:gd name="connsiteY1" fmla="*/ 21431 h 1765818"/>
              <a:gd name="connsiteX2" fmla="*/ 2430890 w 4768466"/>
              <a:gd name="connsiteY2" fmla="*/ 21431 h 1765818"/>
              <a:gd name="connsiteX3" fmla="*/ 3396389 w 4768466"/>
              <a:gd name="connsiteY3" fmla="*/ 21431 h 1765818"/>
              <a:gd name="connsiteX4" fmla="*/ 4040055 w 4768466"/>
              <a:gd name="connsiteY4" fmla="*/ 21431 h 1765818"/>
              <a:gd name="connsiteX5" fmla="*/ 4040055 w 4768466"/>
              <a:gd name="connsiteY5" fmla="*/ 300120 h 1765818"/>
              <a:gd name="connsiteX6" fmla="*/ 4768466 w 4768466"/>
              <a:gd name="connsiteY6" fmla="*/ 181354 h 1765818"/>
              <a:gd name="connsiteX7" fmla="*/ 4040055 w 4768466"/>
              <a:gd name="connsiteY7" fmla="*/ 718154 h 1765818"/>
              <a:gd name="connsiteX8" fmla="*/ 4040055 w 4768466"/>
              <a:gd name="connsiteY8" fmla="*/ 1693566 h 1765818"/>
              <a:gd name="connsiteX9" fmla="*/ 3396389 w 4768466"/>
              <a:gd name="connsiteY9" fmla="*/ 1693566 h 1765818"/>
              <a:gd name="connsiteX10" fmla="*/ 2430890 w 4768466"/>
              <a:gd name="connsiteY10" fmla="*/ 1693566 h 1765818"/>
              <a:gd name="connsiteX11" fmla="*/ 2430890 w 4768466"/>
              <a:gd name="connsiteY11" fmla="*/ 1693566 h 1765818"/>
              <a:gd name="connsiteX12" fmla="*/ 178059 w 4768466"/>
              <a:gd name="connsiteY12" fmla="*/ 1693566 h 1765818"/>
              <a:gd name="connsiteX13" fmla="*/ 178059 w 4768466"/>
              <a:gd name="connsiteY13" fmla="*/ 718154 h 1765818"/>
              <a:gd name="connsiteX14" fmla="*/ 178059 w 4768466"/>
              <a:gd name="connsiteY14" fmla="*/ 300120 h 1765818"/>
              <a:gd name="connsiteX15" fmla="*/ 145786 w 4768466"/>
              <a:gd name="connsiteY15" fmla="*/ 20421 h 1765818"/>
              <a:gd name="connsiteX16" fmla="*/ 178059 w 4768466"/>
              <a:gd name="connsiteY16" fmla="*/ 21431 h 1765818"/>
              <a:gd name="connsiteX0" fmla="*/ 227649 w 4818056"/>
              <a:gd name="connsiteY0" fmla="*/ 21431 h 1767412"/>
              <a:gd name="connsiteX1" fmla="*/ 2480480 w 4818056"/>
              <a:gd name="connsiteY1" fmla="*/ 21431 h 1767412"/>
              <a:gd name="connsiteX2" fmla="*/ 2480480 w 4818056"/>
              <a:gd name="connsiteY2" fmla="*/ 21431 h 1767412"/>
              <a:gd name="connsiteX3" fmla="*/ 3445979 w 4818056"/>
              <a:gd name="connsiteY3" fmla="*/ 21431 h 1767412"/>
              <a:gd name="connsiteX4" fmla="*/ 4089645 w 4818056"/>
              <a:gd name="connsiteY4" fmla="*/ 21431 h 1767412"/>
              <a:gd name="connsiteX5" fmla="*/ 4089645 w 4818056"/>
              <a:gd name="connsiteY5" fmla="*/ 300120 h 1767412"/>
              <a:gd name="connsiteX6" fmla="*/ 4818056 w 4818056"/>
              <a:gd name="connsiteY6" fmla="*/ 181354 h 1767412"/>
              <a:gd name="connsiteX7" fmla="*/ 4089645 w 4818056"/>
              <a:gd name="connsiteY7" fmla="*/ 718154 h 1767412"/>
              <a:gd name="connsiteX8" fmla="*/ 4089645 w 4818056"/>
              <a:gd name="connsiteY8" fmla="*/ 1693566 h 1767412"/>
              <a:gd name="connsiteX9" fmla="*/ 3445979 w 4818056"/>
              <a:gd name="connsiteY9" fmla="*/ 1693566 h 1767412"/>
              <a:gd name="connsiteX10" fmla="*/ 2480480 w 4818056"/>
              <a:gd name="connsiteY10" fmla="*/ 1693566 h 1767412"/>
              <a:gd name="connsiteX11" fmla="*/ 2480480 w 4818056"/>
              <a:gd name="connsiteY11" fmla="*/ 1693566 h 1767412"/>
              <a:gd name="connsiteX12" fmla="*/ 227649 w 4818056"/>
              <a:gd name="connsiteY12" fmla="*/ 1693566 h 1767412"/>
              <a:gd name="connsiteX13" fmla="*/ 77041 w 4818056"/>
              <a:gd name="connsiteY13" fmla="*/ 696638 h 1767412"/>
              <a:gd name="connsiteX14" fmla="*/ 227649 w 4818056"/>
              <a:gd name="connsiteY14" fmla="*/ 300120 h 1767412"/>
              <a:gd name="connsiteX15" fmla="*/ 195376 w 4818056"/>
              <a:gd name="connsiteY15" fmla="*/ 20421 h 1767412"/>
              <a:gd name="connsiteX16" fmla="*/ 227649 w 4818056"/>
              <a:gd name="connsiteY16" fmla="*/ 21431 h 1767412"/>
              <a:gd name="connsiteX0" fmla="*/ 227649 w 4818056"/>
              <a:gd name="connsiteY0" fmla="*/ 21431 h 1767412"/>
              <a:gd name="connsiteX1" fmla="*/ 2480480 w 4818056"/>
              <a:gd name="connsiteY1" fmla="*/ 21431 h 1767412"/>
              <a:gd name="connsiteX2" fmla="*/ 2480480 w 4818056"/>
              <a:gd name="connsiteY2" fmla="*/ 21431 h 1767412"/>
              <a:gd name="connsiteX3" fmla="*/ 3445979 w 4818056"/>
              <a:gd name="connsiteY3" fmla="*/ 21431 h 1767412"/>
              <a:gd name="connsiteX4" fmla="*/ 4089645 w 4818056"/>
              <a:gd name="connsiteY4" fmla="*/ 21431 h 1767412"/>
              <a:gd name="connsiteX5" fmla="*/ 4089645 w 4818056"/>
              <a:gd name="connsiteY5" fmla="*/ 300120 h 1767412"/>
              <a:gd name="connsiteX6" fmla="*/ 4818056 w 4818056"/>
              <a:gd name="connsiteY6" fmla="*/ 181354 h 1767412"/>
              <a:gd name="connsiteX7" fmla="*/ 4089645 w 4818056"/>
              <a:gd name="connsiteY7" fmla="*/ 718154 h 1767412"/>
              <a:gd name="connsiteX8" fmla="*/ 4089645 w 4818056"/>
              <a:gd name="connsiteY8" fmla="*/ 1693566 h 1767412"/>
              <a:gd name="connsiteX9" fmla="*/ 3445979 w 4818056"/>
              <a:gd name="connsiteY9" fmla="*/ 1693566 h 1767412"/>
              <a:gd name="connsiteX10" fmla="*/ 2480480 w 4818056"/>
              <a:gd name="connsiteY10" fmla="*/ 1693566 h 1767412"/>
              <a:gd name="connsiteX11" fmla="*/ 2480480 w 4818056"/>
              <a:gd name="connsiteY11" fmla="*/ 1693566 h 1767412"/>
              <a:gd name="connsiteX12" fmla="*/ 227649 w 4818056"/>
              <a:gd name="connsiteY12" fmla="*/ 1693566 h 1767412"/>
              <a:gd name="connsiteX13" fmla="*/ 77041 w 4818056"/>
              <a:gd name="connsiteY13" fmla="*/ 696638 h 1767412"/>
              <a:gd name="connsiteX14" fmla="*/ 77042 w 4818056"/>
              <a:gd name="connsiteY14" fmla="*/ 267847 h 1767412"/>
              <a:gd name="connsiteX15" fmla="*/ 195376 w 4818056"/>
              <a:gd name="connsiteY15" fmla="*/ 20421 h 1767412"/>
              <a:gd name="connsiteX16" fmla="*/ 227649 w 4818056"/>
              <a:gd name="connsiteY16" fmla="*/ 21431 h 1767412"/>
              <a:gd name="connsiteX0" fmla="*/ 227649 w 4818056"/>
              <a:gd name="connsiteY0" fmla="*/ 21431 h 1767412"/>
              <a:gd name="connsiteX1" fmla="*/ 2480480 w 4818056"/>
              <a:gd name="connsiteY1" fmla="*/ 21431 h 1767412"/>
              <a:gd name="connsiteX2" fmla="*/ 2480480 w 4818056"/>
              <a:gd name="connsiteY2" fmla="*/ 21431 h 1767412"/>
              <a:gd name="connsiteX3" fmla="*/ 3445979 w 4818056"/>
              <a:gd name="connsiteY3" fmla="*/ 21431 h 1767412"/>
              <a:gd name="connsiteX4" fmla="*/ 4089645 w 4818056"/>
              <a:gd name="connsiteY4" fmla="*/ 21431 h 1767412"/>
              <a:gd name="connsiteX5" fmla="*/ 4089645 w 4818056"/>
              <a:gd name="connsiteY5" fmla="*/ 300120 h 1767412"/>
              <a:gd name="connsiteX6" fmla="*/ 4818056 w 4818056"/>
              <a:gd name="connsiteY6" fmla="*/ 181354 h 1767412"/>
              <a:gd name="connsiteX7" fmla="*/ 4089645 w 4818056"/>
              <a:gd name="connsiteY7" fmla="*/ 718154 h 1767412"/>
              <a:gd name="connsiteX8" fmla="*/ 4089645 w 4818056"/>
              <a:gd name="connsiteY8" fmla="*/ 1693566 h 1767412"/>
              <a:gd name="connsiteX9" fmla="*/ 3445979 w 4818056"/>
              <a:gd name="connsiteY9" fmla="*/ 1693566 h 1767412"/>
              <a:gd name="connsiteX10" fmla="*/ 2480480 w 4818056"/>
              <a:gd name="connsiteY10" fmla="*/ 1693566 h 1767412"/>
              <a:gd name="connsiteX11" fmla="*/ 2480480 w 4818056"/>
              <a:gd name="connsiteY11" fmla="*/ 1693566 h 1767412"/>
              <a:gd name="connsiteX12" fmla="*/ 227649 w 4818056"/>
              <a:gd name="connsiteY12" fmla="*/ 1693566 h 1767412"/>
              <a:gd name="connsiteX13" fmla="*/ 77041 w 4818056"/>
              <a:gd name="connsiteY13" fmla="*/ 696638 h 1767412"/>
              <a:gd name="connsiteX14" fmla="*/ 77042 w 4818056"/>
              <a:gd name="connsiteY14" fmla="*/ 267847 h 1767412"/>
              <a:gd name="connsiteX15" fmla="*/ 195376 w 4818056"/>
              <a:gd name="connsiteY15" fmla="*/ 20421 h 1767412"/>
              <a:gd name="connsiteX16" fmla="*/ 227649 w 4818056"/>
              <a:gd name="connsiteY16" fmla="*/ 21431 h 1767412"/>
              <a:gd name="connsiteX0" fmla="*/ 292194 w 4818056"/>
              <a:gd name="connsiteY0" fmla="*/ 21431 h 1767412"/>
              <a:gd name="connsiteX1" fmla="*/ 2480480 w 4818056"/>
              <a:gd name="connsiteY1" fmla="*/ 21431 h 1767412"/>
              <a:gd name="connsiteX2" fmla="*/ 2480480 w 4818056"/>
              <a:gd name="connsiteY2" fmla="*/ 21431 h 1767412"/>
              <a:gd name="connsiteX3" fmla="*/ 3445979 w 4818056"/>
              <a:gd name="connsiteY3" fmla="*/ 21431 h 1767412"/>
              <a:gd name="connsiteX4" fmla="*/ 4089645 w 4818056"/>
              <a:gd name="connsiteY4" fmla="*/ 21431 h 1767412"/>
              <a:gd name="connsiteX5" fmla="*/ 4089645 w 4818056"/>
              <a:gd name="connsiteY5" fmla="*/ 300120 h 1767412"/>
              <a:gd name="connsiteX6" fmla="*/ 4818056 w 4818056"/>
              <a:gd name="connsiteY6" fmla="*/ 181354 h 1767412"/>
              <a:gd name="connsiteX7" fmla="*/ 4089645 w 4818056"/>
              <a:gd name="connsiteY7" fmla="*/ 718154 h 1767412"/>
              <a:gd name="connsiteX8" fmla="*/ 4089645 w 4818056"/>
              <a:gd name="connsiteY8" fmla="*/ 1693566 h 1767412"/>
              <a:gd name="connsiteX9" fmla="*/ 3445979 w 4818056"/>
              <a:gd name="connsiteY9" fmla="*/ 1693566 h 1767412"/>
              <a:gd name="connsiteX10" fmla="*/ 2480480 w 4818056"/>
              <a:gd name="connsiteY10" fmla="*/ 1693566 h 1767412"/>
              <a:gd name="connsiteX11" fmla="*/ 2480480 w 4818056"/>
              <a:gd name="connsiteY11" fmla="*/ 1693566 h 1767412"/>
              <a:gd name="connsiteX12" fmla="*/ 227649 w 4818056"/>
              <a:gd name="connsiteY12" fmla="*/ 1693566 h 1767412"/>
              <a:gd name="connsiteX13" fmla="*/ 77041 w 4818056"/>
              <a:gd name="connsiteY13" fmla="*/ 696638 h 1767412"/>
              <a:gd name="connsiteX14" fmla="*/ 77042 w 4818056"/>
              <a:gd name="connsiteY14" fmla="*/ 267847 h 1767412"/>
              <a:gd name="connsiteX15" fmla="*/ 195376 w 4818056"/>
              <a:gd name="connsiteY15" fmla="*/ 20421 h 1767412"/>
              <a:gd name="connsiteX16" fmla="*/ 292194 w 4818056"/>
              <a:gd name="connsiteY16" fmla="*/ 21431 h 1767412"/>
              <a:gd name="connsiteX0" fmla="*/ 292194 w 4818056"/>
              <a:gd name="connsiteY0" fmla="*/ 21431 h 1767412"/>
              <a:gd name="connsiteX1" fmla="*/ 2480480 w 4818056"/>
              <a:gd name="connsiteY1" fmla="*/ 21431 h 1767412"/>
              <a:gd name="connsiteX2" fmla="*/ 2480480 w 4818056"/>
              <a:gd name="connsiteY2" fmla="*/ 21431 h 1767412"/>
              <a:gd name="connsiteX3" fmla="*/ 3445979 w 4818056"/>
              <a:gd name="connsiteY3" fmla="*/ 21431 h 1767412"/>
              <a:gd name="connsiteX4" fmla="*/ 4089645 w 4818056"/>
              <a:gd name="connsiteY4" fmla="*/ 21431 h 1767412"/>
              <a:gd name="connsiteX5" fmla="*/ 4089645 w 4818056"/>
              <a:gd name="connsiteY5" fmla="*/ 300120 h 1767412"/>
              <a:gd name="connsiteX6" fmla="*/ 4818056 w 4818056"/>
              <a:gd name="connsiteY6" fmla="*/ 181354 h 1767412"/>
              <a:gd name="connsiteX7" fmla="*/ 4089645 w 4818056"/>
              <a:gd name="connsiteY7" fmla="*/ 718154 h 1767412"/>
              <a:gd name="connsiteX8" fmla="*/ 4089645 w 4818056"/>
              <a:gd name="connsiteY8" fmla="*/ 1693566 h 1767412"/>
              <a:gd name="connsiteX9" fmla="*/ 3445979 w 4818056"/>
              <a:gd name="connsiteY9" fmla="*/ 1693566 h 1767412"/>
              <a:gd name="connsiteX10" fmla="*/ 2480480 w 4818056"/>
              <a:gd name="connsiteY10" fmla="*/ 1693566 h 1767412"/>
              <a:gd name="connsiteX11" fmla="*/ 2480480 w 4818056"/>
              <a:gd name="connsiteY11" fmla="*/ 1693566 h 1767412"/>
              <a:gd name="connsiteX12" fmla="*/ 227649 w 4818056"/>
              <a:gd name="connsiteY12" fmla="*/ 1693566 h 1767412"/>
              <a:gd name="connsiteX13" fmla="*/ 77041 w 4818056"/>
              <a:gd name="connsiteY13" fmla="*/ 696638 h 1767412"/>
              <a:gd name="connsiteX14" fmla="*/ 12496 w 4818056"/>
              <a:gd name="connsiteY14" fmla="*/ 192543 h 1767412"/>
              <a:gd name="connsiteX15" fmla="*/ 195376 w 4818056"/>
              <a:gd name="connsiteY15" fmla="*/ 20421 h 1767412"/>
              <a:gd name="connsiteX16" fmla="*/ 292194 w 4818056"/>
              <a:gd name="connsiteY16" fmla="*/ 21431 h 1767412"/>
              <a:gd name="connsiteX0" fmla="*/ 292194 w 4818056"/>
              <a:gd name="connsiteY0" fmla="*/ 20644 h 1766625"/>
              <a:gd name="connsiteX1" fmla="*/ 2480480 w 4818056"/>
              <a:gd name="connsiteY1" fmla="*/ 20644 h 1766625"/>
              <a:gd name="connsiteX2" fmla="*/ 2480480 w 4818056"/>
              <a:gd name="connsiteY2" fmla="*/ 20644 h 1766625"/>
              <a:gd name="connsiteX3" fmla="*/ 3445979 w 4818056"/>
              <a:gd name="connsiteY3" fmla="*/ 20644 h 1766625"/>
              <a:gd name="connsiteX4" fmla="*/ 4089645 w 4818056"/>
              <a:gd name="connsiteY4" fmla="*/ 20644 h 1766625"/>
              <a:gd name="connsiteX5" fmla="*/ 4089645 w 4818056"/>
              <a:gd name="connsiteY5" fmla="*/ 299333 h 1766625"/>
              <a:gd name="connsiteX6" fmla="*/ 4818056 w 4818056"/>
              <a:gd name="connsiteY6" fmla="*/ 180567 h 1766625"/>
              <a:gd name="connsiteX7" fmla="*/ 4089645 w 4818056"/>
              <a:gd name="connsiteY7" fmla="*/ 717367 h 1766625"/>
              <a:gd name="connsiteX8" fmla="*/ 4089645 w 4818056"/>
              <a:gd name="connsiteY8" fmla="*/ 1692779 h 1766625"/>
              <a:gd name="connsiteX9" fmla="*/ 3445979 w 4818056"/>
              <a:gd name="connsiteY9" fmla="*/ 1692779 h 1766625"/>
              <a:gd name="connsiteX10" fmla="*/ 2480480 w 4818056"/>
              <a:gd name="connsiteY10" fmla="*/ 1692779 h 1766625"/>
              <a:gd name="connsiteX11" fmla="*/ 2480480 w 4818056"/>
              <a:gd name="connsiteY11" fmla="*/ 1692779 h 1766625"/>
              <a:gd name="connsiteX12" fmla="*/ 227649 w 4818056"/>
              <a:gd name="connsiteY12" fmla="*/ 1692779 h 1766625"/>
              <a:gd name="connsiteX13" fmla="*/ 77041 w 4818056"/>
              <a:gd name="connsiteY13" fmla="*/ 695851 h 1766625"/>
              <a:gd name="connsiteX14" fmla="*/ 12496 w 4818056"/>
              <a:gd name="connsiteY14" fmla="*/ 191756 h 1766625"/>
              <a:gd name="connsiteX15" fmla="*/ 281438 w 4818056"/>
              <a:gd name="connsiteY15" fmla="*/ 41149 h 1766625"/>
              <a:gd name="connsiteX16" fmla="*/ 292194 w 4818056"/>
              <a:gd name="connsiteY16" fmla="*/ 20644 h 1766625"/>
              <a:gd name="connsiteX0" fmla="*/ 227648 w 4818056"/>
              <a:gd name="connsiteY0" fmla="*/ 0 h 1767496"/>
              <a:gd name="connsiteX1" fmla="*/ 2480480 w 4818056"/>
              <a:gd name="connsiteY1" fmla="*/ 21515 h 1767496"/>
              <a:gd name="connsiteX2" fmla="*/ 2480480 w 4818056"/>
              <a:gd name="connsiteY2" fmla="*/ 21515 h 1767496"/>
              <a:gd name="connsiteX3" fmla="*/ 3445979 w 4818056"/>
              <a:gd name="connsiteY3" fmla="*/ 21515 h 1767496"/>
              <a:gd name="connsiteX4" fmla="*/ 4089645 w 4818056"/>
              <a:gd name="connsiteY4" fmla="*/ 21515 h 1767496"/>
              <a:gd name="connsiteX5" fmla="*/ 4089645 w 4818056"/>
              <a:gd name="connsiteY5" fmla="*/ 300204 h 1767496"/>
              <a:gd name="connsiteX6" fmla="*/ 4818056 w 4818056"/>
              <a:gd name="connsiteY6" fmla="*/ 181438 h 1767496"/>
              <a:gd name="connsiteX7" fmla="*/ 4089645 w 4818056"/>
              <a:gd name="connsiteY7" fmla="*/ 718238 h 1767496"/>
              <a:gd name="connsiteX8" fmla="*/ 4089645 w 4818056"/>
              <a:gd name="connsiteY8" fmla="*/ 1693650 h 1767496"/>
              <a:gd name="connsiteX9" fmla="*/ 3445979 w 4818056"/>
              <a:gd name="connsiteY9" fmla="*/ 1693650 h 1767496"/>
              <a:gd name="connsiteX10" fmla="*/ 2480480 w 4818056"/>
              <a:gd name="connsiteY10" fmla="*/ 1693650 h 1767496"/>
              <a:gd name="connsiteX11" fmla="*/ 2480480 w 4818056"/>
              <a:gd name="connsiteY11" fmla="*/ 1693650 h 1767496"/>
              <a:gd name="connsiteX12" fmla="*/ 227649 w 4818056"/>
              <a:gd name="connsiteY12" fmla="*/ 1693650 h 1767496"/>
              <a:gd name="connsiteX13" fmla="*/ 77041 w 4818056"/>
              <a:gd name="connsiteY13" fmla="*/ 696722 h 1767496"/>
              <a:gd name="connsiteX14" fmla="*/ 12496 w 4818056"/>
              <a:gd name="connsiteY14" fmla="*/ 192627 h 1767496"/>
              <a:gd name="connsiteX15" fmla="*/ 281438 w 4818056"/>
              <a:gd name="connsiteY15" fmla="*/ 42020 h 1767496"/>
              <a:gd name="connsiteX16" fmla="*/ 227648 w 4818056"/>
              <a:gd name="connsiteY16" fmla="*/ 0 h 1767496"/>
              <a:gd name="connsiteX0" fmla="*/ 227648 w 4818056"/>
              <a:gd name="connsiteY0" fmla="*/ 0 h 1767496"/>
              <a:gd name="connsiteX1" fmla="*/ 2480480 w 4818056"/>
              <a:gd name="connsiteY1" fmla="*/ 21515 h 1767496"/>
              <a:gd name="connsiteX2" fmla="*/ 2480480 w 4818056"/>
              <a:gd name="connsiteY2" fmla="*/ 21515 h 1767496"/>
              <a:gd name="connsiteX3" fmla="*/ 3445979 w 4818056"/>
              <a:gd name="connsiteY3" fmla="*/ 21515 h 1767496"/>
              <a:gd name="connsiteX4" fmla="*/ 4089645 w 4818056"/>
              <a:gd name="connsiteY4" fmla="*/ 21515 h 1767496"/>
              <a:gd name="connsiteX5" fmla="*/ 4089645 w 4818056"/>
              <a:gd name="connsiteY5" fmla="*/ 300204 h 1767496"/>
              <a:gd name="connsiteX6" fmla="*/ 4818056 w 4818056"/>
              <a:gd name="connsiteY6" fmla="*/ 181438 h 1767496"/>
              <a:gd name="connsiteX7" fmla="*/ 4089645 w 4818056"/>
              <a:gd name="connsiteY7" fmla="*/ 718238 h 1767496"/>
              <a:gd name="connsiteX8" fmla="*/ 4089645 w 4818056"/>
              <a:gd name="connsiteY8" fmla="*/ 1693650 h 1767496"/>
              <a:gd name="connsiteX9" fmla="*/ 3445979 w 4818056"/>
              <a:gd name="connsiteY9" fmla="*/ 1693650 h 1767496"/>
              <a:gd name="connsiteX10" fmla="*/ 2480480 w 4818056"/>
              <a:gd name="connsiteY10" fmla="*/ 1693650 h 1767496"/>
              <a:gd name="connsiteX11" fmla="*/ 2480480 w 4818056"/>
              <a:gd name="connsiteY11" fmla="*/ 1693650 h 1767496"/>
              <a:gd name="connsiteX12" fmla="*/ 227649 w 4818056"/>
              <a:gd name="connsiteY12" fmla="*/ 1693650 h 1767496"/>
              <a:gd name="connsiteX13" fmla="*/ 77041 w 4818056"/>
              <a:gd name="connsiteY13" fmla="*/ 696722 h 1767496"/>
              <a:gd name="connsiteX14" fmla="*/ 12496 w 4818056"/>
              <a:gd name="connsiteY14" fmla="*/ 128081 h 1767496"/>
              <a:gd name="connsiteX15" fmla="*/ 281438 w 4818056"/>
              <a:gd name="connsiteY15" fmla="*/ 42020 h 1767496"/>
              <a:gd name="connsiteX16" fmla="*/ 227648 w 4818056"/>
              <a:gd name="connsiteY16" fmla="*/ 0 h 1767496"/>
              <a:gd name="connsiteX0" fmla="*/ 243164 w 4833572"/>
              <a:gd name="connsiteY0" fmla="*/ 0 h 1767496"/>
              <a:gd name="connsiteX1" fmla="*/ 2495996 w 4833572"/>
              <a:gd name="connsiteY1" fmla="*/ 21515 h 1767496"/>
              <a:gd name="connsiteX2" fmla="*/ 2495996 w 4833572"/>
              <a:gd name="connsiteY2" fmla="*/ 21515 h 1767496"/>
              <a:gd name="connsiteX3" fmla="*/ 3461495 w 4833572"/>
              <a:gd name="connsiteY3" fmla="*/ 21515 h 1767496"/>
              <a:gd name="connsiteX4" fmla="*/ 4105161 w 4833572"/>
              <a:gd name="connsiteY4" fmla="*/ 21515 h 1767496"/>
              <a:gd name="connsiteX5" fmla="*/ 4105161 w 4833572"/>
              <a:gd name="connsiteY5" fmla="*/ 300204 h 1767496"/>
              <a:gd name="connsiteX6" fmla="*/ 4833572 w 4833572"/>
              <a:gd name="connsiteY6" fmla="*/ 181438 h 1767496"/>
              <a:gd name="connsiteX7" fmla="*/ 4105161 w 4833572"/>
              <a:gd name="connsiteY7" fmla="*/ 718238 h 1767496"/>
              <a:gd name="connsiteX8" fmla="*/ 4105161 w 4833572"/>
              <a:gd name="connsiteY8" fmla="*/ 1693650 h 1767496"/>
              <a:gd name="connsiteX9" fmla="*/ 3461495 w 4833572"/>
              <a:gd name="connsiteY9" fmla="*/ 1693650 h 1767496"/>
              <a:gd name="connsiteX10" fmla="*/ 2495996 w 4833572"/>
              <a:gd name="connsiteY10" fmla="*/ 1693650 h 1767496"/>
              <a:gd name="connsiteX11" fmla="*/ 2495996 w 4833572"/>
              <a:gd name="connsiteY11" fmla="*/ 1693650 h 1767496"/>
              <a:gd name="connsiteX12" fmla="*/ 243165 w 4833572"/>
              <a:gd name="connsiteY12" fmla="*/ 1693650 h 1767496"/>
              <a:gd name="connsiteX13" fmla="*/ 92557 w 4833572"/>
              <a:gd name="connsiteY13" fmla="*/ 696722 h 1767496"/>
              <a:gd name="connsiteX14" fmla="*/ 28012 w 4833572"/>
              <a:gd name="connsiteY14" fmla="*/ 128081 h 1767496"/>
              <a:gd name="connsiteX15" fmla="*/ 296954 w 4833572"/>
              <a:gd name="connsiteY15" fmla="*/ 42020 h 1767496"/>
              <a:gd name="connsiteX16" fmla="*/ 243164 w 4833572"/>
              <a:gd name="connsiteY16" fmla="*/ 0 h 1767496"/>
              <a:gd name="connsiteX0" fmla="*/ 227649 w 4818057"/>
              <a:gd name="connsiteY0" fmla="*/ 0 h 1767496"/>
              <a:gd name="connsiteX1" fmla="*/ 2480481 w 4818057"/>
              <a:gd name="connsiteY1" fmla="*/ 21515 h 1767496"/>
              <a:gd name="connsiteX2" fmla="*/ 2480481 w 4818057"/>
              <a:gd name="connsiteY2" fmla="*/ 21515 h 1767496"/>
              <a:gd name="connsiteX3" fmla="*/ 3445980 w 4818057"/>
              <a:gd name="connsiteY3" fmla="*/ 21515 h 1767496"/>
              <a:gd name="connsiteX4" fmla="*/ 4089646 w 4818057"/>
              <a:gd name="connsiteY4" fmla="*/ 21515 h 1767496"/>
              <a:gd name="connsiteX5" fmla="*/ 4089646 w 4818057"/>
              <a:gd name="connsiteY5" fmla="*/ 300204 h 1767496"/>
              <a:gd name="connsiteX6" fmla="*/ 4818057 w 4818057"/>
              <a:gd name="connsiteY6" fmla="*/ 181438 h 1767496"/>
              <a:gd name="connsiteX7" fmla="*/ 4089646 w 4818057"/>
              <a:gd name="connsiteY7" fmla="*/ 718238 h 1767496"/>
              <a:gd name="connsiteX8" fmla="*/ 4089646 w 4818057"/>
              <a:gd name="connsiteY8" fmla="*/ 1693650 h 1767496"/>
              <a:gd name="connsiteX9" fmla="*/ 3445980 w 4818057"/>
              <a:gd name="connsiteY9" fmla="*/ 1693650 h 1767496"/>
              <a:gd name="connsiteX10" fmla="*/ 2480481 w 4818057"/>
              <a:gd name="connsiteY10" fmla="*/ 1693650 h 1767496"/>
              <a:gd name="connsiteX11" fmla="*/ 2480481 w 4818057"/>
              <a:gd name="connsiteY11" fmla="*/ 1693650 h 1767496"/>
              <a:gd name="connsiteX12" fmla="*/ 227650 w 4818057"/>
              <a:gd name="connsiteY12" fmla="*/ 1693650 h 1767496"/>
              <a:gd name="connsiteX13" fmla="*/ 77042 w 4818057"/>
              <a:gd name="connsiteY13" fmla="*/ 696722 h 1767496"/>
              <a:gd name="connsiteX14" fmla="*/ 44770 w 4818057"/>
              <a:gd name="connsiteY14" fmla="*/ 42020 h 1767496"/>
              <a:gd name="connsiteX15" fmla="*/ 281439 w 4818057"/>
              <a:gd name="connsiteY15" fmla="*/ 42020 h 1767496"/>
              <a:gd name="connsiteX16" fmla="*/ 227649 w 4818057"/>
              <a:gd name="connsiteY16" fmla="*/ 0 h 1767496"/>
              <a:gd name="connsiteX0" fmla="*/ 118154 w 4891442"/>
              <a:gd name="connsiteY0" fmla="*/ 0 h 1767496"/>
              <a:gd name="connsiteX1" fmla="*/ 2553866 w 4891442"/>
              <a:gd name="connsiteY1" fmla="*/ 21515 h 1767496"/>
              <a:gd name="connsiteX2" fmla="*/ 2553866 w 4891442"/>
              <a:gd name="connsiteY2" fmla="*/ 21515 h 1767496"/>
              <a:gd name="connsiteX3" fmla="*/ 3519365 w 4891442"/>
              <a:gd name="connsiteY3" fmla="*/ 21515 h 1767496"/>
              <a:gd name="connsiteX4" fmla="*/ 4163031 w 4891442"/>
              <a:gd name="connsiteY4" fmla="*/ 21515 h 1767496"/>
              <a:gd name="connsiteX5" fmla="*/ 4163031 w 4891442"/>
              <a:gd name="connsiteY5" fmla="*/ 300204 h 1767496"/>
              <a:gd name="connsiteX6" fmla="*/ 4891442 w 4891442"/>
              <a:gd name="connsiteY6" fmla="*/ 181438 h 1767496"/>
              <a:gd name="connsiteX7" fmla="*/ 4163031 w 4891442"/>
              <a:gd name="connsiteY7" fmla="*/ 718238 h 1767496"/>
              <a:gd name="connsiteX8" fmla="*/ 4163031 w 4891442"/>
              <a:gd name="connsiteY8" fmla="*/ 1693650 h 1767496"/>
              <a:gd name="connsiteX9" fmla="*/ 3519365 w 4891442"/>
              <a:gd name="connsiteY9" fmla="*/ 1693650 h 1767496"/>
              <a:gd name="connsiteX10" fmla="*/ 2553866 w 4891442"/>
              <a:gd name="connsiteY10" fmla="*/ 1693650 h 1767496"/>
              <a:gd name="connsiteX11" fmla="*/ 2553866 w 4891442"/>
              <a:gd name="connsiteY11" fmla="*/ 1693650 h 1767496"/>
              <a:gd name="connsiteX12" fmla="*/ 301035 w 4891442"/>
              <a:gd name="connsiteY12" fmla="*/ 1693650 h 1767496"/>
              <a:gd name="connsiteX13" fmla="*/ 150427 w 4891442"/>
              <a:gd name="connsiteY13" fmla="*/ 696722 h 1767496"/>
              <a:gd name="connsiteX14" fmla="*/ 118155 w 4891442"/>
              <a:gd name="connsiteY14" fmla="*/ 42020 h 1767496"/>
              <a:gd name="connsiteX15" fmla="*/ 354824 w 4891442"/>
              <a:gd name="connsiteY15" fmla="*/ 42020 h 1767496"/>
              <a:gd name="connsiteX16" fmla="*/ 118154 w 4891442"/>
              <a:gd name="connsiteY16" fmla="*/ 0 h 1767496"/>
              <a:gd name="connsiteX0" fmla="*/ 118154 w 4891442"/>
              <a:gd name="connsiteY0" fmla="*/ 0 h 1767496"/>
              <a:gd name="connsiteX1" fmla="*/ 2553866 w 4891442"/>
              <a:gd name="connsiteY1" fmla="*/ 21515 h 1767496"/>
              <a:gd name="connsiteX2" fmla="*/ 2553866 w 4891442"/>
              <a:gd name="connsiteY2" fmla="*/ 21515 h 1767496"/>
              <a:gd name="connsiteX3" fmla="*/ 3519365 w 4891442"/>
              <a:gd name="connsiteY3" fmla="*/ 21515 h 1767496"/>
              <a:gd name="connsiteX4" fmla="*/ 4163031 w 4891442"/>
              <a:gd name="connsiteY4" fmla="*/ 21515 h 1767496"/>
              <a:gd name="connsiteX5" fmla="*/ 4163031 w 4891442"/>
              <a:gd name="connsiteY5" fmla="*/ 300204 h 1767496"/>
              <a:gd name="connsiteX6" fmla="*/ 4891442 w 4891442"/>
              <a:gd name="connsiteY6" fmla="*/ 181438 h 1767496"/>
              <a:gd name="connsiteX7" fmla="*/ 4163031 w 4891442"/>
              <a:gd name="connsiteY7" fmla="*/ 718238 h 1767496"/>
              <a:gd name="connsiteX8" fmla="*/ 4163031 w 4891442"/>
              <a:gd name="connsiteY8" fmla="*/ 1693650 h 1767496"/>
              <a:gd name="connsiteX9" fmla="*/ 3519365 w 4891442"/>
              <a:gd name="connsiteY9" fmla="*/ 1693650 h 1767496"/>
              <a:gd name="connsiteX10" fmla="*/ 2553866 w 4891442"/>
              <a:gd name="connsiteY10" fmla="*/ 1693650 h 1767496"/>
              <a:gd name="connsiteX11" fmla="*/ 2553866 w 4891442"/>
              <a:gd name="connsiteY11" fmla="*/ 1693650 h 1767496"/>
              <a:gd name="connsiteX12" fmla="*/ 301035 w 4891442"/>
              <a:gd name="connsiteY12" fmla="*/ 1693650 h 1767496"/>
              <a:gd name="connsiteX13" fmla="*/ 150427 w 4891442"/>
              <a:gd name="connsiteY13" fmla="*/ 696722 h 1767496"/>
              <a:gd name="connsiteX14" fmla="*/ 118155 w 4891442"/>
              <a:gd name="connsiteY14" fmla="*/ 42020 h 1767496"/>
              <a:gd name="connsiteX15" fmla="*/ 354824 w 4891442"/>
              <a:gd name="connsiteY15" fmla="*/ 42020 h 1767496"/>
              <a:gd name="connsiteX16" fmla="*/ 118154 w 4891442"/>
              <a:gd name="connsiteY16" fmla="*/ 0 h 1767496"/>
              <a:gd name="connsiteX0" fmla="*/ 92751 w 4866039"/>
              <a:gd name="connsiteY0" fmla="*/ 6476 h 1773972"/>
              <a:gd name="connsiteX1" fmla="*/ 2528463 w 4866039"/>
              <a:gd name="connsiteY1" fmla="*/ 27991 h 1773972"/>
              <a:gd name="connsiteX2" fmla="*/ 2528463 w 4866039"/>
              <a:gd name="connsiteY2" fmla="*/ 27991 h 1773972"/>
              <a:gd name="connsiteX3" fmla="*/ 3493962 w 4866039"/>
              <a:gd name="connsiteY3" fmla="*/ 27991 h 1773972"/>
              <a:gd name="connsiteX4" fmla="*/ 4137628 w 4866039"/>
              <a:gd name="connsiteY4" fmla="*/ 27991 h 1773972"/>
              <a:gd name="connsiteX5" fmla="*/ 4137628 w 4866039"/>
              <a:gd name="connsiteY5" fmla="*/ 306680 h 1773972"/>
              <a:gd name="connsiteX6" fmla="*/ 4866039 w 4866039"/>
              <a:gd name="connsiteY6" fmla="*/ 187914 h 1773972"/>
              <a:gd name="connsiteX7" fmla="*/ 4137628 w 4866039"/>
              <a:gd name="connsiteY7" fmla="*/ 724714 h 1773972"/>
              <a:gd name="connsiteX8" fmla="*/ 4137628 w 4866039"/>
              <a:gd name="connsiteY8" fmla="*/ 1700126 h 1773972"/>
              <a:gd name="connsiteX9" fmla="*/ 3493962 w 4866039"/>
              <a:gd name="connsiteY9" fmla="*/ 1700126 h 1773972"/>
              <a:gd name="connsiteX10" fmla="*/ 2528463 w 4866039"/>
              <a:gd name="connsiteY10" fmla="*/ 1700126 h 1773972"/>
              <a:gd name="connsiteX11" fmla="*/ 2528463 w 4866039"/>
              <a:gd name="connsiteY11" fmla="*/ 1700126 h 1773972"/>
              <a:gd name="connsiteX12" fmla="*/ 275632 w 4866039"/>
              <a:gd name="connsiteY12" fmla="*/ 1700126 h 1773972"/>
              <a:gd name="connsiteX13" fmla="*/ 125024 w 4866039"/>
              <a:gd name="connsiteY13" fmla="*/ 703198 h 1773972"/>
              <a:gd name="connsiteX14" fmla="*/ 92752 w 4866039"/>
              <a:gd name="connsiteY14" fmla="*/ 48496 h 1773972"/>
              <a:gd name="connsiteX15" fmla="*/ 469270 w 4866039"/>
              <a:gd name="connsiteY15" fmla="*/ 48496 h 1773972"/>
              <a:gd name="connsiteX16" fmla="*/ 92751 w 4866039"/>
              <a:gd name="connsiteY16" fmla="*/ 6476 h 1773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66039" h="1773972">
                <a:moveTo>
                  <a:pt x="92751" y="6476"/>
                </a:moveTo>
                <a:lnTo>
                  <a:pt x="2528463" y="27991"/>
                </a:lnTo>
                <a:lnTo>
                  <a:pt x="2528463" y="27991"/>
                </a:lnTo>
                <a:lnTo>
                  <a:pt x="3493962" y="27991"/>
                </a:lnTo>
                <a:cubicBezTo>
                  <a:pt x="3762156" y="27991"/>
                  <a:pt x="4030350" y="-18457"/>
                  <a:pt x="4137628" y="27991"/>
                </a:cubicBezTo>
                <a:cubicBezTo>
                  <a:pt x="4244906" y="74439"/>
                  <a:pt x="4016226" y="280026"/>
                  <a:pt x="4137628" y="306680"/>
                </a:cubicBezTo>
                <a:lnTo>
                  <a:pt x="4866039" y="187914"/>
                </a:lnTo>
                <a:lnTo>
                  <a:pt x="4137628" y="724714"/>
                </a:lnTo>
                <a:cubicBezTo>
                  <a:pt x="4016226" y="976749"/>
                  <a:pt x="4244906" y="1537558"/>
                  <a:pt x="4137628" y="1700126"/>
                </a:cubicBezTo>
                <a:cubicBezTo>
                  <a:pt x="4030350" y="1862694"/>
                  <a:pt x="3762156" y="1700126"/>
                  <a:pt x="3493962" y="1700126"/>
                </a:cubicBezTo>
                <a:lnTo>
                  <a:pt x="2528463" y="1700126"/>
                </a:lnTo>
                <a:lnTo>
                  <a:pt x="2528463" y="1700126"/>
                </a:lnTo>
                <a:cubicBezTo>
                  <a:pt x="2152991" y="1700126"/>
                  <a:pt x="676205" y="1866281"/>
                  <a:pt x="275632" y="1700126"/>
                </a:cubicBezTo>
                <a:cubicBezTo>
                  <a:pt x="-124941" y="1533971"/>
                  <a:pt x="125024" y="935439"/>
                  <a:pt x="125024" y="703198"/>
                </a:cubicBezTo>
                <a:cubicBezTo>
                  <a:pt x="125024" y="560268"/>
                  <a:pt x="35378" y="157613"/>
                  <a:pt x="92752" y="48496"/>
                </a:cubicBezTo>
                <a:cubicBezTo>
                  <a:pt x="150126" y="-60621"/>
                  <a:pt x="343764" y="48496"/>
                  <a:pt x="469270" y="48496"/>
                </a:cubicBezTo>
                <a:cubicBezTo>
                  <a:pt x="469270" y="2048"/>
                  <a:pt x="-250448" y="9893"/>
                  <a:pt x="92751" y="6476"/>
                </a:cubicBez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Callout 4"/>
          <p:cNvSpPr/>
          <p:nvPr/>
        </p:nvSpPr>
        <p:spPr>
          <a:xfrm rot="227525">
            <a:off x="276225" y="1298755"/>
            <a:ext cx="4157957" cy="2097377"/>
          </a:xfrm>
          <a:custGeom>
            <a:avLst/>
            <a:gdLst>
              <a:gd name="connsiteX0" fmla="*/ -257887 w 4353262"/>
              <a:gd name="connsiteY0" fmla="*/ 1725258 h 1925619"/>
              <a:gd name="connsiteX1" fmla="*/ 192827 w 4353262"/>
              <a:gd name="connsiteY1" fmla="*/ 1359005 h 1925619"/>
              <a:gd name="connsiteX2" fmla="*/ 1926076 w 4353262"/>
              <a:gd name="connsiteY2" fmla="*/ 6400 h 1925619"/>
              <a:gd name="connsiteX3" fmla="*/ 3928449 w 4353262"/>
              <a:gd name="connsiteY3" fmla="*/ 391377 h 1925619"/>
              <a:gd name="connsiteX4" fmla="*/ 2549371 w 4353262"/>
              <a:gd name="connsiteY4" fmla="*/ 1911398 h 1925619"/>
              <a:gd name="connsiteX5" fmla="*/ 672809 w 4353262"/>
              <a:gd name="connsiteY5" fmla="*/ 1658879 h 1925619"/>
              <a:gd name="connsiteX6" fmla="*/ -257887 w 4353262"/>
              <a:gd name="connsiteY6" fmla="*/ 1725258 h 1925619"/>
              <a:gd name="connsiteX0" fmla="*/ 0 w 4613218"/>
              <a:gd name="connsiteY0" fmla="*/ 1725272 h 1925645"/>
              <a:gd name="connsiteX1" fmla="*/ 450714 w 4613218"/>
              <a:gd name="connsiteY1" fmla="*/ 1359019 h 1925645"/>
              <a:gd name="connsiteX2" fmla="*/ 2183963 w 4613218"/>
              <a:gd name="connsiteY2" fmla="*/ 6414 h 1925645"/>
              <a:gd name="connsiteX3" fmla="*/ 4186336 w 4613218"/>
              <a:gd name="connsiteY3" fmla="*/ 391391 h 1925645"/>
              <a:gd name="connsiteX4" fmla="*/ 2807258 w 4613218"/>
              <a:gd name="connsiteY4" fmla="*/ 1911412 h 1925645"/>
              <a:gd name="connsiteX5" fmla="*/ 930696 w 4613218"/>
              <a:gd name="connsiteY5" fmla="*/ 1658893 h 1925645"/>
              <a:gd name="connsiteX6" fmla="*/ 0 w 4613218"/>
              <a:gd name="connsiteY6" fmla="*/ 1725272 h 1925645"/>
              <a:gd name="connsiteX0" fmla="*/ 0 w 4613218"/>
              <a:gd name="connsiteY0" fmla="*/ 1725272 h 1925645"/>
              <a:gd name="connsiteX1" fmla="*/ 450714 w 4613218"/>
              <a:gd name="connsiteY1" fmla="*/ 1359019 h 1925645"/>
              <a:gd name="connsiteX2" fmla="*/ 2183963 w 4613218"/>
              <a:gd name="connsiteY2" fmla="*/ 6414 h 1925645"/>
              <a:gd name="connsiteX3" fmla="*/ 4186336 w 4613218"/>
              <a:gd name="connsiteY3" fmla="*/ 391391 h 1925645"/>
              <a:gd name="connsiteX4" fmla="*/ 2807258 w 4613218"/>
              <a:gd name="connsiteY4" fmla="*/ 1911412 h 1925645"/>
              <a:gd name="connsiteX5" fmla="*/ 930696 w 4613218"/>
              <a:gd name="connsiteY5" fmla="*/ 1658893 h 1925645"/>
              <a:gd name="connsiteX6" fmla="*/ 0 w 4613218"/>
              <a:gd name="connsiteY6" fmla="*/ 1725272 h 1925645"/>
              <a:gd name="connsiteX0" fmla="*/ 0 w 4613218"/>
              <a:gd name="connsiteY0" fmla="*/ 1725272 h 1925645"/>
              <a:gd name="connsiteX1" fmla="*/ 450714 w 4613218"/>
              <a:gd name="connsiteY1" fmla="*/ 1359019 h 1925645"/>
              <a:gd name="connsiteX2" fmla="*/ 2183963 w 4613218"/>
              <a:gd name="connsiteY2" fmla="*/ 6414 h 1925645"/>
              <a:gd name="connsiteX3" fmla="*/ 4186336 w 4613218"/>
              <a:gd name="connsiteY3" fmla="*/ 391391 h 1925645"/>
              <a:gd name="connsiteX4" fmla="*/ 2807258 w 4613218"/>
              <a:gd name="connsiteY4" fmla="*/ 1911412 h 1925645"/>
              <a:gd name="connsiteX5" fmla="*/ 930696 w 4613218"/>
              <a:gd name="connsiteY5" fmla="*/ 1658893 h 1925645"/>
              <a:gd name="connsiteX6" fmla="*/ 0 w 4613218"/>
              <a:gd name="connsiteY6" fmla="*/ 1725272 h 1925645"/>
              <a:gd name="connsiteX0" fmla="*/ 0 w 4613218"/>
              <a:gd name="connsiteY0" fmla="*/ 1725272 h 1925645"/>
              <a:gd name="connsiteX1" fmla="*/ 450714 w 4613218"/>
              <a:gd name="connsiteY1" fmla="*/ 1359019 h 1925645"/>
              <a:gd name="connsiteX2" fmla="*/ 2183963 w 4613218"/>
              <a:gd name="connsiteY2" fmla="*/ 6414 h 1925645"/>
              <a:gd name="connsiteX3" fmla="*/ 4186336 w 4613218"/>
              <a:gd name="connsiteY3" fmla="*/ 391391 h 1925645"/>
              <a:gd name="connsiteX4" fmla="*/ 2807258 w 4613218"/>
              <a:gd name="connsiteY4" fmla="*/ 1911412 h 1925645"/>
              <a:gd name="connsiteX5" fmla="*/ 930696 w 4613218"/>
              <a:gd name="connsiteY5" fmla="*/ 1658893 h 1925645"/>
              <a:gd name="connsiteX6" fmla="*/ 0 w 4613218"/>
              <a:gd name="connsiteY6" fmla="*/ 1725272 h 1925645"/>
              <a:gd name="connsiteX0" fmla="*/ 0 w 4613218"/>
              <a:gd name="connsiteY0" fmla="*/ 1725272 h 1925645"/>
              <a:gd name="connsiteX1" fmla="*/ 450714 w 4613218"/>
              <a:gd name="connsiteY1" fmla="*/ 1359019 h 1925645"/>
              <a:gd name="connsiteX2" fmla="*/ 2183963 w 4613218"/>
              <a:gd name="connsiteY2" fmla="*/ 6414 h 1925645"/>
              <a:gd name="connsiteX3" fmla="*/ 4186336 w 4613218"/>
              <a:gd name="connsiteY3" fmla="*/ 391391 h 1925645"/>
              <a:gd name="connsiteX4" fmla="*/ 2807258 w 4613218"/>
              <a:gd name="connsiteY4" fmla="*/ 1911412 h 1925645"/>
              <a:gd name="connsiteX5" fmla="*/ 930696 w 4613218"/>
              <a:gd name="connsiteY5" fmla="*/ 1658893 h 1925645"/>
              <a:gd name="connsiteX6" fmla="*/ 0 w 4613218"/>
              <a:gd name="connsiteY6" fmla="*/ 1725272 h 1925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13218" h="1925645">
                <a:moveTo>
                  <a:pt x="0" y="1725272"/>
                </a:moveTo>
                <a:cubicBezTo>
                  <a:pt x="623574" y="1646218"/>
                  <a:pt x="300476" y="1481103"/>
                  <a:pt x="450714" y="1359019"/>
                </a:cubicBezTo>
                <a:cubicBezTo>
                  <a:pt x="-155743" y="764863"/>
                  <a:pt x="719985" y="81456"/>
                  <a:pt x="2183963" y="6414"/>
                </a:cubicBezTo>
                <a:cubicBezTo>
                  <a:pt x="2959179" y="-33323"/>
                  <a:pt x="3723162" y="113561"/>
                  <a:pt x="4186336" y="391391"/>
                </a:cubicBezTo>
                <a:cubicBezTo>
                  <a:pt x="5146480" y="967323"/>
                  <a:pt x="4401111" y="1788869"/>
                  <a:pt x="2807258" y="1911412"/>
                </a:cubicBezTo>
                <a:cubicBezTo>
                  <a:pt x="2126587" y="1963745"/>
                  <a:pt x="1430169" y="1870032"/>
                  <a:pt x="930696" y="1658893"/>
                </a:cubicBezTo>
                <a:cubicBezTo>
                  <a:pt x="620464" y="1681019"/>
                  <a:pt x="600688" y="1929055"/>
                  <a:pt x="0" y="1725272"/>
                </a:cubicBezTo>
                <a:close/>
              </a:path>
            </a:pathLst>
          </a:cu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1946"/>
            <a:ext cx="1417791" cy="979395"/>
          </a:xfrm>
          <a:prstGeom prst="rect">
            <a:avLst/>
          </a:prstGeom>
        </p:spPr>
      </p:pic>
      <p:sp>
        <p:nvSpPr>
          <p:cNvPr id="9" name="TextBox 8"/>
          <p:cNvSpPr txBox="1"/>
          <p:nvPr/>
        </p:nvSpPr>
        <p:spPr>
          <a:xfrm>
            <a:off x="2850777" y="368920"/>
            <a:ext cx="6131857" cy="584775"/>
          </a:xfrm>
          <a:prstGeom prst="rect">
            <a:avLst/>
          </a:prstGeom>
          <a:noFill/>
        </p:spPr>
        <p:txBody>
          <a:bodyPr wrap="square" rtlCol="0">
            <a:spAutoFit/>
          </a:bodyPr>
          <a:lstStyle/>
          <a:p>
            <a:pPr lvl="0" algn="ctr">
              <a:defRPr/>
            </a:pPr>
            <a:r>
              <a:rPr lang="en-US" altLang="zh-CN" sz="3200">
                <a:solidFill>
                  <a:srgbClr val="002060"/>
                </a:solidFill>
                <a:latin typeface="Roboto Black" panose="02000000000000000000" pitchFamily="2" charset="0"/>
                <a:ea typeface="Roboto Black" panose="02000000000000000000" pitchFamily="2" charset="0"/>
              </a:rPr>
              <a:t>THẢO LUẬN</a:t>
            </a:r>
            <a:endParaRPr lang="vi-VN" altLang="zh-CN" sz="3200">
              <a:solidFill>
                <a:srgbClr val="002060"/>
              </a:solidFill>
              <a:latin typeface="Roboto Black" panose="02000000000000000000" pitchFamily="2" charset="0"/>
              <a:ea typeface="Roboto Black" panose="02000000000000000000" pitchFamily="2" charset="0"/>
            </a:endParaRPr>
          </a:p>
        </p:txBody>
      </p:sp>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backgroundRemoval t="3881" b="99224" l="9961" r="97070">
                        <a14:foregroundMark x1="35156" y1="10479" x2="55078" y2="70116"/>
                        <a14:foregroundMark x1="27539" y1="17206" x2="28906" y2="21216"/>
                        <a14:foregroundMark x1="60938" y1="27555" x2="66602" y2="32859"/>
                        <a14:foregroundMark x1="33789" y1="49288" x2="83203" y2="49288"/>
                        <a14:foregroundMark x1="36523" y1="42303" x2="76563" y2="42303"/>
                        <a14:foregroundMark x1="67969" y1="37646" x2="80273" y2="48383"/>
                        <a14:foregroundMark x1="75195" y1="51488" x2="78516" y2="55239"/>
                        <a14:foregroundMark x1="30859" y1="52393" x2="38477" y2="59379"/>
                        <a14:foregroundMark x1="26563" y1="50194" x2="42383" y2="55239"/>
                        <a14:foregroundMark x1="33203" y1="61320" x2="43164" y2="60673"/>
                        <a14:foregroundMark x1="51367" y1="70763" x2="75586" y2="56792"/>
                        <a14:foregroundMark x1="33789" y1="68564" x2="38086" y2="68823"/>
                        <a14:foregroundMark x1="34766" y1="69728" x2="39063" y2="70116"/>
                      </a14:backgroundRemoval>
                    </a14:imgEffect>
                  </a14:imgLayer>
                </a14:imgProps>
              </a:ext>
            </a:extLst>
          </a:blip>
          <a:stretch>
            <a:fillRect/>
          </a:stretch>
        </p:blipFill>
        <p:spPr>
          <a:xfrm>
            <a:off x="-487227" y="3453779"/>
            <a:ext cx="2262047" cy="3415161"/>
          </a:xfrm>
          <a:prstGeom prst="rect">
            <a:avLst/>
          </a:prstGeom>
        </p:spPr>
      </p:pic>
      <p:sp>
        <p:nvSpPr>
          <p:cNvPr id="11" name="TextBox 10">
            <a:extLst>
              <a:ext uri="{FF2B5EF4-FFF2-40B4-BE49-F238E27FC236}">
                <a16:creationId xmlns:a16="http://schemas.microsoft.com/office/drawing/2014/main" id="{8BAB906A-1694-05DB-A671-51D0AA73C0B5}"/>
              </a:ext>
            </a:extLst>
          </p:cNvPr>
          <p:cNvSpPr txBox="1"/>
          <p:nvPr/>
        </p:nvSpPr>
        <p:spPr>
          <a:xfrm>
            <a:off x="748661" y="1552107"/>
            <a:ext cx="3685521" cy="1569660"/>
          </a:xfrm>
          <a:prstGeom prst="rect">
            <a:avLst/>
          </a:prstGeom>
          <a:noFill/>
        </p:spPr>
        <p:txBody>
          <a:bodyPr wrap="square" rtlCol="0">
            <a:spAutoFit/>
          </a:bodyPr>
          <a:lstStyle/>
          <a:p>
            <a:pPr lvl="0">
              <a:defRPr/>
            </a:pPr>
            <a:r>
              <a:rPr lang="en-US" altLang="zh-CN" sz="2400">
                <a:solidFill>
                  <a:srgbClr val="002060"/>
                </a:solidFill>
                <a:latin typeface="Roboto" panose="02000000000000000000" pitchFamily="2" charset="0"/>
                <a:ea typeface="Roboto" panose="02000000000000000000" pitchFamily="2" charset="0"/>
              </a:rPr>
              <a:t>Ở quê tớ mọi người thường vẽ, treo đèn lồng, cờ để trang trí cảnh quan trong những dịp lễ, tết.</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pic>
        <p:nvPicPr>
          <p:cNvPr id="10" name="Picture 9"/>
          <p:cNvPicPr>
            <a:picLocks noChangeAspect="1"/>
          </p:cNvPicPr>
          <p:nvPr/>
        </p:nvPicPr>
        <p:blipFill>
          <a:blip r:embed="rId7">
            <a:extLst>
              <a:ext uri="{BEBA8EAE-BF5A-486C-A8C5-ECC9F3942E4B}">
                <a14:imgProps xmlns:a14="http://schemas.microsoft.com/office/drawing/2010/main">
                  <a14:imgLayer r:embed="rId8">
                    <a14:imgEffect>
                      <a14:backgroundRemoval t="3725" b="96848" l="2677" r="97706"/>
                    </a14:imgEffect>
                  </a14:imgLayer>
                </a14:imgProps>
              </a:ext>
            </a:extLst>
          </a:blip>
          <a:stretch>
            <a:fillRect/>
          </a:stretch>
        </p:blipFill>
        <p:spPr>
          <a:xfrm>
            <a:off x="8712804" y="3238832"/>
            <a:ext cx="2664172" cy="3555626"/>
          </a:xfrm>
          <a:prstGeom prst="rect">
            <a:avLst/>
          </a:prstGeom>
        </p:spPr>
      </p:pic>
      <p:sp>
        <p:nvSpPr>
          <p:cNvPr id="14" name="TextBox 13">
            <a:extLst>
              <a:ext uri="{FF2B5EF4-FFF2-40B4-BE49-F238E27FC236}">
                <a16:creationId xmlns:a16="http://schemas.microsoft.com/office/drawing/2014/main" id="{8BAB906A-1694-05DB-A671-51D0AA73C0B5}"/>
              </a:ext>
            </a:extLst>
          </p:cNvPr>
          <p:cNvSpPr txBox="1"/>
          <p:nvPr/>
        </p:nvSpPr>
        <p:spPr>
          <a:xfrm>
            <a:off x="4766264" y="4624661"/>
            <a:ext cx="3605585" cy="1569660"/>
          </a:xfrm>
          <a:prstGeom prst="rect">
            <a:avLst/>
          </a:prstGeom>
          <a:noFill/>
        </p:spPr>
        <p:txBody>
          <a:bodyPr wrap="square" rtlCol="0">
            <a:spAutoFit/>
          </a:bodyPr>
          <a:lstStyle/>
          <a:p>
            <a:pPr lvl="0" algn="just">
              <a:defRPr/>
            </a:pPr>
            <a:r>
              <a:rPr lang="vi-VN" altLang="zh-CN" sz="2400">
                <a:solidFill>
                  <a:srgbClr val="002060"/>
                </a:solidFill>
                <a:latin typeface="Roboto" panose="02000000000000000000" pitchFamily="2" charset="0"/>
                <a:ea typeface="Roboto" panose="02000000000000000000" pitchFamily="2" charset="0"/>
              </a:rPr>
              <a:t>Chúng mình hãy cùng làm các sản phẩm để trang trí</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cảnh quan nơi mình sống nhé!</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06168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par>
                                <p:cTn id="19" presetID="42" presetClass="entr" presetSubtype="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par>
                                <p:cTn id="29" presetID="10" presetClass="entr" presetSubtype="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down)">
                                      <p:cBhvr>
                                        <p:cTn id="3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5" grpId="0" animBg="1"/>
      <p:bldP spid="9" grpId="0"/>
      <p:bldP spid="11"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2321133" y="1809713"/>
            <a:ext cx="8229600" cy="4362747"/>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1946"/>
            <a:ext cx="1417791" cy="979395"/>
          </a:xfrm>
          <a:prstGeom prst="rect">
            <a:avLst/>
          </a:prstGeom>
        </p:spPr>
      </p:pic>
      <p:sp>
        <p:nvSpPr>
          <p:cNvPr id="7" name="TextBox 6"/>
          <p:cNvSpPr txBox="1"/>
          <p:nvPr/>
        </p:nvSpPr>
        <p:spPr>
          <a:xfrm>
            <a:off x="4548798" y="796205"/>
            <a:ext cx="407095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B050"/>
                </a:solidFill>
                <a:effectLst/>
                <a:uLnTx/>
                <a:uFillTx/>
                <a:latin typeface="Pangolin" panose="00000500000000000000" pitchFamily="2" charset="0"/>
                <a:ea typeface="Roboto" panose="02000000000000000000" pitchFamily="2" charset="0"/>
                <a:cs typeface="+mn-cs"/>
              </a:rPr>
              <a:t>PHIẾU HỌC TẬP SỐ 1</a:t>
            </a:r>
            <a:endParaRPr kumimoji="0" lang="en-US" altLang="zh-CN" sz="3200" b="1" i="0" u="none" strike="noStrike" kern="1200" cap="none" spc="0" normalizeH="0" baseline="0" noProof="0" dirty="0">
              <a:ln>
                <a:noFill/>
              </a:ln>
              <a:solidFill>
                <a:srgbClr val="00B050"/>
              </a:solidFill>
              <a:effectLst/>
              <a:uLnTx/>
              <a:uFillTx/>
              <a:latin typeface="Pangolin" panose="00000500000000000000" pitchFamily="2" charset="0"/>
              <a:ea typeface="Roboto" panose="02000000000000000000" pitchFamily="2" charset="0"/>
              <a:cs typeface="+mn-cs"/>
            </a:endParaRPr>
          </a:p>
        </p:txBody>
      </p:sp>
      <p:sp>
        <p:nvSpPr>
          <p:cNvPr id="2" name="TextBox 1"/>
          <p:cNvSpPr txBox="1"/>
          <p:nvPr/>
        </p:nvSpPr>
        <p:spPr>
          <a:xfrm>
            <a:off x="3067050" y="1903948"/>
            <a:ext cx="7717213" cy="4154984"/>
          </a:xfrm>
          <a:prstGeom prst="rect">
            <a:avLst/>
          </a:prstGeom>
          <a:noFill/>
        </p:spPr>
        <p:txBody>
          <a:bodyPr wrap="square" rtlCol="0">
            <a:spAutoFit/>
          </a:bodyPr>
          <a:lstStyle/>
          <a:p>
            <a:r>
              <a:rPr lang="vi-VN" sz="2400">
                <a:latin typeface="Roboto" panose="02000000000000000000" pitchFamily="2" charset="0"/>
                <a:ea typeface="Roboto" panose="02000000000000000000" pitchFamily="2" charset="0"/>
              </a:rPr>
              <a:t>1. Tô màu </a:t>
            </a:r>
          </a:p>
          <a:p>
            <a:endParaRPr lang="vi-VN" sz="2400">
              <a:latin typeface="Roboto" panose="02000000000000000000" pitchFamily="2" charset="0"/>
              <a:ea typeface="Roboto" panose="02000000000000000000" pitchFamily="2" charset="0"/>
            </a:endParaRPr>
          </a:p>
          <a:p>
            <a:endParaRPr lang="vi-VN" sz="2400">
              <a:latin typeface="Roboto" panose="02000000000000000000" pitchFamily="2" charset="0"/>
              <a:ea typeface="Roboto" panose="02000000000000000000" pitchFamily="2" charset="0"/>
            </a:endParaRPr>
          </a:p>
          <a:p>
            <a:endParaRPr lang="vi-VN" sz="2400">
              <a:latin typeface="Roboto" panose="02000000000000000000" pitchFamily="2" charset="0"/>
              <a:ea typeface="Roboto" panose="02000000000000000000" pitchFamily="2" charset="0"/>
            </a:endParaRPr>
          </a:p>
          <a:p>
            <a:endParaRPr lang="vi-VN" sz="2400">
              <a:latin typeface="Roboto" panose="02000000000000000000" pitchFamily="2" charset="0"/>
              <a:ea typeface="Roboto" panose="02000000000000000000" pitchFamily="2" charset="0"/>
            </a:endParaRPr>
          </a:p>
          <a:p>
            <a:endParaRPr lang="vi-VN" sz="2400">
              <a:latin typeface="Roboto" panose="02000000000000000000" pitchFamily="2" charset="0"/>
              <a:ea typeface="Roboto" panose="02000000000000000000" pitchFamily="2" charset="0"/>
            </a:endParaRPr>
          </a:p>
          <a:p>
            <a:endParaRPr lang="vi-VN" sz="2400">
              <a:latin typeface="Roboto" panose="02000000000000000000" pitchFamily="2" charset="0"/>
              <a:ea typeface="Roboto" panose="02000000000000000000" pitchFamily="2" charset="0"/>
            </a:endParaRPr>
          </a:p>
          <a:p>
            <a:r>
              <a:rPr lang="vi-VN" sz="2400">
                <a:latin typeface="Roboto" panose="02000000000000000000" pitchFamily="2" charset="0"/>
                <a:ea typeface="Roboto" panose="02000000000000000000" pitchFamily="2" charset="0"/>
              </a:rPr>
              <a:t>2. Bức tranh vẽ những hình ảnh gì? ……………………………………………….……………..</a:t>
            </a:r>
          </a:p>
          <a:p>
            <a:r>
              <a:rPr lang="vi-VN" sz="2400">
                <a:latin typeface="Roboto" panose="02000000000000000000" pitchFamily="2" charset="0"/>
                <a:ea typeface="Roboto" panose="02000000000000000000" pitchFamily="2" charset="0"/>
              </a:rPr>
              <a:t>3. Nơi em ở có </a:t>
            </a:r>
            <a:r>
              <a:rPr lang="en-US" sz="2400">
                <a:latin typeface="Roboto" panose="02000000000000000000" pitchFamily="2" charset="0"/>
                <a:ea typeface="Roboto" panose="02000000000000000000" pitchFamily="2" charset="0"/>
              </a:rPr>
              <a:t>những </a:t>
            </a:r>
            <a:r>
              <a:rPr lang="vi-VN" sz="2400">
                <a:latin typeface="Roboto" panose="02000000000000000000" pitchFamily="2" charset="0"/>
                <a:ea typeface="Roboto" panose="02000000000000000000" pitchFamily="2" charset="0"/>
              </a:rPr>
              <a:t>hình ảnh này không? .………………………………………………………………</a:t>
            </a:r>
          </a:p>
        </p:txBody>
      </p:sp>
      <p:sp>
        <p:nvSpPr>
          <p:cNvPr id="13" name="TextBox 12"/>
          <p:cNvSpPr txBox="1"/>
          <p:nvPr/>
        </p:nvSpPr>
        <p:spPr>
          <a:xfrm>
            <a:off x="2790825" y="4793246"/>
            <a:ext cx="7759908" cy="400110"/>
          </a:xfrm>
          <a:prstGeom prst="rect">
            <a:avLst/>
          </a:prstGeom>
          <a:noFill/>
        </p:spPr>
        <p:txBody>
          <a:bodyPr wrap="square" rtlCol="0">
            <a:spAutoFit/>
          </a:bodyPr>
          <a:lstStyle/>
          <a:p>
            <a:pPr lvl="0" algn="just">
              <a:defRPr/>
            </a:pPr>
            <a:r>
              <a:rPr lang="vi-VN" altLang="zh-CN" sz="2000">
                <a:solidFill>
                  <a:srgbClr val="FF0000"/>
                </a:solidFill>
                <a:latin typeface="Roboto" panose="02000000000000000000" pitchFamily="2" charset="0"/>
                <a:ea typeface="Roboto" panose="02000000000000000000" pitchFamily="2" charset="0"/>
              </a:rPr>
              <a:t>Bức tranh vẽ mây, núi cây, đồng ruộng, trâu cày và cậu bé chăn trâu</a:t>
            </a:r>
          </a:p>
        </p:txBody>
      </p:sp>
      <p:pic>
        <p:nvPicPr>
          <p:cNvPr id="8" name="Picture 7"/>
          <p:cNvPicPr/>
          <p:nvPr/>
        </p:nvPicPr>
        <p:blipFill>
          <a:blip r:embed="rId4">
            <a:extLst>
              <a:ext uri="{28A0092B-C50C-407E-A947-70E740481C1C}">
                <a14:useLocalDpi xmlns:a14="http://schemas.microsoft.com/office/drawing/2010/main" val="0"/>
              </a:ext>
            </a:extLst>
          </a:blip>
          <a:srcRect/>
          <a:stretch>
            <a:fillRect/>
          </a:stretch>
        </p:blipFill>
        <p:spPr bwMode="auto">
          <a:xfrm>
            <a:off x="4548798" y="1977128"/>
            <a:ext cx="5410200" cy="2533650"/>
          </a:xfrm>
          <a:prstGeom prst="rect">
            <a:avLst/>
          </a:prstGeom>
          <a:noFill/>
          <a:ln>
            <a:noFill/>
          </a:ln>
        </p:spPr>
      </p:pic>
    </p:spTree>
    <p:extLst>
      <p:ext uri="{BB962C8B-B14F-4D97-AF65-F5344CB8AC3E}">
        <p14:creationId xmlns:p14="http://schemas.microsoft.com/office/powerpoint/2010/main" val="4264662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1946"/>
            <a:ext cx="7229139" cy="6841596"/>
          </a:xfrm>
          <a:prstGeom prst="rect">
            <a:avLst/>
          </a:prstGeom>
        </p:spPr>
      </p:pic>
      <p:sp>
        <p:nvSpPr>
          <p:cNvPr id="8" name="TextBox 7"/>
          <p:cNvSpPr txBox="1"/>
          <p:nvPr/>
        </p:nvSpPr>
        <p:spPr>
          <a:xfrm>
            <a:off x="7113757" y="1124809"/>
            <a:ext cx="4867837" cy="1569660"/>
          </a:xfrm>
          <a:prstGeom prst="rect">
            <a:avLst/>
          </a:prstGeom>
          <a:noFill/>
        </p:spPr>
        <p:txBody>
          <a:bodyPr wrap="square" rtlCol="0">
            <a:spAutoFit/>
          </a:bodyPr>
          <a:lstStyle/>
          <a:p>
            <a:pPr lvl="0" algn="ctr">
              <a:defRPr/>
            </a:pPr>
            <a:r>
              <a:rPr lang="en-US" altLang="zh-CN" sz="3200">
                <a:solidFill>
                  <a:srgbClr val="002060"/>
                </a:solidFill>
                <a:latin typeface="Roboto Black" panose="02000000000000000000" pitchFamily="2" charset="0"/>
                <a:ea typeface="Roboto Black" panose="02000000000000000000" pitchFamily="2" charset="0"/>
              </a:rPr>
              <a:t>CÙNG KHÁM PHÁ QUANG CẢNH XUNG QUANH CHÚNG TA</a:t>
            </a:r>
            <a:endParaRPr lang="vi-VN" altLang="zh-CN" sz="3200">
              <a:solidFill>
                <a:srgbClr val="002060"/>
              </a:solidFill>
              <a:latin typeface="Roboto Black" panose="02000000000000000000" pitchFamily="2" charset="0"/>
              <a:ea typeface="Roboto Black" panose="02000000000000000000" pitchFamily="2" charset="0"/>
            </a:endParaRPr>
          </a:p>
        </p:txBody>
      </p:sp>
      <p:pic>
        <p:nvPicPr>
          <p:cNvPr id="34" name="Picture 3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74209" y="27406"/>
            <a:ext cx="1417791" cy="979395"/>
          </a:xfrm>
          <a:prstGeom prst="rect">
            <a:avLst/>
          </a:prstGeom>
        </p:spPr>
      </p:pic>
      <p:sp>
        <p:nvSpPr>
          <p:cNvPr id="24" name="TextBox 23">
            <a:extLst>
              <a:ext uri="{FF2B5EF4-FFF2-40B4-BE49-F238E27FC236}">
                <a16:creationId xmlns:a16="http://schemas.microsoft.com/office/drawing/2014/main" id="{8BAB906A-1694-05DB-A671-51D0AA73C0B5}"/>
              </a:ext>
            </a:extLst>
          </p:cNvPr>
          <p:cNvSpPr txBox="1"/>
          <p:nvPr/>
        </p:nvSpPr>
        <p:spPr>
          <a:xfrm>
            <a:off x="7645095" y="2701552"/>
            <a:ext cx="4034458" cy="1200329"/>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Quan sát và giới thiệu cho bạn về quang cảnh làng xóm, đường phố trong</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tranh</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4" name="TextBox 13"/>
          <p:cNvSpPr txBox="1"/>
          <p:nvPr/>
        </p:nvSpPr>
        <p:spPr>
          <a:xfrm>
            <a:off x="7523028" y="4042474"/>
            <a:ext cx="1349128" cy="461665"/>
          </a:xfrm>
          <a:prstGeom prst="rect">
            <a:avLst/>
          </a:prstGeom>
          <a:noFill/>
        </p:spPr>
        <p:txBody>
          <a:bodyPr wrap="square" rtlCol="0">
            <a:spAutoFit/>
          </a:bodyPr>
          <a:lstStyle/>
          <a:p>
            <a:pPr lvl="0" algn="just">
              <a:defRPr/>
            </a:pPr>
            <a:r>
              <a:rPr lang="en-US" altLang="zh-CN" sz="2400">
                <a:solidFill>
                  <a:srgbClr val="FF0000"/>
                </a:solidFill>
                <a:latin typeface="Roboto" panose="02000000000000000000" pitchFamily="2" charset="0"/>
                <a:ea typeface="Roboto" panose="02000000000000000000" pitchFamily="2" charset="0"/>
              </a:rPr>
              <a:t>Gợi ý</a:t>
            </a:r>
            <a:endParaRPr kumimoji="0" lang="en-US" altLang="zh-CN"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endParaRPr>
          </a:p>
        </p:txBody>
      </p:sp>
      <p:sp>
        <p:nvSpPr>
          <p:cNvPr id="10" name="TextBox 9"/>
          <p:cNvSpPr txBox="1"/>
          <p:nvPr/>
        </p:nvSpPr>
        <p:spPr>
          <a:xfrm>
            <a:off x="7523028" y="4515297"/>
            <a:ext cx="4049297"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Trong tranh có những gì?</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endParaRPr>
          </a:p>
        </p:txBody>
      </p:sp>
      <p:sp>
        <p:nvSpPr>
          <p:cNvPr id="11" name="TextBox 10"/>
          <p:cNvSpPr txBox="1"/>
          <p:nvPr/>
        </p:nvSpPr>
        <p:spPr>
          <a:xfrm>
            <a:off x="7516269" y="4988120"/>
            <a:ext cx="1337276" cy="1569660"/>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Mô tả:</a:t>
            </a:r>
          </a:p>
          <a:p>
            <a:pPr lvl="0" algn="just">
              <a:defRPr/>
            </a:pP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rPr>
              <a:t>Ruộng</a:t>
            </a:r>
          </a:p>
          <a:p>
            <a:pPr lvl="0" algn="just">
              <a:defRPr/>
            </a:pPr>
            <a:r>
              <a:rPr lang="en-US" altLang="zh-CN" sz="2400">
                <a:solidFill>
                  <a:srgbClr val="002060"/>
                </a:solidFill>
                <a:latin typeface="Roboto" panose="02000000000000000000" pitchFamily="2" charset="0"/>
                <a:ea typeface="Roboto" panose="02000000000000000000" pitchFamily="2" charset="0"/>
              </a:rPr>
              <a:t>Núi</a:t>
            </a:r>
          </a:p>
          <a:p>
            <a:pPr lvl="0" algn="just">
              <a:defRPr/>
            </a:pP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rPr>
              <a:t>Cây</a:t>
            </a:r>
          </a:p>
        </p:txBody>
      </p:sp>
      <p:sp>
        <p:nvSpPr>
          <p:cNvPr id="12" name="TextBox 11"/>
          <p:cNvSpPr txBox="1"/>
          <p:nvPr/>
        </p:nvSpPr>
        <p:spPr>
          <a:xfrm>
            <a:off x="8819419" y="4976962"/>
            <a:ext cx="3252135" cy="1569660"/>
          </a:xfrm>
          <a:prstGeom prst="rect">
            <a:avLst/>
          </a:prstGeom>
          <a:noFill/>
        </p:spPr>
        <p:txBody>
          <a:bodyPr wrap="square" rtlCol="0">
            <a:spAutoFit/>
          </a:bodyPr>
          <a:lstStyle/>
          <a:p>
            <a:pPr lvl="0" algn="just">
              <a:defRPr/>
            </a:pPr>
            <a:r>
              <a:rPr kumimoji="0" lang="en-US" altLang="zh-CN"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rPr>
              <a:t>Con đường</a:t>
            </a:r>
          </a:p>
          <a:p>
            <a:pPr lvl="0" algn="just">
              <a:defRPr/>
            </a:pPr>
            <a:r>
              <a:rPr kumimoji="0" lang="en-US" altLang="zh-CN"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rPr>
              <a:t>Ngôi nhà</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endParaRPr>
          </a:p>
          <a:p>
            <a:pPr lvl="0" algn="just">
              <a:defRPr/>
            </a:pPr>
            <a:r>
              <a:rPr lang="en-US" altLang="zh-CN" sz="2400">
                <a:solidFill>
                  <a:srgbClr val="002060"/>
                </a:solidFill>
                <a:latin typeface="Roboto" panose="02000000000000000000" pitchFamily="2" charset="0"/>
                <a:ea typeface="Roboto" panose="02000000000000000000" pitchFamily="2" charset="0"/>
              </a:rPr>
              <a:t>Phương tiện di chuyển</a:t>
            </a:r>
          </a:p>
          <a:p>
            <a:pPr lvl="0" algn="just">
              <a:defRPr/>
            </a:pP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rPr>
              <a:t>Hồ</a:t>
            </a:r>
            <a:r>
              <a:rPr kumimoji="0" lang="en-US" altLang="zh-CN"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rPr>
              <a:t> (ao)</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183078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6"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down)">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down)">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down)">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down)">
                                      <p:cBhvr>
                                        <p:cTn id="3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4" grpId="0"/>
      <p:bldP spid="14" grpId="0"/>
      <p:bldP spid="10" grpId="0"/>
      <p:bldP spid="11"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558565" y="675234"/>
            <a:ext cx="4867837" cy="1569660"/>
          </a:xfrm>
          <a:prstGeom prst="rect">
            <a:avLst/>
          </a:prstGeom>
          <a:noFill/>
        </p:spPr>
        <p:txBody>
          <a:bodyPr wrap="square" rtlCol="0">
            <a:spAutoFit/>
          </a:bodyPr>
          <a:lstStyle/>
          <a:p>
            <a:pPr lvl="0" algn="ctr">
              <a:defRPr/>
            </a:pPr>
            <a:r>
              <a:rPr lang="en-US" altLang="zh-CN" sz="3200">
                <a:solidFill>
                  <a:srgbClr val="002060"/>
                </a:solidFill>
                <a:latin typeface="Roboto Black" panose="02000000000000000000" pitchFamily="2" charset="0"/>
                <a:ea typeface="Roboto Black" panose="02000000000000000000" pitchFamily="2" charset="0"/>
              </a:rPr>
              <a:t>CÙNG KHÁM PHÁ QUANG CẢNH XUNG QUANH CHÚNG TA</a:t>
            </a:r>
            <a:endParaRPr lang="vi-VN" altLang="zh-CN" sz="3200">
              <a:solidFill>
                <a:srgbClr val="002060"/>
              </a:solidFill>
              <a:latin typeface="Roboto Black" panose="02000000000000000000" pitchFamily="2" charset="0"/>
              <a:ea typeface="Roboto Black" panose="02000000000000000000" pitchFamily="2" charset="0"/>
            </a:endParaRPr>
          </a:p>
        </p:txBody>
      </p:sp>
      <p:pic>
        <p:nvPicPr>
          <p:cNvPr id="34" name="Picture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17" y="-59211"/>
            <a:ext cx="1417791" cy="979395"/>
          </a:xfrm>
          <a:prstGeom prst="rect">
            <a:avLst/>
          </a:prstGeom>
        </p:spPr>
      </p:pic>
      <p:sp>
        <p:nvSpPr>
          <p:cNvPr id="24" name="TextBox 23">
            <a:extLst>
              <a:ext uri="{FF2B5EF4-FFF2-40B4-BE49-F238E27FC236}">
                <a16:creationId xmlns:a16="http://schemas.microsoft.com/office/drawing/2014/main" id="{8BAB906A-1694-05DB-A671-51D0AA73C0B5}"/>
              </a:ext>
            </a:extLst>
          </p:cNvPr>
          <p:cNvSpPr txBox="1"/>
          <p:nvPr/>
        </p:nvSpPr>
        <p:spPr>
          <a:xfrm>
            <a:off x="728277" y="2319963"/>
            <a:ext cx="4034458" cy="1200329"/>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Quan sát và giới thiệu cho bạn về quang cảnh làng xóm, đường phố trong</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tranh</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0" name="TextBox 9"/>
          <p:cNvSpPr txBox="1"/>
          <p:nvPr/>
        </p:nvSpPr>
        <p:spPr>
          <a:xfrm>
            <a:off x="1028946" y="3850317"/>
            <a:ext cx="4049297"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Trong tranh có những gì?</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endParaRPr>
          </a:p>
        </p:txBody>
      </p:sp>
      <p:sp>
        <p:nvSpPr>
          <p:cNvPr id="11" name="TextBox 10"/>
          <p:cNvSpPr txBox="1"/>
          <p:nvPr/>
        </p:nvSpPr>
        <p:spPr>
          <a:xfrm>
            <a:off x="3425459" y="4642008"/>
            <a:ext cx="1337276" cy="1200329"/>
          </a:xfrm>
          <a:prstGeom prst="rect">
            <a:avLst/>
          </a:prstGeom>
          <a:noFill/>
        </p:spPr>
        <p:txBody>
          <a:bodyPr wrap="square" rtlCol="0">
            <a:spAutoFit/>
          </a:bodyPr>
          <a:lstStyle/>
          <a:p>
            <a:pPr lvl="0" algn="r">
              <a:defRPr/>
            </a:pPr>
            <a:r>
              <a:rPr lang="en-US" altLang="zh-CN" sz="2400">
                <a:solidFill>
                  <a:srgbClr val="002060"/>
                </a:solidFill>
                <a:latin typeface="Roboto" panose="02000000000000000000" pitchFamily="2" charset="0"/>
                <a:ea typeface="Roboto" panose="02000000000000000000" pitchFamily="2" charset="0"/>
              </a:rPr>
              <a:t>Mô tả:</a:t>
            </a:r>
          </a:p>
          <a:p>
            <a:pPr lvl="0" algn="r">
              <a:defRPr/>
            </a:pP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rPr>
              <a:t>Tòa</a:t>
            </a:r>
            <a:r>
              <a:rPr kumimoji="0" lang="en-US" altLang="zh-CN"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rPr>
              <a:t> nhà</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endParaRPr>
          </a:p>
          <a:p>
            <a:pPr lvl="0" algn="r">
              <a:defRPr/>
            </a:pP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rPr>
              <a:t>Cây cối</a:t>
            </a:r>
          </a:p>
        </p:txBody>
      </p:sp>
      <p:sp>
        <p:nvSpPr>
          <p:cNvPr id="12" name="TextBox 11"/>
          <p:cNvSpPr txBox="1"/>
          <p:nvPr/>
        </p:nvSpPr>
        <p:spPr>
          <a:xfrm>
            <a:off x="1558877" y="5694923"/>
            <a:ext cx="3252135" cy="830997"/>
          </a:xfrm>
          <a:prstGeom prst="rect">
            <a:avLst/>
          </a:prstGeom>
          <a:noFill/>
        </p:spPr>
        <p:txBody>
          <a:bodyPr wrap="square" rtlCol="0">
            <a:spAutoFit/>
          </a:bodyPr>
          <a:lstStyle/>
          <a:p>
            <a:pPr lvl="0" algn="r">
              <a:defRPr/>
            </a:pPr>
            <a:r>
              <a:rPr kumimoji="0" lang="en-US" altLang="zh-CN"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rPr>
              <a:t>Con đường</a:t>
            </a:r>
          </a:p>
          <a:p>
            <a:pPr lvl="0" algn="r">
              <a:defRPr/>
            </a:pPr>
            <a:r>
              <a:rPr lang="en-US" altLang="zh-CN" sz="2400">
                <a:solidFill>
                  <a:srgbClr val="002060"/>
                </a:solidFill>
                <a:latin typeface="Roboto" panose="02000000000000000000" pitchFamily="2" charset="0"/>
                <a:ea typeface="Roboto" panose="02000000000000000000" pitchFamily="2" charset="0"/>
              </a:rPr>
              <a:t>Phương tiện di chuyển</a:t>
            </a:r>
          </a:p>
        </p:txBody>
      </p:sp>
      <p:pic>
        <p:nvPicPr>
          <p:cNvPr id="3" name="Picture 2"/>
          <p:cNvPicPr>
            <a:picLocks noChangeAspect="1"/>
          </p:cNvPicPr>
          <p:nvPr/>
        </p:nvPicPr>
        <p:blipFill>
          <a:blip r:embed="rId4"/>
          <a:stretch>
            <a:fillRect/>
          </a:stretch>
        </p:blipFill>
        <p:spPr>
          <a:xfrm>
            <a:off x="5078243" y="0"/>
            <a:ext cx="7113757" cy="6858000"/>
          </a:xfrm>
          <a:prstGeom prst="rect">
            <a:avLst/>
          </a:prstGeom>
        </p:spPr>
      </p:pic>
    </p:spTree>
    <p:extLst>
      <p:ext uri="{BB962C8B-B14F-4D97-AF65-F5344CB8AC3E}">
        <p14:creationId xmlns:p14="http://schemas.microsoft.com/office/powerpoint/2010/main" val="1172186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14" presetClass="entr" presetSubtype="1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down)">
                                      <p:cBhvr>
                                        <p:cTn id="15" dur="500"/>
                                        <p:tgtEl>
                                          <p:spTgt spid="24"/>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down)">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4" grpId="0"/>
      <p:bldP spid="10" grpId="0"/>
      <p:bldP spid="11" grpId="0"/>
      <p:bldP spid="12"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DBB23"/>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5919</TotalTime>
  <Words>1788</Words>
  <Application>Microsoft Office PowerPoint</Application>
  <PresentationFormat>Widescreen</PresentationFormat>
  <Paragraphs>198</Paragraphs>
  <Slides>28</Slides>
  <Notes>26</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28</vt:i4>
      </vt:variant>
    </vt:vector>
  </HeadingPairs>
  <TitlesOfParts>
    <vt:vector size="37" baseType="lpstr">
      <vt:lpstr>Arial</vt:lpstr>
      <vt:lpstr>Calibri</vt:lpstr>
      <vt:lpstr>Times New Roman</vt:lpstr>
      <vt:lpstr>Pangolin</vt:lpstr>
      <vt:lpstr>Calibri Light</vt:lpstr>
      <vt:lpstr>Roboto Black</vt:lpstr>
      <vt:lpstr>Roboto</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DƯƠNG TỬ</cp:lastModifiedBy>
  <cp:revision>371</cp:revision>
  <dcterms:created xsi:type="dcterms:W3CDTF">2023-04-01T23:44:56Z</dcterms:created>
  <dcterms:modified xsi:type="dcterms:W3CDTF">2025-11-03T08:07:45Z</dcterms:modified>
</cp:coreProperties>
</file>