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7"/>
  </p:notesMasterIdLst>
  <p:sldIdLst>
    <p:sldId id="346" r:id="rId2"/>
    <p:sldId id="347" r:id="rId3"/>
    <p:sldId id="321" r:id="rId4"/>
    <p:sldId id="322" r:id="rId5"/>
    <p:sldId id="337" r:id="rId6"/>
    <p:sldId id="338" r:id="rId7"/>
    <p:sldId id="339" r:id="rId8"/>
    <p:sldId id="348" r:id="rId9"/>
    <p:sldId id="340" r:id="rId10"/>
    <p:sldId id="325" r:id="rId11"/>
    <p:sldId id="349" r:id="rId12"/>
    <p:sldId id="350" r:id="rId13"/>
    <p:sldId id="344" r:id="rId14"/>
    <p:sldId id="345" r:id="rId15"/>
    <p:sldId id="258" r:id="rId16"/>
  </p:sldIdLst>
  <p:sldSz cx="9144000" cy="5715000" type="screen16x10"/>
  <p:notesSz cx="6858000" cy="9144000"/>
  <p:embeddedFontLst>
    <p:embeddedFont>
      <p:font typeface="宋体" panose="02010600030101010101" pitchFamily="2" charset="-122"/>
      <p:regular r:id="rId18"/>
    </p:embeddedFont>
    <p:embeddedFont>
      <p:font typeface="Calibri" panose="020F0502020204030204" pitchFamily="34" charset="0"/>
      <p:regular r:id="rId19"/>
      <p:bold r:id="rId20"/>
      <p:italic r:id="rId21"/>
      <p:boldItalic r:id="rId22"/>
    </p:embeddedFont>
    <p:embeddedFont>
      <p:font typeface="Source Sans Pro" panose="020B0503030403020204" pitchFamily="34" charset="0"/>
      <p:regular r:id="rId23"/>
      <p:bold r:id="rId24"/>
      <p:italic r:id="rId25"/>
      <p:boldItalic r:id="rId26"/>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CC"/>
    <a:srgbClr val="006600"/>
    <a:srgbClr val="000099"/>
    <a:srgbClr val="00CCFF"/>
    <a:srgbClr val="FF6600"/>
    <a:srgbClr val="FF9393"/>
    <a:srgbClr val="FFAEFF"/>
    <a:srgbClr val="2E3B39"/>
    <a:srgbClr val="E9E5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71" autoAdjust="0"/>
    <p:restoredTop sz="94660"/>
  </p:normalViewPr>
  <p:slideViewPr>
    <p:cSldViewPr snapToGrid="0">
      <p:cViewPr varScale="1">
        <p:scale>
          <a:sx n="87" d="100"/>
          <a:sy n="87" d="100"/>
        </p:scale>
        <p:origin x="1074" y="72"/>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5028FA-E814-4D21-9D6B-8A50C9E99742}" type="datetimeFigureOut">
              <a:rPr lang="en-US" smtClean="0"/>
              <a:t>10/8/2025</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762FD-1868-4704-A61B-704B54169007}" type="slidenum">
              <a:rPr lang="en-US" smtClean="0"/>
              <a:t>‹#›</a:t>
            </a:fld>
            <a:endParaRPr lang="en-US"/>
          </a:p>
        </p:txBody>
      </p:sp>
    </p:spTree>
    <p:extLst>
      <p:ext uri="{BB962C8B-B14F-4D97-AF65-F5344CB8AC3E}">
        <p14:creationId xmlns:p14="http://schemas.microsoft.com/office/powerpoint/2010/main" val="894406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2025/10/8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2025/10/8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2025/10/8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9144000" cy="5715000"/>
          </a:xfrm>
          <a:prstGeom prst="rect">
            <a:avLst/>
          </a:prstGeom>
        </p:spPr>
      </p:pic>
      <p:sp>
        <p:nvSpPr>
          <p:cNvPr id="3" name="Shape 0"/>
          <p:cNvSpPr/>
          <p:nvPr/>
        </p:nvSpPr>
        <p:spPr>
          <a:xfrm>
            <a:off x="0" y="0"/>
            <a:ext cx="9144000" cy="57150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8024510" y="5381625"/>
            <a:ext cx="1076628" cy="285750"/>
          </a:xfrm>
          <a:prstGeom prst="rect">
            <a:avLst/>
          </a:prstGeom>
        </p:spPr>
      </p:pic>
    </p:spTree>
    <p:extLst>
      <p:ext uri="{BB962C8B-B14F-4D97-AF65-F5344CB8AC3E}">
        <p14:creationId xmlns:p14="http://schemas.microsoft.com/office/powerpoint/2010/main" val="567927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9144000" cy="5715000"/>
          </a:xfrm>
          <a:prstGeom prst="rect">
            <a:avLst/>
          </a:prstGeom>
        </p:spPr>
      </p:pic>
      <p:sp>
        <p:nvSpPr>
          <p:cNvPr id="3" name="Shape 0"/>
          <p:cNvSpPr/>
          <p:nvPr/>
        </p:nvSpPr>
        <p:spPr>
          <a:xfrm>
            <a:off x="0" y="0"/>
            <a:ext cx="9144000" cy="57150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8024510" y="5381625"/>
            <a:ext cx="1076628" cy="285750"/>
          </a:xfrm>
          <a:prstGeom prst="rect">
            <a:avLst/>
          </a:prstGeom>
        </p:spPr>
      </p:pic>
    </p:spTree>
    <p:extLst>
      <p:ext uri="{BB962C8B-B14F-4D97-AF65-F5344CB8AC3E}">
        <p14:creationId xmlns:p14="http://schemas.microsoft.com/office/powerpoint/2010/main" val="221277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9144000" cy="5715000"/>
          </a:xfrm>
          <a:prstGeom prst="rect">
            <a:avLst/>
          </a:prstGeom>
        </p:spPr>
      </p:pic>
      <p:sp>
        <p:nvSpPr>
          <p:cNvPr id="3" name="Shape 0"/>
          <p:cNvSpPr/>
          <p:nvPr/>
        </p:nvSpPr>
        <p:spPr>
          <a:xfrm>
            <a:off x="0" y="0"/>
            <a:ext cx="9144000" cy="57150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8024510" y="5381625"/>
            <a:ext cx="1076628" cy="285750"/>
          </a:xfrm>
          <a:prstGeom prst="rect">
            <a:avLst/>
          </a:prstGeom>
        </p:spPr>
      </p:pic>
    </p:spTree>
    <p:extLst>
      <p:ext uri="{BB962C8B-B14F-4D97-AF65-F5344CB8AC3E}">
        <p14:creationId xmlns:p14="http://schemas.microsoft.com/office/powerpoint/2010/main" val="2349458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2025/10/8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2025/10/8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2025/10/8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2025/10/8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2025/10/8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2025/10/8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2025/10/8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2025/10/8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a:t>Click to edit Master title style</a:t>
            </a:r>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2025/10/8</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Lst>
  <p:transition spd="slow">
    <p:fade/>
  </p:transition>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9">
            <a:extLst>
              <a:ext uri="{FF2B5EF4-FFF2-40B4-BE49-F238E27FC236}">
                <a16:creationId xmlns:a16="http://schemas.microsoft.com/office/drawing/2014/main" id="{B63BA61C-32A0-4EA4-BA43-E2EB61D23265}"/>
              </a:ext>
            </a:extLst>
          </p:cNvPr>
          <p:cNvSpPr txBox="1">
            <a:spLocks noChangeArrowheads="1"/>
          </p:cNvSpPr>
          <p:nvPr/>
        </p:nvSpPr>
        <p:spPr bwMode="auto">
          <a:xfrm>
            <a:off x="354064" y="129833"/>
            <a:ext cx="7832242"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000" b="1" dirty="0">
                <a:ln>
                  <a:solidFill>
                    <a:srgbClr val="33CC33"/>
                  </a:solidFill>
                </a:ln>
                <a:solidFill>
                  <a:srgbClr val="FF0000"/>
                </a:solidFill>
              </a:rPr>
              <a:t>TRƯỜNG TIỂU HỌC ÁI MỘ B</a:t>
            </a:r>
          </a:p>
        </p:txBody>
      </p:sp>
      <p:sp>
        <p:nvSpPr>
          <p:cNvPr id="7" name="Text Box 100">
            <a:extLst>
              <a:ext uri="{FF2B5EF4-FFF2-40B4-BE49-F238E27FC236}">
                <a16:creationId xmlns:a16="http://schemas.microsoft.com/office/drawing/2014/main" id="{26334782-515B-4D1C-969C-8C2EFA503690}"/>
              </a:ext>
            </a:extLst>
          </p:cNvPr>
          <p:cNvSpPr txBox="1">
            <a:spLocks noChangeArrowheads="1"/>
          </p:cNvSpPr>
          <p:nvPr/>
        </p:nvSpPr>
        <p:spPr bwMode="auto">
          <a:xfrm>
            <a:off x="1317625" y="529938"/>
            <a:ext cx="7086600" cy="92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5400" b="1" dirty="0">
                <a:solidFill>
                  <a:srgbClr val="000066"/>
                </a:solidFill>
                <a:latin typeface="Arial" pitchFamily="34" charset="0"/>
                <a:cs typeface="Arial" pitchFamily="34" charset="0"/>
              </a:rPr>
              <a:t>TỰ NHIÊN XÃ HỘI 1</a:t>
            </a:r>
            <a:endParaRPr lang="vi-VN" sz="5400" b="1" dirty="0">
              <a:solidFill>
                <a:srgbClr val="000066"/>
              </a:solidFill>
              <a:latin typeface="Arial" pitchFamily="34" charset="0"/>
              <a:cs typeface="Arial" pitchFamily="34" charset="0"/>
            </a:endParaRPr>
          </a:p>
        </p:txBody>
      </p:sp>
      <p:pic>
        <p:nvPicPr>
          <p:cNvPr id="8" name="Picture 2">
            <a:extLst>
              <a:ext uri="{FF2B5EF4-FFF2-40B4-BE49-F238E27FC236}">
                <a16:creationId xmlns:a16="http://schemas.microsoft.com/office/drawing/2014/main" id="{27504C42-EFA7-42CD-8367-FA7B80521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64" y="1748575"/>
            <a:ext cx="8566150" cy="369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173370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61111" y="36585"/>
            <a:ext cx="4621778" cy="523220"/>
          </a:xfrm>
          <a:prstGeom prst="rect">
            <a:avLst/>
          </a:prstGeom>
        </p:spPr>
        <p:txBody>
          <a:bodyPr wrap="none">
            <a:spAutoFit/>
          </a:bodyPr>
          <a:lstStyle/>
          <a:p>
            <a:pPr algn="ctr"/>
            <a:r>
              <a:rPr lang="en-US" sz="2800" dirty="0" err="1">
                <a:solidFill>
                  <a:srgbClr val="FF0000"/>
                </a:solidFill>
                <a:latin typeface="Arial" pitchFamily="34" charset="0"/>
                <a:cs typeface="Arial" pitchFamily="34" charset="0"/>
              </a:rPr>
              <a:t>Quan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sát</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tranh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và</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nhận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xét</a:t>
            </a:r>
            <a:r>
              <a:rPr lang="en-US" sz="2800" dirty="0">
                <a:solidFill>
                  <a:srgbClr val="FF0000"/>
                </a:solidFill>
                <a:latin typeface="Arial" pitchFamily="34" charset="0"/>
                <a:cs typeface="Arial" pitchFamily="34" charset="0"/>
              </a:rPr>
              <a:t>:</a:t>
            </a:r>
          </a:p>
        </p:txBody>
      </p:sp>
      <p:sp>
        <p:nvSpPr>
          <p:cNvPr id="42"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823" y="812802"/>
            <a:ext cx="4050988" cy="4021686"/>
          </a:xfrm>
          <a:prstGeom prst="rect">
            <a:avLst/>
          </a:prstGeom>
          <a:effectLst>
            <a:glow rad="139700">
              <a:schemeClr val="accent5">
                <a:satMod val="175000"/>
                <a:alpha val="40000"/>
              </a:schemeClr>
            </a:glo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8499" y="812802"/>
            <a:ext cx="4606355" cy="4021686"/>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540203934"/>
      </p:ext>
    </p:extLst>
  </p:cSld>
  <p:clrMapOvr>
    <a:masterClrMapping/>
  </p:clrMapOvr>
  <p:transition>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9">
            <a:extLst>
              <a:ext uri="{FF2B5EF4-FFF2-40B4-BE49-F238E27FC236}">
                <a16:creationId xmlns:a16="http://schemas.microsoft.com/office/drawing/2014/main" id="{1E5175EC-1099-4853-83D9-AE37D88F8D36}"/>
              </a:ext>
            </a:extLst>
          </p:cNvPr>
          <p:cNvSpPr/>
          <p:nvPr>
            <p:custDataLst>
              <p:tags r:id="rId1"/>
            </p:custDataLst>
          </p:nvPr>
        </p:nvSpPr>
        <p:spPr>
          <a:xfrm>
            <a:off x="393699" y="1080049"/>
            <a:ext cx="8356602" cy="3067713"/>
          </a:xfrm>
          <a:prstGeom prst="roundRect">
            <a:avLst/>
          </a:prstGeom>
          <a:solidFill>
            <a:srgbClr val="002060"/>
          </a:solidFill>
          <a:ln>
            <a:solidFill>
              <a:srgbClr val="FFFF00"/>
            </a:solidFill>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r>
              <a:rPr lang="vi-VN" sz="2800" dirty="0">
                <a:solidFill>
                  <a:srgbClr val="FFFF00"/>
                </a:solidFill>
              </a:rPr>
              <a:t>- Em có nhận xét gì về phòng của bạn Hà ở tranh 1 và tranh 2?</a:t>
            </a:r>
          </a:p>
          <a:p>
            <a:pPr algn="just"/>
            <a:r>
              <a:rPr lang="vi-VN" sz="2800" dirty="0">
                <a:solidFill>
                  <a:srgbClr val="FFFF00"/>
                </a:solidFill>
              </a:rPr>
              <a:t>- Nêu những việc bạn Hà và anh của bạn Hà đã làm để căn phòng được gọn gàng, ngăn nắp.</a:t>
            </a:r>
          </a:p>
          <a:p>
            <a:pPr algn="just"/>
            <a:r>
              <a:rPr lang="vi-VN" sz="2800" dirty="0">
                <a:solidFill>
                  <a:srgbClr val="FFFF00"/>
                </a:solidFill>
              </a:rPr>
              <a:t>- Vì sao em cần sắp xếp đồ dùng cá nhân gọn gàng, ngăn nắp?</a:t>
            </a:r>
          </a:p>
        </p:txBody>
      </p:sp>
    </p:spTree>
    <p:extLst>
      <p:ext uri="{BB962C8B-B14F-4D97-AF65-F5344CB8AC3E}">
        <p14:creationId xmlns:p14="http://schemas.microsoft.com/office/powerpoint/2010/main" val="91893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4C0DF8-B056-40DD-8F56-B2337E941A6B}"/>
              </a:ext>
            </a:extLst>
          </p:cNvPr>
          <p:cNvSpPr/>
          <p:nvPr/>
        </p:nvSpPr>
        <p:spPr>
          <a:xfrm>
            <a:off x="753962" y="1115534"/>
            <a:ext cx="7765921" cy="3539430"/>
          </a:xfrm>
          <a:prstGeom prst="rect">
            <a:avLst/>
          </a:prstGeom>
        </p:spPr>
        <p:txBody>
          <a:bodyPr wrap="square">
            <a:spAutoFit/>
          </a:bodyPr>
          <a:lstStyle/>
          <a:p>
            <a:pPr algn="just"/>
            <a:r>
              <a:rPr lang="vi-VN" sz="2800" dirty="0">
                <a:solidFill>
                  <a:srgbClr val="006600"/>
                </a:solidFill>
              </a:rPr>
              <a:t>- Phòng của bạn Hà rất lộn xộn, bừa bộn.</a:t>
            </a:r>
          </a:p>
          <a:p>
            <a:pPr algn="just"/>
            <a:r>
              <a:rPr lang="vi-VN" sz="2800" dirty="0">
                <a:solidFill>
                  <a:srgbClr val="006600"/>
                </a:solidFill>
              </a:rPr>
              <a:t>- Bạn Hà và anh trai đã gấp và xếp chăn, gối; sắp xếp sách vở, giấy bút; đặt đồ chơi trên tủ; lau bàn, tủ...</a:t>
            </a:r>
          </a:p>
          <a:p>
            <a:pPr algn="just"/>
            <a:r>
              <a:rPr lang="vi-VN" sz="2800" dirty="0">
                <a:solidFill>
                  <a:srgbClr val="006600"/>
                </a:solidFill>
              </a:rPr>
              <a:t>- Sắp xếp đồ dùng cá nhân gọn gàng, ngăn nắp làm căn phòng  thoáng mát, sạch sẽ hơn và thuận lợi cho việc tìm sách vở, đồ dùng học tập,...</a:t>
            </a:r>
          </a:p>
        </p:txBody>
      </p:sp>
      <p:sp>
        <p:nvSpPr>
          <p:cNvPr id="3" name="Rectangle 2">
            <a:extLst>
              <a:ext uri="{FF2B5EF4-FFF2-40B4-BE49-F238E27FC236}">
                <a16:creationId xmlns:a16="http://schemas.microsoft.com/office/drawing/2014/main" id="{63FBC5F3-2CD8-44DD-9CF9-19F48F881862}"/>
              </a:ext>
            </a:extLst>
          </p:cNvPr>
          <p:cNvSpPr/>
          <p:nvPr/>
        </p:nvSpPr>
        <p:spPr>
          <a:xfrm>
            <a:off x="2143744" y="567496"/>
            <a:ext cx="4740400" cy="523220"/>
          </a:xfrm>
          <a:prstGeom prst="rect">
            <a:avLst/>
          </a:prstGeom>
        </p:spPr>
        <p:txBody>
          <a:bodyPr wrap="none">
            <a:spAutoFit/>
          </a:bodyPr>
          <a:lstStyle/>
          <a:p>
            <a:pPr algn="ctr"/>
            <a:r>
              <a:rPr lang="en-US" sz="2800" dirty="0" err="1">
                <a:solidFill>
                  <a:srgbClr val="FF0000"/>
                </a:solidFill>
                <a:latin typeface="Arial" pitchFamily="34" charset="0"/>
                <a:cs typeface="Arial" pitchFamily="34" charset="0"/>
              </a:rPr>
              <a:t>Tổng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kết</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các</a:t>
            </a:r>
            <a:r>
              <a:rPr lang="en-US" sz="2800" dirty="0">
                <a:solidFill>
                  <a:srgbClr val="FF0000"/>
                </a:solidFill>
                <a:latin typeface="Arial" pitchFamily="34" charset="0"/>
                <a:cs typeface="Arial" pitchFamily="34" charset="0"/>
              </a:rPr>
              <a:t> ý </a:t>
            </a:r>
            <a:r>
              <a:rPr lang="en-US" sz="2800" dirty="0" err="1">
                <a:solidFill>
                  <a:srgbClr val="FF0000"/>
                </a:solidFill>
                <a:latin typeface="Arial" pitchFamily="34" charset="0"/>
                <a:cs typeface="Arial" pitchFamily="34" charset="0"/>
              </a:rPr>
              <a:t>kiến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kết</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luận</a:t>
            </a:r>
            <a:endParaRPr lang="en-US" sz="28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4052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heckerboard(across)">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3952578" y="956742"/>
            <a:ext cx="4667846" cy="2428875"/>
          </a:xfrm>
          <a:prstGeom prst="rect">
            <a:avLst/>
          </a:prstGeom>
          <a:noFill/>
          <a:ln/>
        </p:spPr>
        <p:txBody>
          <a:bodyPr wrap="square" lIns="0" tIns="0" rIns="0" bIns="0" rtlCol="0" anchor="t"/>
          <a:lstStyle/>
          <a:p>
            <a:pPr>
              <a:lnSpc>
                <a:spcPts val="4781"/>
              </a:lnSpc>
            </a:pPr>
            <a:r>
              <a:rPr lang="en-US" sz="3813" kern="0" spc="-76" dirty="0">
                <a:solidFill>
                  <a:srgbClr val="D73AD7"/>
                </a:solidFill>
                <a:latin typeface="Source Serif Pro" pitchFamily="34" charset="0"/>
                <a:ea typeface="Source Serif Pro" pitchFamily="34" charset="-122"/>
                <a:cs typeface="Source Serif Pro" pitchFamily="34" charset="-120"/>
              </a:rPr>
              <a:t>Giới thiệu về việc sử dụng công nghệ số trong dạy học về ngôi nhà</a:t>
            </a:r>
            <a:endParaRPr lang="en-US" sz="3813" dirty="0"/>
          </a:p>
        </p:txBody>
      </p:sp>
      <p:sp>
        <p:nvSpPr>
          <p:cNvPr id="4" name="Text 1"/>
          <p:cNvSpPr/>
          <p:nvPr/>
        </p:nvSpPr>
        <p:spPr>
          <a:xfrm>
            <a:off x="3952578" y="3609975"/>
            <a:ext cx="4667846" cy="718170"/>
          </a:xfrm>
          <a:prstGeom prst="rect">
            <a:avLst/>
          </a:prstGeom>
          <a:noFill/>
          <a:ln/>
        </p:spPr>
        <p:txBody>
          <a:bodyPr wrap="square" lIns="0" tIns="0" rIns="0" bIns="0" rtlCol="0" anchor="t"/>
          <a:lstStyle/>
          <a:p>
            <a:pPr>
              <a:lnSpc>
                <a:spcPts val="1875"/>
              </a:lnSpc>
            </a:pPr>
            <a:r>
              <a:rPr lang="en-US" sz="1156" kern="0" spc="-24" dirty="0">
                <a:solidFill>
                  <a:srgbClr val="272525"/>
                </a:solidFill>
                <a:latin typeface="Source Sans Pro" pitchFamily="34" charset="0"/>
                <a:ea typeface="Source Sans Pro" pitchFamily="34" charset="-122"/>
                <a:cs typeface="Source Sans Pro" pitchFamily="34" charset="-120"/>
              </a:rPr>
              <a:t>Công nghệ số có thể giúp học sinh hiểu rõ hơn về cấu trúc, chức năng, và các yếu tố của một ngôi nhà. Bằng cách kết hợp công nghệ vào bài học, giáo viên có thể tạo ra một môi trường học tập tương tác và thú vị hơn cho học sinh.</a:t>
            </a:r>
            <a:endParaRPr lang="en-US" sz="1156" dirty="0"/>
          </a:p>
        </p:txBody>
      </p:sp>
      <p:sp>
        <p:nvSpPr>
          <p:cNvPr id="5" name="Shape 2"/>
          <p:cNvSpPr/>
          <p:nvPr/>
        </p:nvSpPr>
        <p:spPr>
          <a:xfrm>
            <a:off x="3952578" y="4507558"/>
            <a:ext cx="239316" cy="239316"/>
          </a:xfrm>
          <a:prstGeom prst="roundRect">
            <a:avLst>
              <a:gd name="adj" fmla="val 23878209"/>
            </a:avLst>
          </a:prstGeom>
          <a:noFill/>
          <a:ln w="7620">
            <a:solidFill>
              <a:srgbClr val="FFFFFF"/>
            </a:solidFill>
            <a:prstDash val="solid"/>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23578" y="1619325"/>
            <a:ext cx="8096845" cy="880021"/>
          </a:xfrm>
          <a:prstGeom prst="rect">
            <a:avLst/>
          </a:prstGeom>
          <a:noFill/>
          <a:ln/>
        </p:spPr>
        <p:txBody>
          <a:bodyPr wrap="square" lIns="0" tIns="0" rIns="0" bIns="0" rtlCol="0" anchor="t"/>
          <a:lstStyle/>
          <a:p>
            <a:pPr>
              <a:lnSpc>
                <a:spcPts val="3438"/>
              </a:lnSpc>
            </a:pPr>
            <a:r>
              <a:rPr lang="en-US" sz="2750" kern="0" spc="-56" dirty="0">
                <a:solidFill>
                  <a:srgbClr val="D73AD7"/>
                </a:solidFill>
                <a:latin typeface="Source Serif Pro" pitchFamily="34" charset="0"/>
                <a:ea typeface="Source Serif Pro" pitchFamily="34" charset="-122"/>
                <a:cs typeface="Source Serif Pro" pitchFamily="34" charset="-120"/>
              </a:rPr>
              <a:t>Các ứng dụng công nghệ số để trình bày và tương tác với ngôi nhà</a:t>
            </a:r>
            <a:endParaRPr lang="en-US" sz="2750" dirty="0"/>
          </a:p>
        </p:txBody>
      </p:sp>
      <p:sp>
        <p:nvSpPr>
          <p:cNvPr id="3" name="Text 1"/>
          <p:cNvSpPr/>
          <p:nvPr/>
        </p:nvSpPr>
        <p:spPr>
          <a:xfrm>
            <a:off x="523578" y="2873276"/>
            <a:ext cx="1760116" cy="219968"/>
          </a:xfrm>
          <a:prstGeom prst="rect">
            <a:avLst/>
          </a:prstGeom>
          <a:noFill/>
          <a:ln/>
        </p:spPr>
        <p:txBody>
          <a:bodyPr wrap="none" lIns="0" tIns="0" rIns="0" bIns="0" rtlCol="0" anchor="t"/>
          <a:lstStyle/>
          <a:p>
            <a:pPr>
              <a:lnSpc>
                <a:spcPts val="1719"/>
              </a:lnSpc>
            </a:pPr>
            <a:r>
              <a:rPr lang="en-US" sz="1375" kern="0" spc="-28" dirty="0">
                <a:solidFill>
                  <a:srgbClr val="D73AD7"/>
                </a:solidFill>
                <a:latin typeface="Source Serif Pro" pitchFamily="34" charset="0"/>
                <a:ea typeface="Source Serif Pro" pitchFamily="34" charset="-122"/>
                <a:cs typeface="Source Serif Pro" pitchFamily="34" charset="-120"/>
              </a:rPr>
              <a:t>Mô hình 3D</a:t>
            </a:r>
            <a:endParaRPr lang="en-US" sz="1375" dirty="0"/>
          </a:p>
        </p:txBody>
      </p:sp>
      <p:sp>
        <p:nvSpPr>
          <p:cNvPr id="4" name="Text 2"/>
          <p:cNvSpPr/>
          <p:nvPr/>
        </p:nvSpPr>
        <p:spPr>
          <a:xfrm>
            <a:off x="523578" y="3242816"/>
            <a:ext cx="2455366" cy="718170"/>
          </a:xfrm>
          <a:prstGeom prst="rect">
            <a:avLst/>
          </a:prstGeom>
          <a:noFill/>
          <a:ln/>
        </p:spPr>
        <p:txBody>
          <a:bodyPr wrap="square" lIns="0" tIns="0" rIns="0" bIns="0" rtlCol="0" anchor="t"/>
          <a:lstStyle/>
          <a:p>
            <a:pPr>
              <a:lnSpc>
                <a:spcPts val="1875"/>
              </a:lnSpc>
            </a:pPr>
            <a:r>
              <a:rPr lang="en-US" sz="1156" kern="0" spc="-24" dirty="0">
                <a:solidFill>
                  <a:srgbClr val="272525"/>
                </a:solidFill>
                <a:latin typeface="Source Sans Pro" pitchFamily="34" charset="0"/>
                <a:ea typeface="Source Sans Pro" pitchFamily="34" charset="-122"/>
                <a:cs typeface="Source Sans Pro" pitchFamily="34" charset="-120"/>
              </a:rPr>
              <a:t>Mô hình 3D cho phép học sinh khám phá từng chi tiết của ngôi nhà, từ kiến trúc bên ngoài đến nội thất bên trong.</a:t>
            </a:r>
            <a:endParaRPr lang="en-US" sz="1156" dirty="0"/>
          </a:p>
        </p:txBody>
      </p:sp>
      <p:sp>
        <p:nvSpPr>
          <p:cNvPr id="5" name="Text 3"/>
          <p:cNvSpPr/>
          <p:nvPr/>
        </p:nvSpPr>
        <p:spPr>
          <a:xfrm>
            <a:off x="3348633" y="2873276"/>
            <a:ext cx="1760116" cy="219968"/>
          </a:xfrm>
          <a:prstGeom prst="rect">
            <a:avLst/>
          </a:prstGeom>
          <a:noFill/>
          <a:ln/>
        </p:spPr>
        <p:txBody>
          <a:bodyPr wrap="none" lIns="0" tIns="0" rIns="0" bIns="0" rtlCol="0" anchor="t"/>
          <a:lstStyle/>
          <a:p>
            <a:pPr>
              <a:lnSpc>
                <a:spcPts val="1719"/>
              </a:lnSpc>
            </a:pPr>
            <a:r>
              <a:rPr lang="en-US" sz="1375" kern="0" spc="-28" dirty="0">
                <a:solidFill>
                  <a:srgbClr val="D73AD7"/>
                </a:solidFill>
                <a:latin typeface="Source Serif Pro" pitchFamily="34" charset="0"/>
                <a:ea typeface="Source Serif Pro" pitchFamily="34" charset="-122"/>
                <a:cs typeface="Source Serif Pro" pitchFamily="34" charset="-120"/>
              </a:rPr>
              <a:t>Thực tế ảo (VR)</a:t>
            </a:r>
            <a:endParaRPr lang="en-US" sz="1375" dirty="0"/>
          </a:p>
        </p:txBody>
      </p:sp>
      <p:sp>
        <p:nvSpPr>
          <p:cNvPr id="6" name="Text 4"/>
          <p:cNvSpPr/>
          <p:nvPr/>
        </p:nvSpPr>
        <p:spPr>
          <a:xfrm>
            <a:off x="3348633" y="3242816"/>
            <a:ext cx="2455366" cy="718170"/>
          </a:xfrm>
          <a:prstGeom prst="rect">
            <a:avLst/>
          </a:prstGeom>
          <a:noFill/>
          <a:ln/>
        </p:spPr>
        <p:txBody>
          <a:bodyPr wrap="square" lIns="0" tIns="0" rIns="0" bIns="0" rtlCol="0" anchor="t"/>
          <a:lstStyle/>
          <a:p>
            <a:pPr>
              <a:lnSpc>
                <a:spcPts val="1875"/>
              </a:lnSpc>
            </a:pPr>
            <a:r>
              <a:rPr lang="en-US" sz="1156" kern="0" spc="-24" dirty="0">
                <a:solidFill>
                  <a:srgbClr val="272525"/>
                </a:solidFill>
                <a:latin typeface="Source Sans Pro" pitchFamily="34" charset="0"/>
                <a:ea typeface="Source Sans Pro" pitchFamily="34" charset="-122"/>
                <a:cs typeface="Source Sans Pro" pitchFamily="34" charset="-120"/>
              </a:rPr>
              <a:t>VR cho phép học sinh bước vào một ngôi nhà ảo và trải nghiệm không gian sống một cách chân thực.</a:t>
            </a:r>
            <a:endParaRPr lang="en-US" sz="1156" dirty="0"/>
          </a:p>
        </p:txBody>
      </p:sp>
      <p:sp>
        <p:nvSpPr>
          <p:cNvPr id="7" name="Text 5"/>
          <p:cNvSpPr/>
          <p:nvPr/>
        </p:nvSpPr>
        <p:spPr>
          <a:xfrm>
            <a:off x="6173688" y="2873276"/>
            <a:ext cx="1760116" cy="219968"/>
          </a:xfrm>
          <a:prstGeom prst="rect">
            <a:avLst/>
          </a:prstGeom>
          <a:noFill/>
          <a:ln/>
        </p:spPr>
        <p:txBody>
          <a:bodyPr wrap="none" lIns="0" tIns="0" rIns="0" bIns="0" rtlCol="0" anchor="t"/>
          <a:lstStyle/>
          <a:p>
            <a:pPr>
              <a:lnSpc>
                <a:spcPts val="1719"/>
              </a:lnSpc>
            </a:pPr>
            <a:r>
              <a:rPr lang="en-US" sz="1375" kern="0" spc="-28" dirty="0">
                <a:solidFill>
                  <a:srgbClr val="D73AD7"/>
                </a:solidFill>
                <a:latin typeface="Source Serif Pro" pitchFamily="34" charset="0"/>
                <a:ea typeface="Source Serif Pro" pitchFamily="34" charset="-122"/>
                <a:cs typeface="Source Serif Pro" pitchFamily="34" charset="-120"/>
              </a:rPr>
              <a:t>Trò chơi tương tác</a:t>
            </a:r>
            <a:endParaRPr lang="en-US" sz="1375" dirty="0"/>
          </a:p>
        </p:txBody>
      </p:sp>
      <p:sp>
        <p:nvSpPr>
          <p:cNvPr id="8" name="Text 6"/>
          <p:cNvSpPr/>
          <p:nvPr/>
        </p:nvSpPr>
        <p:spPr>
          <a:xfrm>
            <a:off x="6173688" y="3242816"/>
            <a:ext cx="2455366" cy="718170"/>
          </a:xfrm>
          <a:prstGeom prst="rect">
            <a:avLst/>
          </a:prstGeom>
          <a:noFill/>
          <a:ln/>
        </p:spPr>
        <p:txBody>
          <a:bodyPr wrap="square" lIns="0" tIns="0" rIns="0" bIns="0" rtlCol="0" anchor="t"/>
          <a:lstStyle/>
          <a:p>
            <a:pPr>
              <a:lnSpc>
                <a:spcPts val="1875"/>
              </a:lnSpc>
            </a:pPr>
            <a:r>
              <a:rPr lang="en-US" sz="1156" kern="0" spc="-24" dirty="0">
                <a:solidFill>
                  <a:srgbClr val="272525"/>
                </a:solidFill>
                <a:latin typeface="Source Sans Pro" pitchFamily="34" charset="0"/>
                <a:ea typeface="Source Sans Pro" pitchFamily="34" charset="-122"/>
                <a:cs typeface="Source Sans Pro" pitchFamily="34" charset="-120"/>
              </a:rPr>
              <a:t>Trò chơi giúp học sinh tương tác với ngôi nhà và học hỏi về chức năng của từng phần.</a:t>
            </a:r>
            <a:endParaRPr lang="en-US" sz="1156"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459507" y="1208728"/>
            <a:ext cx="8224986" cy="772121"/>
          </a:xfrm>
          <a:prstGeom prst="rect">
            <a:avLst/>
          </a:prstGeom>
          <a:noFill/>
          <a:ln/>
        </p:spPr>
        <p:txBody>
          <a:bodyPr wrap="square" lIns="0" tIns="0" rIns="0" bIns="0" rtlCol="0" anchor="t"/>
          <a:lstStyle/>
          <a:p>
            <a:pPr>
              <a:lnSpc>
                <a:spcPts val="3031"/>
              </a:lnSpc>
            </a:pPr>
            <a:r>
              <a:rPr lang="en-US" sz="2406" kern="0" spc="-49" dirty="0">
                <a:solidFill>
                  <a:srgbClr val="D73AD7"/>
                </a:solidFill>
                <a:latin typeface="Source Serif Pro" pitchFamily="34" charset="0"/>
                <a:ea typeface="Source Serif Pro" pitchFamily="34" charset="-122"/>
                <a:cs typeface="Source Serif Pro" pitchFamily="34" charset="-120"/>
              </a:rPr>
              <a:t>Lợi ích của việc sử dụng công nghệ số trong dạy học về ngôi nhà</a:t>
            </a:r>
            <a:endParaRPr lang="en-US" sz="2406" dirty="0"/>
          </a:p>
        </p:txBody>
      </p:sp>
      <p:sp>
        <p:nvSpPr>
          <p:cNvPr id="4" name="Shape 1"/>
          <p:cNvSpPr/>
          <p:nvPr/>
        </p:nvSpPr>
        <p:spPr>
          <a:xfrm>
            <a:off x="459507" y="2325386"/>
            <a:ext cx="295349" cy="295349"/>
          </a:xfrm>
          <a:prstGeom prst="roundRect">
            <a:avLst>
              <a:gd name="adj" fmla="val 18670"/>
            </a:avLst>
          </a:prstGeom>
          <a:solidFill>
            <a:srgbClr val="F4D4F7"/>
          </a:solidFill>
          <a:ln w="7620">
            <a:solidFill>
              <a:srgbClr val="DABADD"/>
            </a:solidFill>
            <a:prstDash val="solid"/>
          </a:ln>
        </p:spPr>
      </p:sp>
      <p:sp>
        <p:nvSpPr>
          <p:cNvPr id="5" name="Text 2"/>
          <p:cNvSpPr/>
          <p:nvPr/>
        </p:nvSpPr>
        <p:spPr>
          <a:xfrm>
            <a:off x="560859" y="2380378"/>
            <a:ext cx="92646" cy="185366"/>
          </a:xfrm>
          <a:prstGeom prst="rect">
            <a:avLst/>
          </a:prstGeom>
          <a:noFill/>
          <a:ln/>
        </p:spPr>
        <p:txBody>
          <a:bodyPr wrap="none" lIns="0" tIns="0" rIns="0" bIns="0" rtlCol="0" anchor="t"/>
          <a:lstStyle/>
          <a:p>
            <a:pPr algn="ctr">
              <a:lnSpc>
                <a:spcPts val="1438"/>
              </a:lnSpc>
            </a:pPr>
            <a:r>
              <a:rPr lang="en-US" sz="1438" kern="0" spc="-29" dirty="0">
                <a:solidFill>
                  <a:srgbClr val="272525"/>
                </a:solidFill>
                <a:latin typeface="Source Serif Pro" pitchFamily="34" charset="0"/>
                <a:ea typeface="Source Serif Pro" pitchFamily="34" charset="-122"/>
                <a:cs typeface="Source Serif Pro" pitchFamily="34" charset="-120"/>
              </a:rPr>
              <a:t>1</a:t>
            </a:r>
            <a:endParaRPr lang="en-US" sz="1438" dirty="0"/>
          </a:p>
        </p:txBody>
      </p:sp>
      <p:sp>
        <p:nvSpPr>
          <p:cNvPr id="6" name="Text 3"/>
          <p:cNvSpPr/>
          <p:nvPr/>
        </p:nvSpPr>
        <p:spPr>
          <a:xfrm>
            <a:off x="886123" y="2325386"/>
            <a:ext cx="1544538" cy="193104"/>
          </a:xfrm>
          <a:prstGeom prst="rect">
            <a:avLst/>
          </a:prstGeom>
          <a:noFill/>
          <a:ln/>
        </p:spPr>
        <p:txBody>
          <a:bodyPr wrap="none" lIns="0" tIns="0" rIns="0" bIns="0" rtlCol="0" anchor="t"/>
          <a:lstStyle/>
          <a:p>
            <a:pPr>
              <a:lnSpc>
                <a:spcPts val="1500"/>
              </a:lnSpc>
            </a:pPr>
            <a:r>
              <a:rPr lang="en-US" sz="1188" kern="0" spc="-24" dirty="0">
                <a:solidFill>
                  <a:srgbClr val="272525"/>
                </a:solidFill>
                <a:latin typeface="Source Serif Pro" pitchFamily="34" charset="0"/>
                <a:ea typeface="Source Serif Pro" pitchFamily="34" charset="-122"/>
                <a:cs typeface="Source Serif Pro" pitchFamily="34" charset="-120"/>
              </a:rPr>
              <a:t>Học tập tương tác</a:t>
            </a:r>
            <a:endParaRPr lang="en-US" sz="1188" dirty="0"/>
          </a:p>
        </p:txBody>
      </p:sp>
      <p:sp>
        <p:nvSpPr>
          <p:cNvPr id="7" name="Text 4"/>
          <p:cNvSpPr/>
          <p:nvPr/>
        </p:nvSpPr>
        <p:spPr>
          <a:xfrm>
            <a:off x="886123" y="2597221"/>
            <a:ext cx="3620244" cy="419993"/>
          </a:xfrm>
          <a:prstGeom prst="rect">
            <a:avLst/>
          </a:prstGeom>
          <a:noFill/>
          <a:ln/>
        </p:spPr>
        <p:txBody>
          <a:bodyPr wrap="square" lIns="0" tIns="0" rIns="0" bIns="0" rtlCol="0" anchor="t"/>
          <a:lstStyle/>
          <a:p>
            <a:pPr>
              <a:lnSpc>
                <a:spcPts val="1625"/>
              </a:lnSpc>
            </a:pPr>
            <a:r>
              <a:rPr lang="en-US" sz="1031" kern="0" spc="-21" dirty="0">
                <a:solidFill>
                  <a:srgbClr val="272525"/>
                </a:solidFill>
                <a:latin typeface="Source Sans Pro" pitchFamily="34" charset="0"/>
                <a:ea typeface="Source Sans Pro" pitchFamily="34" charset="-122"/>
                <a:cs typeface="Source Sans Pro" pitchFamily="34" charset="-120"/>
              </a:rPr>
              <a:t>Công nghệ số giúp học sinh tham gia tích cực vào bài học và tự khám phá kiến thức.</a:t>
            </a:r>
            <a:endParaRPr lang="en-US" sz="1031" dirty="0"/>
          </a:p>
        </p:txBody>
      </p:sp>
      <p:sp>
        <p:nvSpPr>
          <p:cNvPr id="8" name="Shape 5"/>
          <p:cNvSpPr/>
          <p:nvPr/>
        </p:nvSpPr>
        <p:spPr>
          <a:xfrm>
            <a:off x="4637634" y="2325386"/>
            <a:ext cx="295349" cy="295349"/>
          </a:xfrm>
          <a:prstGeom prst="roundRect">
            <a:avLst>
              <a:gd name="adj" fmla="val 18670"/>
            </a:avLst>
          </a:prstGeom>
          <a:solidFill>
            <a:srgbClr val="F4D4F7"/>
          </a:solidFill>
          <a:ln w="7620">
            <a:solidFill>
              <a:srgbClr val="DABADD"/>
            </a:solidFill>
            <a:prstDash val="solid"/>
          </a:ln>
        </p:spPr>
      </p:sp>
      <p:sp>
        <p:nvSpPr>
          <p:cNvPr id="9" name="Text 6"/>
          <p:cNvSpPr/>
          <p:nvPr/>
        </p:nvSpPr>
        <p:spPr>
          <a:xfrm>
            <a:off x="4738985" y="2380378"/>
            <a:ext cx="92646" cy="185366"/>
          </a:xfrm>
          <a:prstGeom prst="rect">
            <a:avLst/>
          </a:prstGeom>
          <a:noFill/>
          <a:ln/>
        </p:spPr>
        <p:txBody>
          <a:bodyPr wrap="none" lIns="0" tIns="0" rIns="0" bIns="0" rtlCol="0" anchor="t"/>
          <a:lstStyle/>
          <a:p>
            <a:pPr algn="ctr">
              <a:lnSpc>
                <a:spcPts val="1438"/>
              </a:lnSpc>
            </a:pPr>
            <a:r>
              <a:rPr lang="en-US" sz="1438" kern="0" spc="-29" dirty="0">
                <a:solidFill>
                  <a:srgbClr val="272525"/>
                </a:solidFill>
                <a:latin typeface="Source Serif Pro" pitchFamily="34" charset="0"/>
                <a:ea typeface="Source Serif Pro" pitchFamily="34" charset="-122"/>
                <a:cs typeface="Source Serif Pro" pitchFamily="34" charset="-120"/>
              </a:rPr>
              <a:t>2</a:t>
            </a:r>
            <a:endParaRPr lang="en-US" sz="1438" dirty="0"/>
          </a:p>
        </p:txBody>
      </p:sp>
      <p:sp>
        <p:nvSpPr>
          <p:cNvPr id="10" name="Text 7"/>
          <p:cNvSpPr/>
          <p:nvPr/>
        </p:nvSpPr>
        <p:spPr>
          <a:xfrm>
            <a:off x="5064249" y="2325386"/>
            <a:ext cx="1544538" cy="193104"/>
          </a:xfrm>
          <a:prstGeom prst="rect">
            <a:avLst/>
          </a:prstGeom>
          <a:noFill/>
          <a:ln/>
        </p:spPr>
        <p:txBody>
          <a:bodyPr wrap="none" lIns="0" tIns="0" rIns="0" bIns="0" rtlCol="0" anchor="t"/>
          <a:lstStyle/>
          <a:p>
            <a:pPr>
              <a:lnSpc>
                <a:spcPts val="1500"/>
              </a:lnSpc>
            </a:pPr>
            <a:r>
              <a:rPr lang="en-US" sz="1188" kern="0" spc="-24" dirty="0">
                <a:solidFill>
                  <a:srgbClr val="272525"/>
                </a:solidFill>
                <a:latin typeface="Source Serif Pro" pitchFamily="34" charset="0"/>
                <a:ea typeface="Source Serif Pro" pitchFamily="34" charset="-122"/>
                <a:cs typeface="Source Serif Pro" pitchFamily="34" charset="-120"/>
              </a:rPr>
              <a:t>Hiểu sâu hơn</a:t>
            </a:r>
            <a:endParaRPr lang="en-US" sz="1188" dirty="0"/>
          </a:p>
        </p:txBody>
      </p:sp>
      <p:sp>
        <p:nvSpPr>
          <p:cNvPr id="11" name="Text 8"/>
          <p:cNvSpPr/>
          <p:nvPr/>
        </p:nvSpPr>
        <p:spPr>
          <a:xfrm>
            <a:off x="5064249" y="2597221"/>
            <a:ext cx="3620244" cy="419993"/>
          </a:xfrm>
          <a:prstGeom prst="rect">
            <a:avLst/>
          </a:prstGeom>
          <a:noFill/>
          <a:ln/>
        </p:spPr>
        <p:txBody>
          <a:bodyPr wrap="square" lIns="0" tIns="0" rIns="0" bIns="0" rtlCol="0" anchor="t"/>
          <a:lstStyle/>
          <a:p>
            <a:pPr>
              <a:lnSpc>
                <a:spcPts val="1625"/>
              </a:lnSpc>
            </a:pPr>
            <a:r>
              <a:rPr lang="en-US" sz="1031" kern="0" spc="-21" dirty="0">
                <a:solidFill>
                  <a:srgbClr val="272525"/>
                </a:solidFill>
                <a:latin typeface="Source Sans Pro" pitchFamily="34" charset="0"/>
                <a:ea typeface="Source Sans Pro" pitchFamily="34" charset="-122"/>
                <a:cs typeface="Source Sans Pro" pitchFamily="34" charset="-120"/>
              </a:rPr>
              <a:t>Học sinh có thể nhìn thấy và tương tác với các mô hình 3D, giúp họ hiểu rõ hơn về kiến trúc và chức năng của ngôi nhà.</a:t>
            </a:r>
            <a:endParaRPr lang="en-US" sz="1031" dirty="0"/>
          </a:p>
        </p:txBody>
      </p:sp>
      <p:sp>
        <p:nvSpPr>
          <p:cNvPr id="12" name="Shape 9"/>
          <p:cNvSpPr/>
          <p:nvPr/>
        </p:nvSpPr>
        <p:spPr>
          <a:xfrm>
            <a:off x="459507" y="3296118"/>
            <a:ext cx="295349" cy="295349"/>
          </a:xfrm>
          <a:prstGeom prst="roundRect">
            <a:avLst>
              <a:gd name="adj" fmla="val 18670"/>
            </a:avLst>
          </a:prstGeom>
          <a:solidFill>
            <a:srgbClr val="F4D4F7"/>
          </a:solidFill>
          <a:ln w="7620">
            <a:solidFill>
              <a:srgbClr val="DABADD"/>
            </a:solidFill>
            <a:prstDash val="solid"/>
          </a:ln>
        </p:spPr>
      </p:sp>
      <p:sp>
        <p:nvSpPr>
          <p:cNvPr id="13" name="Text 10"/>
          <p:cNvSpPr/>
          <p:nvPr/>
        </p:nvSpPr>
        <p:spPr>
          <a:xfrm>
            <a:off x="560859" y="3351109"/>
            <a:ext cx="92646" cy="185366"/>
          </a:xfrm>
          <a:prstGeom prst="rect">
            <a:avLst/>
          </a:prstGeom>
          <a:noFill/>
          <a:ln/>
        </p:spPr>
        <p:txBody>
          <a:bodyPr wrap="none" lIns="0" tIns="0" rIns="0" bIns="0" rtlCol="0" anchor="t"/>
          <a:lstStyle/>
          <a:p>
            <a:pPr algn="ctr">
              <a:lnSpc>
                <a:spcPts val="1438"/>
              </a:lnSpc>
            </a:pPr>
            <a:r>
              <a:rPr lang="en-US" sz="1438" kern="0" spc="-29" dirty="0">
                <a:solidFill>
                  <a:srgbClr val="272525"/>
                </a:solidFill>
                <a:latin typeface="Source Serif Pro" pitchFamily="34" charset="0"/>
                <a:ea typeface="Source Serif Pro" pitchFamily="34" charset="-122"/>
                <a:cs typeface="Source Serif Pro" pitchFamily="34" charset="-120"/>
              </a:rPr>
              <a:t>3</a:t>
            </a:r>
            <a:endParaRPr lang="en-US" sz="1438" dirty="0"/>
          </a:p>
        </p:txBody>
      </p:sp>
      <p:sp>
        <p:nvSpPr>
          <p:cNvPr id="14" name="Text 11"/>
          <p:cNvSpPr/>
          <p:nvPr/>
        </p:nvSpPr>
        <p:spPr>
          <a:xfrm>
            <a:off x="886123" y="3296118"/>
            <a:ext cx="1544538" cy="193104"/>
          </a:xfrm>
          <a:prstGeom prst="rect">
            <a:avLst/>
          </a:prstGeom>
          <a:noFill/>
          <a:ln/>
        </p:spPr>
        <p:txBody>
          <a:bodyPr wrap="none" lIns="0" tIns="0" rIns="0" bIns="0" rtlCol="0" anchor="t"/>
          <a:lstStyle/>
          <a:p>
            <a:pPr>
              <a:lnSpc>
                <a:spcPts val="1500"/>
              </a:lnSpc>
            </a:pPr>
            <a:r>
              <a:rPr lang="en-US" sz="1188" kern="0" spc="-24" dirty="0">
                <a:solidFill>
                  <a:srgbClr val="272525"/>
                </a:solidFill>
                <a:latin typeface="Source Serif Pro" pitchFamily="34" charset="0"/>
                <a:ea typeface="Source Serif Pro" pitchFamily="34" charset="-122"/>
                <a:cs typeface="Source Serif Pro" pitchFamily="34" charset="-120"/>
              </a:rPr>
              <a:t>Thu hút sự chú ý</a:t>
            </a:r>
            <a:endParaRPr lang="en-US" sz="1188" dirty="0"/>
          </a:p>
        </p:txBody>
      </p:sp>
      <p:sp>
        <p:nvSpPr>
          <p:cNvPr id="15" name="Text 12"/>
          <p:cNvSpPr/>
          <p:nvPr/>
        </p:nvSpPr>
        <p:spPr>
          <a:xfrm>
            <a:off x="886123" y="3567952"/>
            <a:ext cx="3620244" cy="419993"/>
          </a:xfrm>
          <a:prstGeom prst="rect">
            <a:avLst/>
          </a:prstGeom>
          <a:noFill/>
          <a:ln/>
        </p:spPr>
        <p:txBody>
          <a:bodyPr wrap="square" lIns="0" tIns="0" rIns="0" bIns="0" rtlCol="0" anchor="t"/>
          <a:lstStyle/>
          <a:p>
            <a:pPr>
              <a:lnSpc>
                <a:spcPts val="1625"/>
              </a:lnSpc>
            </a:pPr>
            <a:r>
              <a:rPr lang="en-US" sz="1031" kern="0" spc="-21" dirty="0">
                <a:solidFill>
                  <a:srgbClr val="272525"/>
                </a:solidFill>
                <a:latin typeface="Source Sans Pro" pitchFamily="34" charset="0"/>
                <a:ea typeface="Source Sans Pro" pitchFamily="34" charset="-122"/>
                <a:cs typeface="Source Sans Pro" pitchFamily="34" charset="-120"/>
              </a:rPr>
              <a:t>Công nghệ số tạo ra một môi trường học tập sinh động và thú vị, giúp học sinh tập trung hơn.</a:t>
            </a:r>
            <a:endParaRPr lang="en-US" sz="1031" dirty="0"/>
          </a:p>
        </p:txBody>
      </p:sp>
      <p:sp>
        <p:nvSpPr>
          <p:cNvPr id="16" name="Shape 13"/>
          <p:cNvSpPr/>
          <p:nvPr/>
        </p:nvSpPr>
        <p:spPr>
          <a:xfrm>
            <a:off x="4637634" y="3296118"/>
            <a:ext cx="295349" cy="295349"/>
          </a:xfrm>
          <a:prstGeom prst="roundRect">
            <a:avLst>
              <a:gd name="adj" fmla="val 18670"/>
            </a:avLst>
          </a:prstGeom>
          <a:solidFill>
            <a:srgbClr val="F4D4F7"/>
          </a:solidFill>
          <a:ln w="7620">
            <a:solidFill>
              <a:srgbClr val="DABADD"/>
            </a:solidFill>
            <a:prstDash val="solid"/>
          </a:ln>
        </p:spPr>
      </p:sp>
      <p:sp>
        <p:nvSpPr>
          <p:cNvPr id="17" name="Text 14"/>
          <p:cNvSpPr/>
          <p:nvPr/>
        </p:nvSpPr>
        <p:spPr>
          <a:xfrm>
            <a:off x="4738985" y="3351109"/>
            <a:ext cx="92646" cy="185366"/>
          </a:xfrm>
          <a:prstGeom prst="rect">
            <a:avLst/>
          </a:prstGeom>
          <a:noFill/>
          <a:ln/>
        </p:spPr>
        <p:txBody>
          <a:bodyPr wrap="none" lIns="0" tIns="0" rIns="0" bIns="0" rtlCol="0" anchor="t"/>
          <a:lstStyle/>
          <a:p>
            <a:pPr algn="ctr">
              <a:lnSpc>
                <a:spcPts val="1438"/>
              </a:lnSpc>
            </a:pPr>
            <a:r>
              <a:rPr lang="en-US" sz="1438" kern="0" spc="-29" dirty="0">
                <a:solidFill>
                  <a:srgbClr val="272525"/>
                </a:solidFill>
                <a:latin typeface="Source Serif Pro" pitchFamily="34" charset="0"/>
                <a:ea typeface="Source Serif Pro" pitchFamily="34" charset="-122"/>
                <a:cs typeface="Source Serif Pro" pitchFamily="34" charset="-120"/>
              </a:rPr>
              <a:t>4</a:t>
            </a:r>
            <a:endParaRPr lang="en-US" sz="1438" dirty="0"/>
          </a:p>
        </p:txBody>
      </p:sp>
      <p:sp>
        <p:nvSpPr>
          <p:cNvPr id="18" name="Text 15"/>
          <p:cNvSpPr/>
          <p:nvPr/>
        </p:nvSpPr>
        <p:spPr>
          <a:xfrm>
            <a:off x="5064249" y="3296118"/>
            <a:ext cx="1544538" cy="193104"/>
          </a:xfrm>
          <a:prstGeom prst="rect">
            <a:avLst/>
          </a:prstGeom>
          <a:noFill/>
          <a:ln/>
        </p:spPr>
        <p:txBody>
          <a:bodyPr wrap="none" lIns="0" tIns="0" rIns="0" bIns="0" rtlCol="0" anchor="t"/>
          <a:lstStyle/>
          <a:p>
            <a:pPr>
              <a:lnSpc>
                <a:spcPts val="1500"/>
              </a:lnSpc>
            </a:pPr>
            <a:r>
              <a:rPr lang="en-US" sz="1188" kern="0" spc="-24" dirty="0">
                <a:solidFill>
                  <a:srgbClr val="272525"/>
                </a:solidFill>
                <a:latin typeface="Source Serif Pro" pitchFamily="34" charset="0"/>
                <a:ea typeface="Source Serif Pro" pitchFamily="34" charset="-122"/>
                <a:cs typeface="Source Serif Pro" pitchFamily="34" charset="-120"/>
              </a:rPr>
              <a:t>Phát triển kỹ năng</a:t>
            </a:r>
            <a:endParaRPr lang="en-US" sz="1188" dirty="0"/>
          </a:p>
        </p:txBody>
      </p:sp>
      <p:sp>
        <p:nvSpPr>
          <p:cNvPr id="19" name="Text 16"/>
          <p:cNvSpPr/>
          <p:nvPr/>
        </p:nvSpPr>
        <p:spPr>
          <a:xfrm>
            <a:off x="5064249" y="3567952"/>
            <a:ext cx="3620244" cy="419993"/>
          </a:xfrm>
          <a:prstGeom prst="rect">
            <a:avLst/>
          </a:prstGeom>
          <a:noFill/>
          <a:ln/>
        </p:spPr>
        <p:txBody>
          <a:bodyPr wrap="square" lIns="0" tIns="0" rIns="0" bIns="0" rtlCol="0" anchor="t"/>
          <a:lstStyle/>
          <a:p>
            <a:pPr>
              <a:lnSpc>
                <a:spcPts val="1625"/>
              </a:lnSpc>
            </a:pPr>
            <a:r>
              <a:rPr lang="en-US" sz="1031" kern="0" spc="-21" dirty="0">
                <a:solidFill>
                  <a:srgbClr val="272525"/>
                </a:solidFill>
                <a:latin typeface="Source Sans Pro" pitchFamily="34" charset="0"/>
                <a:ea typeface="Source Sans Pro" pitchFamily="34" charset="-122"/>
                <a:cs typeface="Source Sans Pro" pitchFamily="34" charset="-120"/>
              </a:rPr>
              <a:t>Học sinh phát triển kỹ năng giải quyết vấn đề, kỹ năng tư duy logic và kỹ năng sử dụng công nghệ.</a:t>
            </a:r>
            <a:endParaRPr lang="en-US" sz="103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03C705-4BC4-4627-9E4F-CF07B143C2E0}"/>
              </a:ext>
            </a:extLst>
          </p:cNvPr>
          <p:cNvSpPr/>
          <p:nvPr/>
        </p:nvSpPr>
        <p:spPr>
          <a:xfrm>
            <a:off x="2941495" y="128599"/>
            <a:ext cx="4047352" cy="441352"/>
          </a:xfrm>
          <a:prstGeom prst="rect">
            <a:avLst/>
          </a:prstGeom>
        </p:spPr>
        <p:txBody>
          <a:bodyPr wrap="none" lIns="71323" tIns="35662" rIns="71323" bIns="35662">
            <a:spAutoFit/>
          </a:bodyPr>
          <a:lstStyle/>
          <a:p>
            <a:pPr algn="ctr"/>
            <a:r>
              <a:rPr lang="en-US" sz="2400" b="1" dirty="0" err="1">
                <a:solidFill>
                  <a:srgbClr val="FF0000"/>
                </a:solidFill>
                <a:latin typeface="Arial" pitchFamily="34" charset="0"/>
                <a:cs typeface="Arial" pitchFamily="34" charset="0"/>
              </a:rPr>
              <a:t>Cùng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hát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bài</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Nhà</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của</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tôi</a:t>
            </a:r>
            <a:r>
              <a:rPr lang="en-US" sz="2400" b="1" dirty="0">
                <a:solidFill>
                  <a:srgbClr val="FF0000"/>
                </a:solidFill>
                <a:latin typeface="Arial" pitchFamily="34" charset="0"/>
                <a:cs typeface="Arial" pitchFamily="34" charset="0"/>
              </a:rPr>
              <a:t>"</a:t>
            </a:r>
          </a:p>
        </p:txBody>
      </p:sp>
    </p:spTree>
    <p:extLst>
      <p:ext uri="{BB962C8B-B14F-4D97-AF65-F5344CB8AC3E}">
        <p14:creationId xmlns:p14="http://schemas.microsoft.com/office/powerpoint/2010/main" val="1689902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83251" y="1155240"/>
            <a:ext cx="8486577" cy="1951496"/>
          </a:xfrm>
          <a:prstGeom prst="rect">
            <a:avLst/>
          </a:prstGeom>
        </p:spPr>
        <p:txBody>
          <a:bodyPr wrap="square">
            <a:spAutoFit/>
          </a:bodyPr>
          <a:lstStyle/>
          <a:p>
            <a:pPr algn="just">
              <a:lnSpc>
                <a:spcPct val="150000"/>
              </a:lnSpc>
            </a:pPr>
            <a:r>
              <a:rPr lang="vi-VN" sz="2800" dirty="0">
                <a:solidFill>
                  <a:srgbClr val="006600"/>
                </a:solidFill>
              </a:rPr>
              <a:t>- Các hình thể hiện những phòng nào trong nhà ở?</a:t>
            </a:r>
          </a:p>
          <a:p>
            <a:pPr algn="just">
              <a:lnSpc>
                <a:spcPct val="150000"/>
              </a:lnSpc>
            </a:pPr>
            <a:r>
              <a:rPr lang="vi-VN" sz="2800" dirty="0">
                <a:solidFill>
                  <a:srgbClr val="006600"/>
                </a:solidFill>
              </a:rPr>
              <a:t>- Kể tên một số đồ dùng có trong mỗi hình. Chúng được dùng để làm gì?</a:t>
            </a:r>
          </a:p>
        </p:txBody>
      </p:sp>
      <p:sp>
        <p:nvSpPr>
          <p:cNvPr id="2" name="Rectangle 1"/>
          <p:cNvSpPr/>
          <p:nvPr/>
        </p:nvSpPr>
        <p:spPr>
          <a:xfrm>
            <a:off x="0" y="74011"/>
            <a:ext cx="2145139" cy="523220"/>
          </a:xfrm>
          <a:prstGeom prst="rect">
            <a:avLst/>
          </a:prstGeom>
        </p:spPr>
        <p:txBody>
          <a:bodyPr wrap="none">
            <a:spAutoFit/>
          </a:bodyPr>
          <a:lstStyle/>
          <a:p>
            <a:r>
              <a:rPr lang="vi-VN" sz="2800" dirty="0">
                <a:solidFill>
                  <a:srgbClr val="FF0000"/>
                </a:solidFill>
              </a:rPr>
              <a:t>Hoạt động 3</a:t>
            </a:r>
            <a:endParaRPr lang="en-US" sz="2800" dirty="0">
              <a:solidFill>
                <a:srgbClr val="FF0000"/>
              </a:solidFill>
            </a:endParaRPr>
          </a:p>
        </p:txBody>
      </p:sp>
      <p:sp>
        <p:nvSpPr>
          <p:cNvPr id="5"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Rectangle 2"/>
          <p:cNvSpPr/>
          <p:nvPr/>
        </p:nvSpPr>
        <p:spPr>
          <a:xfrm>
            <a:off x="1702457" y="597231"/>
            <a:ext cx="6037230" cy="523220"/>
          </a:xfrm>
          <a:prstGeom prst="rect">
            <a:avLst/>
          </a:prstGeom>
        </p:spPr>
        <p:txBody>
          <a:bodyPr wrap="none">
            <a:spAutoFit/>
          </a:bodyPr>
          <a:lstStyle/>
          <a:p>
            <a:pPr algn="ctr"/>
            <a:r>
              <a:rPr lang="en-US" sz="2800" dirty="0" err="1">
                <a:solidFill>
                  <a:srgbClr val="FF0000"/>
                </a:solidFill>
                <a:latin typeface="Arial" pitchFamily="34" charset="0"/>
                <a:cs typeface="Arial" pitchFamily="34" charset="0"/>
              </a:rPr>
              <a:t>Quan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sát</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từng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hình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và</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trả</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lời</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câu</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hỏi</a:t>
            </a:r>
            <a:endParaRPr lang="en-US" sz="28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08722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034971" y="928274"/>
            <a:ext cx="4862287" cy="3693319"/>
          </a:xfrm>
          <a:prstGeom prst="rect">
            <a:avLst/>
          </a:prstGeom>
        </p:spPr>
        <p:txBody>
          <a:bodyPr wrap="square">
            <a:spAutoFit/>
          </a:bodyPr>
          <a:lstStyle/>
          <a:p>
            <a:pPr algn="just">
              <a:lnSpc>
                <a:spcPct val="150000"/>
              </a:lnSpc>
            </a:pPr>
            <a:r>
              <a:rPr lang="vi-VN" sz="2600" dirty="0">
                <a:solidFill>
                  <a:srgbClr val="006600"/>
                </a:solidFill>
              </a:rPr>
              <a:t>- Phòng khách</a:t>
            </a:r>
          </a:p>
          <a:p>
            <a:pPr algn="just">
              <a:lnSpc>
                <a:spcPct val="150000"/>
              </a:lnSpc>
            </a:pPr>
            <a:endParaRPr lang="vi-VN" sz="2600" dirty="0">
              <a:solidFill>
                <a:srgbClr val="006600"/>
              </a:solidFill>
            </a:endParaRPr>
          </a:p>
          <a:p>
            <a:pPr algn="just">
              <a:lnSpc>
                <a:spcPct val="150000"/>
              </a:lnSpc>
            </a:pPr>
            <a:r>
              <a:rPr lang="vi-VN" sz="2600" dirty="0">
                <a:solidFill>
                  <a:srgbClr val="006600"/>
                </a:solidFill>
              </a:rPr>
              <a:t>- Phòng khách có: bộ bàn ghế gỗ, tủ, bàn thờ. Trên bàn có bộ ấm chén, bình nước. Trong tủ để rất nhiều lọ hoa</a:t>
            </a:r>
          </a:p>
        </p:txBody>
      </p:sp>
      <p:sp>
        <p:nvSpPr>
          <p:cNvPr id="3" name="TextBox 2"/>
          <p:cNvSpPr txBox="1"/>
          <p:nvPr/>
        </p:nvSpPr>
        <p:spPr>
          <a:xfrm>
            <a:off x="188686" y="217713"/>
            <a:ext cx="1343638" cy="523220"/>
          </a:xfrm>
          <a:prstGeom prst="rect">
            <a:avLst/>
          </a:prstGeom>
          <a:noFill/>
        </p:spPr>
        <p:txBody>
          <a:bodyPr wrap="none" rtlCol="0">
            <a:spAutoFit/>
          </a:bodyPr>
          <a:lstStyle/>
          <a:p>
            <a:r>
              <a:rPr lang="en-US" sz="2800" u="sng" dirty="0" err="1">
                <a:solidFill>
                  <a:srgbClr val="FF0000"/>
                </a:solidFill>
                <a:latin typeface="Arial" pitchFamily="34" charset="0"/>
                <a:cs typeface="Arial" pitchFamily="34" charset="0"/>
              </a:rPr>
              <a:t>Hình</a:t>
            </a:r>
            <a:r>
              <a:rPr lang="en-US" sz="2800" u="sng" dirty="0">
                <a:solidFill>
                  <a:srgbClr val="FF0000"/>
                </a:solidFill>
                <a:latin typeface="Arial" pitchFamily="34" charset="0"/>
                <a:cs typeface="Arial" pitchFamily="34" charset="0"/>
              </a:rPr>
              <a:t> 1:</a:t>
            </a:r>
          </a:p>
        </p:txBody>
      </p:sp>
    </p:spTree>
    <p:extLst>
      <p:ext uri="{BB962C8B-B14F-4D97-AF65-F5344CB8AC3E}">
        <p14:creationId xmlns:p14="http://schemas.microsoft.com/office/powerpoint/2010/main" val="95278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heckerboard(across)">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18858" y="1379528"/>
            <a:ext cx="5065486" cy="4293483"/>
          </a:xfrm>
          <a:prstGeom prst="rect">
            <a:avLst/>
          </a:prstGeom>
        </p:spPr>
        <p:txBody>
          <a:bodyPr wrap="square">
            <a:spAutoFit/>
          </a:bodyPr>
          <a:lstStyle/>
          <a:p>
            <a:pPr algn="just">
              <a:lnSpc>
                <a:spcPct val="150000"/>
              </a:lnSpc>
            </a:pPr>
            <a:r>
              <a:rPr lang="en-US" sz="2600" dirty="0">
                <a:solidFill>
                  <a:srgbClr val="006600"/>
                </a:solidFill>
              </a:rPr>
              <a:t>P</a:t>
            </a:r>
            <a:r>
              <a:rPr lang="vi-VN" sz="2600" dirty="0">
                <a:solidFill>
                  <a:srgbClr val="006600"/>
                </a:solidFill>
              </a:rPr>
              <a:t>hòng ngủ</a:t>
            </a:r>
          </a:p>
          <a:p>
            <a:pPr algn="just">
              <a:lnSpc>
                <a:spcPct val="150000"/>
              </a:lnSpc>
            </a:pPr>
            <a:endParaRPr lang="vi-VN" sz="2600" dirty="0">
              <a:solidFill>
                <a:srgbClr val="006600"/>
              </a:solidFill>
            </a:endParaRPr>
          </a:p>
          <a:p>
            <a:pPr algn="just">
              <a:lnSpc>
                <a:spcPct val="150000"/>
              </a:lnSpc>
            </a:pPr>
            <a:r>
              <a:rPr lang="vi-VN" sz="2600" dirty="0">
                <a:solidFill>
                  <a:srgbClr val="006600"/>
                </a:solidFill>
              </a:rPr>
              <a:t>- Phòng ngủ có: kệ tủ, tivi, đồng hồ treo tường, mắc treo quần áo, quạt cây, tủ quần áo, tranh treo tường, giường ngủ, gối, tủ đầu giường...</a:t>
            </a:r>
          </a:p>
        </p:txBody>
      </p:sp>
      <p:sp>
        <p:nvSpPr>
          <p:cNvPr id="3" name="TextBox 2"/>
          <p:cNvSpPr txBox="1"/>
          <p:nvPr/>
        </p:nvSpPr>
        <p:spPr>
          <a:xfrm>
            <a:off x="29028" y="29028"/>
            <a:ext cx="1343638" cy="523220"/>
          </a:xfrm>
          <a:prstGeom prst="rect">
            <a:avLst/>
          </a:prstGeom>
          <a:noFill/>
        </p:spPr>
        <p:txBody>
          <a:bodyPr wrap="none" rtlCol="0">
            <a:spAutoFit/>
          </a:bodyPr>
          <a:lstStyle/>
          <a:p>
            <a:r>
              <a:rPr lang="en-US" sz="2800" u="sng" dirty="0" err="1">
                <a:solidFill>
                  <a:srgbClr val="FF0000"/>
                </a:solidFill>
                <a:latin typeface="Arial" pitchFamily="34" charset="0"/>
                <a:cs typeface="Arial" pitchFamily="34" charset="0"/>
              </a:rPr>
              <a:t>Hình</a:t>
            </a:r>
            <a:r>
              <a:rPr lang="en-US" sz="2800" u="sng" dirty="0">
                <a:solidFill>
                  <a:srgbClr val="FF0000"/>
                </a:solidFill>
                <a:latin typeface="Arial" pitchFamily="34" charset="0"/>
                <a:cs typeface="Arial" pitchFamily="34" charset="0"/>
              </a:rPr>
              <a:t> 2:</a:t>
            </a:r>
          </a:p>
        </p:txBody>
      </p:sp>
    </p:spTree>
    <p:extLst>
      <p:ext uri="{BB962C8B-B14F-4D97-AF65-F5344CB8AC3E}">
        <p14:creationId xmlns:p14="http://schemas.microsoft.com/office/powerpoint/2010/main" val="207413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heckerboard(across)">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8697" y="1825990"/>
            <a:ext cx="5065486" cy="3619196"/>
          </a:xfrm>
          <a:prstGeom prst="rect">
            <a:avLst/>
          </a:prstGeom>
        </p:spPr>
        <p:txBody>
          <a:bodyPr wrap="square">
            <a:spAutoFit/>
          </a:bodyPr>
          <a:lstStyle/>
          <a:p>
            <a:pPr algn="just">
              <a:lnSpc>
                <a:spcPct val="150000"/>
              </a:lnSpc>
            </a:pPr>
            <a:r>
              <a:rPr lang="vi-VN" sz="2600" dirty="0">
                <a:solidFill>
                  <a:srgbClr val="006600"/>
                </a:solidFill>
              </a:rPr>
              <a:t>- Phòng bếp</a:t>
            </a:r>
          </a:p>
          <a:p>
            <a:pPr algn="just">
              <a:lnSpc>
                <a:spcPct val="150000"/>
              </a:lnSpc>
            </a:pPr>
            <a:endParaRPr lang="vi-VN" sz="2600" dirty="0">
              <a:solidFill>
                <a:srgbClr val="006600"/>
              </a:solidFill>
            </a:endParaRPr>
          </a:p>
          <a:p>
            <a:pPr algn="just">
              <a:lnSpc>
                <a:spcPct val="150000"/>
              </a:lnSpc>
            </a:pPr>
            <a:r>
              <a:rPr lang="vi-VN" sz="2600" dirty="0">
                <a:solidFill>
                  <a:srgbClr val="006600"/>
                </a:solidFill>
              </a:rPr>
              <a:t>- Phòng bếp có: dãy tủ bếp; bàn bếp; bàn ăn, ghế ngồi; các dụng cụ làm bếp, nấu ăn; cái lồng bàn...</a:t>
            </a:r>
          </a:p>
        </p:txBody>
      </p:sp>
      <p:sp>
        <p:nvSpPr>
          <p:cNvPr id="3" name="TextBox 2"/>
          <p:cNvSpPr txBox="1"/>
          <p:nvPr/>
        </p:nvSpPr>
        <p:spPr>
          <a:xfrm>
            <a:off x="0" y="0"/>
            <a:ext cx="1343638" cy="523220"/>
          </a:xfrm>
          <a:prstGeom prst="rect">
            <a:avLst/>
          </a:prstGeom>
          <a:noFill/>
        </p:spPr>
        <p:txBody>
          <a:bodyPr wrap="none" rtlCol="0">
            <a:spAutoFit/>
          </a:bodyPr>
          <a:lstStyle/>
          <a:p>
            <a:r>
              <a:rPr lang="en-US" sz="2800" u="sng" dirty="0" err="1">
                <a:solidFill>
                  <a:srgbClr val="FF0000"/>
                </a:solidFill>
                <a:latin typeface="Arial" pitchFamily="34" charset="0"/>
                <a:cs typeface="Arial" pitchFamily="34" charset="0"/>
              </a:rPr>
              <a:t>Hình</a:t>
            </a:r>
            <a:r>
              <a:rPr lang="en-US" sz="2800" u="sng" dirty="0">
                <a:solidFill>
                  <a:srgbClr val="FF0000"/>
                </a:solidFill>
                <a:latin typeface="Arial" pitchFamily="34" charset="0"/>
                <a:cs typeface="Arial" pitchFamily="34" charset="0"/>
              </a:rPr>
              <a:t> 3:</a:t>
            </a:r>
          </a:p>
        </p:txBody>
      </p:sp>
    </p:spTree>
    <p:extLst>
      <p:ext uri="{BB962C8B-B14F-4D97-AF65-F5344CB8AC3E}">
        <p14:creationId xmlns:p14="http://schemas.microsoft.com/office/powerpoint/2010/main" val="228684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heckerboard(across)">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65096" y="4200180"/>
            <a:ext cx="8085418" cy="1292662"/>
          </a:xfrm>
          <a:prstGeom prst="rect">
            <a:avLst/>
          </a:prstGeom>
        </p:spPr>
        <p:txBody>
          <a:bodyPr wrap="square">
            <a:spAutoFit/>
          </a:bodyPr>
          <a:lstStyle/>
          <a:p>
            <a:pPr algn="just">
              <a:lnSpc>
                <a:spcPct val="150000"/>
              </a:lnSpc>
            </a:pPr>
            <a:r>
              <a:rPr lang="vi-VN" sz="2800" dirty="0">
                <a:solidFill>
                  <a:srgbClr val="006600"/>
                </a:solidFill>
              </a:rPr>
              <a:t>Không gian sinh hoạt chung và bếp của người dân tộc Thái</a:t>
            </a:r>
          </a:p>
        </p:txBody>
      </p:sp>
      <p:sp>
        <p:nvSpPr>
          <p:cNvPr id="3" name="TextBox 2"/>
          <p:cNvSpPr txBox="1"/>
          <p:nvPr/>
        </p:nvSpPr>
        <p:spPr>
          <a:xfrm>
            <a:off x="0" y="0"/>
            <a:ext cx="1343638" cy="523220"/>
          </a:xfrm>
          <a:prstGeom prst="rect">
            <a:avLst/>
          </a:prstGeom>
          <a:noFill/>
        </p:spPr>
        <p:txBody>
          <a:bodyPr wrap="none" rtlCol="0">
            <a:spAutoFit/>
          </a:bodyPr>
          <a:lstStyle/>
          <a:p>
            <a:r>
              <a:rPr lang="en-US" sz="2800" u="sng" dirty="0" err="1">
                <a:solidFill>
                  <a:srgbClr val="FF0000"/>
                </a:solidFill>
                <a:latin typeface="Arial" pitchFamily="34" charset="0"/>
                <a:cs typeface="Arial" pitchFamily="34" charset="0"/>
              </a:rPr>
              <a:t>Hình</a:t>
            </a:r>
            <a:r>
              <a:rPr lang="en-US" sz="2800" u="sng" dirty="0">
                <a:solidFill>
                  <a:srgbClr val="FF0000"/>
                </a:solidFill>
                <a:latin typeface="Arial" pitchFamily="34" charset="0"/>
                <a:cs typeface="Arial" pitchFamily="34" charset="0"/>
              </a:rPr>
              <a:t> 4:</a:t>
            </a:r>
          </a:p>
        </p:txBody>
      </p:sp>
    </p:spTree>
    <p:extLst>
      <p:ext uri="{BB962C8B-B14F-4D97-AF65-F5344CB8AC3E}">
        <p14:creationId xmlns:p14="http://schemas.microsoft.com/office/powerpoint/2010/main" val="301840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22D1EF-0F05-489F-BEB8-61A564EB56C0}"/>
              </a:ext>
            </a:extLst>
          </p:cNvPr>
          <p:cNvSpPr/>
          <p:nvPr/>
        </p:nvSpPr>
        <p:spPr>
          <a:xfrm>
            <a:off x="2728680" y="1179611"/>
            <a:ext cx="5156213" cy="1305165"/>
          </a:xfrm>
          <a:prstGeom prst="rect">
            <a:avLst/>
          </a:prstGeom>
        </p:spPr>
        <p:txBody>
          <a:bodyPr wrap="square">
            <a:spAutoFit/>
          </a:bodyPr>
          <a:lstStyle/>
          <a:p>
            <a:pPr algn="ctr">
              <a:lnSpc>
                <a:spcPct val="150000"/>
              </a:lnSpc>
            </a:pPr>
            <a:r>
              <a:rPr lang="vi-VN" sz="2800" dirty="0">
                <a:solidFill>
                  <a:srgbClr val="FF0000"/>
                </a:solidFill>
              </a:rPr>
              <a:t>Giới thiệu về các phòng và đồ dùng trong gia đình em</a:t>
            </a:r>
          </a:p>
        </p:txBody>
      </p:sp>
      <p:sp>
        <p:nvSpPr>
          <p:cNvPr id="5" name="Rectangle 4">
            <a:extLst>
              <a:ext uri="{FF2B5EF4-FFF2-40B4-BE49-F238E27FC236}">
                <a16:creationId xmlns:a16="http://schemas.microsoft.com/office/drawing/2014/main" id="{7DAA4EC4-8C0C-4C7B-A223-2D854271CB41}"/>
              </a:ext>
            </a:extLst>
          </p:cNvPr>
          <p:cNvSpPr/>
          <p:nvPr/>
        </p:nvSpPr>
        <p:spPr>
          <a:xfrm>
            <a:off x="2873820" y="2558107"/>
            <a:ext cx="5297715" cy="2031325"/>
          </a:xfrm>
          <a:prstGeom prst="rect">
            <a:avLst/>
          </a:prstGeom>
        </p:spPr>
        <p:txBody>
          <a:bodyPr wrap="square">
            <a:spAutoFit/>
          </a:bodyPr>
          <a:lstStyle/>
          <a:p>
            <a:pPr algn="just">
              <a:lnSpc>
                <a:spcPct val="150000"/>
              </a:lnSpc>
            </a:pPr>
            <a:r>
              <a:rPr lang="vi-VN" sz="2800" dirty="0">
                <a:solidFill>
                  <a:srgbClr val="006600"/>
                </a:solidFill>
              </a:rPr>
              <a:t>- Nhà em có mấy phòng?</a:t>
            </a:r>
          </a:p>
          <a:p>
            <a:pPr algn="just">
              <a:lnSpc>
                <a:spcPct val="150000"/>
              </a:lnSpc>
            </a:pPr>
            <a:r>
              <a:rPr lang="vi-VN" sz="2800" dirty="0">
                <a:solidFill>
                  <a:srgbClr val="006600"/>
                </a:solidFill>
              </a:rPr>
              <a:t>- Kể tên một số đồ dùng trong từng phòng</a:t>
            </a:r>
          </a:p>
        </p:txBody>
      </p:sp>
      <p:sp>
        <p:nvSpPr>
          <p:cNvPr id="6" name="Rectangle 5">
            <a:extLst>
              <a:ext uri="{FF2B5EF4-FFF2-40B4-BE49-F238E27FC236}">
                <a16:creationId xmlns:a16="http://schemas.microsoft.com/office/drawing/2014/main" id="{DE9BA261-5B3E-48EE-B821-641E49E9DD05}"/>
              </a:ext>
            </a:extLst>
          </p:cNvPr>
          <p:cNvSpPr/>
          <p:nvPr/>
        </p:nvSpPr>
        <p:spPr>
          <a:xfrm>
            <a:off x="4375280" y="768419"/>
            <a:ext cx="1863011" cy="461665"/>
          </a:xfrm>
          <a:prstGeom prst="rect">
            <a:avLst/>
          </a:prstGeom>
        </p:spPr>
        <p:txBody>
          <a:bodyPr wrap="none">
            <a:spAutoFit/>
          </a:bodyPr>
          <a:lstStyle/>
          <a:p>
            <a:pPr algn="ctr"/>
            <a:r>
              <a:rPr lang="vi-VN" sz="2400" u="sng" dirty="0">
                <a:solidFill>
                  <a:srgbClr val="FF0000"/>
                </a:solidFill>
              </a:rPr>
              <a:t>Hoạt động 4</a:t>
            </a:r>
            <a:endParaRPr lang="en-US" sz="2400" u="sng" dirty="0">
              <a:solidFill>
                <a:srgbClr val="FF0000"/>
              </a:solidFill>
            </a:endParaRPr>
          </a:p>
        </p:txBody>
      </p:sp>
    </p:spTree>
    <p:extLst>
      <p:ext uri="{BB962C8B-B14F-4D97-AF65-F5344CB8AC3E}">
        <p14:creationId xmlns:p14="http://schemas.microsoft.com/office/powerpoint/2010/main" val="297967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1223" y="129791"/>
            <a:ext cx="1863011" cy="461665"/>
          </a:xfrm>
          <a:prstGeom prst="rect">
            <a:avLst/>
          </a:prstGeom>
        </p:spPr>
        <p:txBody>
          <a:bodyPr wrap="none">
            <a:spAutoFit/>
          </a:bodyPr>
          <a:lstStyle/>
          <a:p>
            <a:pPr algn="ctr"/>
            <a:r>
              <a:rPr lang="vi-VN" sz="2400" u="sng" dirty="0">
                <a:solidFill>
                  <a:srgbClr val="FF0000"/>
                </a:solidFill>
              </a:rPr>
              <a:t>Hoạt động </a:t>
            </a:r>
            <a:r>
              <a:rPr lang="en-US" sz="2400" u="sng" dirty="0">
                <a:solidFill>
                  <a:srgbClr val="FF0000"/>
                </a:solidFill>
              </a:rPr>
              <a:t>5</a:t>
            </a:r>
          </a:p>
        </p:txBody>
      </p:sp>
      <p:sp>
        <p:nvSpPr>
          <p:cNvPr id="6" name="Rectangle 5"/>
          <p:cNvSpPr/>
          <p:nvPr/>
        </p:nvSpPr>
        <p:spPr>
          <a:xfrm>
            <a:off x="2147135" y="591456"/>
            <a:ext cx="4545924" cy="523220"/>
          </a:xfrm>
          <a:prstGeom prst="rect">
            <a:avLst/>
          </a:prstGeom>
        </p:spPr>
        <p:txBody>
          <a:bodyPr wrap="none">
            <a:spAutoFit/>
          </a:bodyPr>
          <a:lstStyle/>
          <a:p>
            <a:r>
              <a:rPr lang="vi-VN" sz="2800" dirty="0">
                <a:solidFill>
                  <a:srgbClr val="FF0000"/>
                </a:solidFill>
              </a:rPr>
              <a:t>Trò chơi: Đó là đồ dùng gì?</a:t>
            </a:r>
          </a:p>
        </p:txBody>
      </p:sp>
      <p:sp>
        <p:nvSpPr>
          <p:cNvPr id="7" name="Rectangle 6"/>
          <p:cNvSpPr/>
          <p:nvPr/>
        </p:nvSpPr>
        <p:spPr>
          <a:xfrm>
            <a:off x="333829" y="1100162"/>
            <a:ext cx="8519886" cy="4524315"/>
          </a:xfrm>
          <a:prstGeom prst="rect">
            <a:avLst/>
          </a:prstGeom>
        </p:spPr>
        <p:txBody>
          <a:bodyPr wrap="square">
            <a:spAutoFit/>
          </a:bodyPr>
          <a:lstStyle/>
          <a:p>
            <a:pPr algn="just"/>
            <a:r>
              <a:rPr lang="vi-VN" sz="2400" u="sng" dirty="0">
                <a:solidFill>
                  <a:srgbClr val="FF0000"/>
                </a:solidFill>
              </a:rPr>
              <a:t>Cách chơi:</a:t>
            </a:r>
          </a:p>
          <a:p>
            <a:pPr algn="just"/>
            <a:r>
              <a:rPr lang="vi-VN" sz="2400" dirty="0">
                <a:solidFill>
                  <a:srgbClr val="006600"/>
                </a:solidFill>
              </a:rPr>
              <a:t>- GV dán 1 tranh vẽ đồ dùng gia đình sau lưng HS và bạn đó đứng quay lưng xuống lớp để các bạn quan sát tranh</a:t>
            </a:r>
          </a:p>
          <a:p>
            <a:pPr algn="just"/>
            <a:endParaRPr lang="vi-VN" sz="2400" dirty="0">
              <a:solidFill>
                <a:srgbClr val="006600"/>
              </a:solidFill>
            </a:endParaRPr>
          </a:p>
          <a:p>
            <a:pPr algn="just"/>
            <a:r>
              <a:rPr lang="vi-VN" sz="2400" dirty="0">
                <a:solidFill>
                  <a:srgbClr val="006600"/>
                </a:solidFill>
              </a:rPr>
              <a:t>- HS được đặt tối đa 3 câu hỏi về đồ dùng trong tranh cho các bạn ở dưới lớp để đoán được đồ dùng đó</a:t>
            </a:r>
          </a:p>
          <a:p>
            <a:pPr algn="just"/>
            <a:endParaRPr lang="vi-VN" sz="2400" dirty="0">
              <a:solidFill>
                <a:srgbClr val="006600"/>
              </a:solidFill>
            </a:endParaRPr>
          </a:p>
          <a:p>
            <a:pPr algn="just"/>
            <a:r>
              <a:rPr lang="vi-VN" sz="2400" dirty="0">
                <a:solidFill>
                  <a:srgbClr val="006600"/>
                </a:solidFill>
              </a:rPr>
              <a:t>- HS dựa vào câu trả lời của các bạn để đoán đồ dùng trong tranh là đồ dùng gì.</a:t>
            </a:r>
          </a:p>
          <a:p>
            <a:pPr algn="just"/>
            <a:endParaRPr lang="vi-VN" sz="2400" dirty="0">
              <a:solidFill>
                <a:srgbClr val="006600"/>
              </a:solidFill>
            </a:endParaRPr>
          </a:p>
          <a:p>
            <a:pPr algn="just"/>
            <a:r>
              <a:rPr lang="vi-VN" sz="2400" u="sng" dirty="0">
                <a:solidFill>
                  <a:srgbClr val="FF0000"/>
                </a:solidFill>
              </a:rPr>
              <a:t>Luật chơi: </a:t>
            </a:r>
            <a:r>
              <a:rPr lang="vi-VN" sz="2400" dirty="0">
                <a:solidFill>
                  <a:srgbClr val="006600"/>
                </a:solidFill>
              </a:rPr>
              <a:t>Các bạn ở dưới lớp chỉ được đưa ra gợi ý, không được nói tên đồ vật</a:t>
            </a:r>
          </a:p>
        </p:txBody>
      </p:sp>
    </p:spTree>
    <p:extLst>
      <p:ext uri="{BB962C8B-B14F-4D97-AF65-F5344CB8AC3E}">
        <p14:creationId xmlns:p14="http://schemas.microsoft.com/office/powerpoint/2010/main" val="4083374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1174</TotalTime>
  <Words>798</Words>
  <Application>Microsoft Office PowerPoint</Application>
  <PresentationFormat>On-screen Show (16:10)</PresentationFormat>
  <Paragraphs>68</Paragraphs>
  <Slides>15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Source Sans Pro</vt:lpstr>
      <vt:lpstr>Calibri</vt:lpstr>
      <vt:lpstr>宋体</vt:lpstr>
      <vt:lpstr>Arial</vt:lpstr>
      <vt:lpstr>Source Serif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Hoàng Thu Thuỷ</cp:lastModifiedBy>
  <cp:revision>141</cp:revision>
  <dcterms:created xsi:type="dcterms:W3CDTF">2020-02-10T09:35:50Z</dcterms:created>
  <dcterms:modified xsi:type="dcterms:W3CDTF">2025-10-07T23:25:59Z</dcterms:modified>
</cp:coreProperties>
</file>