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sldIdLst>
    <p:sldId id="355" r:id="rId2"/>
    <p:sldId id="256" r:id="rId3"/>
    <p:sldId id="350" r:id="rId4"/>
    <p:sldId id="351" r:id="rId5"/>
    <p:sldId id="356" r:id="rId6"/>
    <p:sldId id="332" r:id="rId7"/>
    <p:sldId id="357" r:id="rId8"/>
    <p:sldId id="358" r:id="rId9"/>
    <p:sldId id="349" r:id="rId10"/>
    <p:sldId id="335" r:id="rId11"/>
    <p:sldId id="352" r:id="rId12"/>
    <p:sldId id="353" r:id="rId13"/>
    <p:sldId id="354" r:id="rId14"/>
    <p:sldId id="258" r:id="rId15"/>
    <p:sldId id="259" r:id="rId16"/>
  </p:sldIdLst>
  <p:sldSz cx="9144000" cy="5715000" type="screen16x10"/>
  <p:notesSz cx="6858000" cy="9144000"/>
  <p:embeddedFontLst>
    <p:embeddedFont>
      <p:font typeface="宋体" panose="02010600030101010101" pitchFamily="2" charset="-122"/>
      <p:regular r:id="rId18"/>
    </p:embeddedFont>
    <p:embeddedFont>
      <p:font typeface="Calibri" panose="020F0502020204030204" pitchFamily="34" charset="0"/>
      <p:regular r:id="rId19"/>
      <p:bold r:id="rId20"/>
      <p:italic r:id="rId21"/>
      <p:boldItalic r:id="rId22"/>
    </p:embeddedFont>
    <p:embeddedFont>
      <p:font typeface="Montserrat" panose="020B0604020202020204" charset="0"/>
      <p:regular r:id="rId23"/>
    </p:embeddedFont>
    <p:embeddedFont>
      <p:font typeface="Source Sans Pro" panose="020B0503030403020204" pitchFamily="34" charset="0"/>
      <p:regular r:id="rId24"/>
      <p:bold r:id="rId25"/>
    </p:embeddedFont>
    <p:embeddedFont>
      <p:font typeface="Tahoma" panose="020B0604030504040204" pitchFamily="34" charset="0"/>
      <p:regular r:id="rId26"/>
      <p:bold r:id="rId27"/>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66CC"/>
    <a:srgbClr val="FF66FF"/>
    <a:srgbClr val="FFFF99"/>
    <a:srgbClr val="FFCCFF"/>
    <a:srgbClr val="99FFCC"/>
    <a:srgbClr val="00CCFF"/>
    <a:srgbClr val="33CC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varScale="1">
        <p:scale>
          <a:sx n="76" d="100"/>
          <a:sy n="76" d="100"/>
        </p:scale>
        <p:origin x="1404" y="9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10/8/2025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
        <p:nvSpPr>
          <p:cNvPr id="2" name="Shape 0"/>
          <p:cNvSpPr/>
          <p:nvPr/>
        </p:nvSpPr>
        <p:spPr>
          <a:xfrm>
            <a:off x="0" y="0"/>
            <a:ext cx="9144000" cy="5715000"/>
          </a:xfrm>
          <a:prstGeom prst="rect">
            <a:avLst/>
          </a:prstGeom>
          <a:solidFill>
            <a:srgbClr val="EDEDED"/>
          </a:solidFill>
          <a:ln/>
        </p:spPr>
      </p:sp>
      <p:sp>
        <p:nvSpPr>
          <p:cNvPr id="3" name="Shape 1"/>
          <p:cNvSpPr/>
          <p:nvPr/>
        </p:nvSpPr>
        <p:spPr>
          <a:xfrm>
            <a:off x="0" y="0"/>
            <a:ext cx="9144000" cy="57150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8024510" y="5381625"/>
            <a:ext cx="1076628" cy="285750"/>
          </a:xfrm>
          <a:prstGeom prst="rect">
            <a:avLst/>
          </a:prstGeom>
        </p:spPr>
      </p:pic>
    </p:spTree>
    <p:extLst>
      <p:ext uri="{BB962C8B-B14F-4D97-AF65-F5344CB8AC3E}">
        <p14:creationId xmlns:p14="http://schemas.microsoft.com/office/powerpoint/2010/main" val="1270309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
        <p:nvSpPr>
          <p:cNvPr id="2" name="Shape 0"/>
          <p:cNvSpPr/>
          <p:nvPr/>
        </p:nvSpPr>
        <p:spPr>
          <a:xfrm>
            <a:off x="0" y="0"/>
            <a:ext cx="9144000" cy="5715000"/>
          </a:xfrm>
          <a:prstGeom prst="rect">
            <a:avLst/>
          </a:prstGeom>
          <a:solidFill>
            <a:srgbClr val="EDEDED"/>
          </a:solidFill>
          <a:ln/>
        </p:spPr>
      </p:sp>
      <p:sp>
        <p:nvSpPr>
          <p:cNvPr id="3" name="Shape 1"/>
          <p:cNvSpPr/>
          <p:nvPr/>
        </p:nvSpPr>
        <p:spPr>
          <a:xfrm>
            <a:off x="0" y="0"/>
            <a:ext cx="9144000" cy="57150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8024510" y="5381625"/>
            <a:ext cx="1076628" cy="285750"/>
          </a:xfrm>
          <a:prstGeom prst="rect">
            <a:avLst/>
          </a:prstGeom>
        </p:spPr>
      </p:pic>
    </p:spTree>
    <p:extLst>
      <p:ext uri="{BB962C8B-B14F-4D97-AF65-F5344CB8AC3E}">
        <p14:creationId xmlns:p14="http://schemas.microsoft.com/office/powerpoint/2010/main" val="2464703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
        <p:nvSpPr>
          <p:cNvPr id="2" name="Shape 0"/>
          <p:cNvSpPr/>
          <p:nvPr/>
        </p:nvSpPr>
        <p:spPr>
          <a:xfrm>
            <a:off x="0" y="0"/>
            <a:ext cx="9144000" cy="5715000"/>
          </a:xfrm>
          <a:prstGeom prst="rect">
            <a:avLst/>
          </a:prstGeom>
          <a:solidFill>
            <a:srgbClr val="EDEDED"/>
          </a:solidFill>
          <a:ln/>
        </p:spPr>
      </p:sp>
      <p:sp>
        <p:nvSpPr>
          <p:cNvPr id="3" name="Shape 1"/>
          <p:cNvSpPr/>
          <p:nvPr/>
        </p:nvSpPr>
        <p:spPr>
          <a:xfrm>
            <a:off x="0" y="0"/>
            <a:ext cx="9144000" cy="57150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8024510" y="5381625"/>
            <a:ext cx="1076628" cy="285750"/>
          </a:xfrm>
          <a:prstGeom prst="rect">
            <a:avLst/>
          </a:prstGeom>
        </p:spPr>
      </p:pic>
    </p:spTree>
    <p:extLst>
      <p:ext uri="{BB962C8B-B14F-4D97-AF65-F5344CB8AC3E}">
        <p14:creationId xmlns:p14="http://schemas.microsoft.com/office/powerpoint/2010/main" val="2741010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
        <p:nvSpPr>
          <p:cNvPr id="2" name="Shape 0"/>
          <p:cNvSpPr/>
          <p:nvPr/>
        </p:nvSpPr>
        <p:spPr>
          <a:xfrm>
            <a:off x="0" y="0"/>
            <a:ext cx="9144000" cy="5715000"/>
          </a:xfrm>
          <a:prstGeom prst="rect">
            <a:avLst/>
          </a:prstGeom>
          <a:solidFill>
            <a:srgbClr val="EDEDED"/>
          </a:solidFill>
          <a:ln/>
        </p:spPr>
      </p:sp>
      <p:sp>
        <p:nvSpPr>
          <p:cNvPr id="3" name="Shape 1"/>
          <p:cNvSpPr/>
          <p:nvPr/>
        </p:nvSpPr>
        <p:spPr>
          <a:xfrm>
            <a:off x="0" y="0"/>
            <a:ext cx="9144000" cy="57150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8024510" y="5381625"/>
            <a:ext cx="1076628" cy="285750"/>
          </a:xfrm>
          <a:prstGeom prst="rect">
            <a:avLst/>
          </a:prstGeom>
        </p:spPr>
      </p:pic>
    </p:spTree>
    <p:extLst>
      <p:ext uri="{BB962C8B-B14F-4D97-AF65-F5344CB8AC3E}">
        <p14:creationId xmlns:p14="http://schemas.microsoft.com/office/powerpoint/2010/main" val="9309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2025/10/8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2025/10/8</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9">
            <a:extLst>
              <a:ext uri="{FF2B5EF4-FFF2-40B4-BE49-F238E27FC236}">
                <a16:creationId xmlns:a16="http://schemas.microsoft.com/office/drawing/2014/main" id="{43E59CC2-A34A-44B6-9C46-5C6767126468}"/>
              </a:ext>
            </a:extLst>
          </p:cNvPr>
          <p:cNvSpPr txBox="1">
            <a:spLocks noChangeArrowheads="1"/>
          </p:cNvSpPr>
          <p:nvPr/>
        </p:nvSpPr>
        <p:spPr bwMode="auto">
          <a:xfrm>
            <a:off x="854558" y="273316"/>
            <a:ext cx="7358683"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a:ln>
                  <a:solidFill>
                    <a:srgbClr val="33CC33"/>
                  </a:solidFill>
                </a:ln>
                <a:solidFill>
                  <a:srgbClr val="FF0000"/>
                </a:solidFill>
                <a:latin typeface="Arial" pitchFamily="34" charset="0"/>
                <a:cs typeface="Arial" pitchFamily="34" charset="0"/>
              </a:rPr>
              <a:t>TRƯỜNG TIỂU HỌC ÁI MỘ B</a:t>
            </a:r>
          </a:p>
        </p:txBody>
      </p:sp>
      <p:sp>
        <p:nvSpPr>
          <p:cNvPr id="7" name="Text Box 100">
            <a:extLst>
              <a:ext uri="{FF2B5EF4-FFF2-40B4-BE49-F238E27FC236}">
                <a16:creationId xmlns:a16="http://schemas.microsoft.com/office/drawing/2014/main" id="{72B43F97-1453-4529-91A0-12B09B328B2D}"/>
              </a:ext>
            </a:extLst>
          </p:cNvPr>
          <p:cNvSpPr txBox="1">
            <a:spLocks noChangeArrowheads="1"/>
          </p:cNvSpPr>
          <p:nvPr/>
        </p:nvSpPr>
        <p:spPr bwMode="auto">
          <a:xfrm>
            <a:off x="876300" y="1482574"/>
            <a:ext cx="8001000" cy="7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4400" b="1" dirty="0">
                <a:solidFill>
                  <a:srgbClr val="FF0000"/>
                </a:solidFill>
                <a:latin typeface="Arial" pitchFamily="34" charset="0"/>
                <a:cs typeface="Arial" pitchFamily="34" charset="0"/>
              </a:rPr>
              <a:t>HOẠT ĐỘNG TRẢI NGHIỆM 1</a:t>
            </a:r>
            <a:endParaRPr lang="vi-VN" sz="4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4915172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txBox="1">
            <a:spLocks noChangeArrowheads="1"/>
          </p:cNvSpPr>
          <p:nvPr/>
        </p:nvSpPr>
        <p:spPr>
          <a:xfrm>
            <a:off x="130629" y="689103"/>
            <a:ext cx="8868228" cy="4869869"/>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5" name="Rounded Rectangle 4"/>
          <p:cNvSpPr/>
          <p:nvPr/>
        </p:nvSpPr>
        <p:spPr>
          <a:xfrm>
            <a:off x="530679" y="2002971"/>
            <a:ext cx="8140700" cy="3265713"/>
          </a:xfrm>
          <a:prstGeom prst="roundRect">
            <a:avLst/>
          </a:prstGeom>
          <a:solidFill>
            <a:schemeClr val="tx2">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solidFill>
                  <a:schemeClr val="bg1"/>
                </a:solidFill>
              </a:rPr>
              <a:t> </a:t>
            </a:r>
            <a:r>
              <a:rPr lang="vi-VN" sz="2000" b="1" dirty="0">
                <a:solidFill>
                  <a:srgbClr val="FF0000"/>
                </a:solidFill>
              </a:rPr>
              <a:t>Khi ở trường, các em nên tự thực hiện các việc như: </a:t>
            </a:r>
          </a:p>
          <a:p>
            <a:pPr algn="just">
              <a:lnSpc>
                <a:spcPct val="150000"/>
              </a:lnSpc>
            </a:pPr>
            <a:r>
              <a:rPr lang="vi-VN" sz="2000" b="1" dirty="0">
                <a:solidFill>
                  <a:srgbClr val="FF0000"/>
                </a:solidFill>
              </a:rPr>
              <a:t>   + Sắp xếp, dọn đồ ăn trước và sau khi ăn</a:t>
            </a:r>
          </a:p>
          <a:p>
            <a:pPr algn="just">
              <a:lnSpc>
                <a:spcPct val="150000"/>
              </a:lnSpc>
            </a:pPr>
            <a:r>
              <a:rPr lang="vi-VN" sz="2000" b="1" dirty="0">
                <a:solidFill>
                  <a:srgbClr val="FF0000"/>
                </a:solidFill>
              </a:rPr>
              <a:t>   + Gấp và cất chăn gối sau khi ngủ trưa</a:t>
            </a:r>
          </a:p>
          <a:p>
            <a:pPr algn="just">
              <a:lnSpc>
                <a:spcPct val="150000"/>
              </a:lnSpc>
            </a:pPr>
            <a:r>
              <a:rPr lang="vi-VN" sz="2000" b="1" dirty="0">
                <a:solidFill>
                  <a:srgbClr val="FF0000"/>
                </a:solidFill>
              </a:rPr>
              <a:t>   + Nhặt rác để giúp sân trường sạch hơn</a:t>
            </a:r>
          </a:p>
          <a:p>
            <a:pPr algn="just">
              <a:lnSpc>
                <a:spcPct val="150000"/>
              </a:lnSpc>
            </a:pPr>
            <a:r>
              <a:rPr lang="vi-VN" sz="2000" b="1" dirty="0">
                <a:solidFill>
                  <a:srgbClr val="FF0000"/>
                </a:solidFill>
              </a:rPr>
              <a:t>   + Cất, xếp ghế sau giờ sinh hoạt tập thể</a:t>
            </a:r>
          </a:p>
          <a:p>
            <a:pPr algn="just">
              <a:lnSpc>
                <a:spcPct val="150000"/>
              </a:lnSpc>
            </a:pPr>
            <a:r>
              <a:rPr lang="vi-VN" sz="2000" b="1" dirty="0">
                <a:solidFill>
                  <a:srgbClr val="FF0000"/>
                </a:solidFill>
              </a:rPr>
              <a:t>   + Uống nước và vệ sinh cá nhân</a:t>
            </a:r>
          </a:p>
          <a:p>
            <a:pPr algn="just">
              <a:lnSpc>
                <a:spcPct val="150000"/>
              </a:lnSpc>
            </a:pPr>
            <a:r>
              <a:rPr lang="vi-VN" sz="2000" b="1" dirty="0">
                <a:solidFill>
                  <a:srgbClr val="FF0000"/>
                </a:solidFill>
              </a:rPr>
              <a:t>   + Chăm sóc hoa, cây cối ở vườn trường.</a:t>
            </a:r>
          </a:p>
        </p:txBody>
      </p:sp>
      <p:sp>
        <p:nvSpPr>
          <p:cNvPr id="2" name="Rectangle 1"/>
          <p:cNvSpPr/>
          <p:nvPr/>
        </p:nvSpPr>
        <p:spPr>
          <a:xfrm>
            <a:off x="2819787" y="-49561"/>
            <a:ext cx="3483647" cy="584775"/>
          </a:xfrm>
          <a:prstGeom prst="rect">
            <a:avLst/>
          </a:prstGeom>
        </p:spPr>
        <p:txBody>
          <a:bodyPr wrap="none">
            <a:spAutoFit/>
          </a:bodyPr>
          <a:lstStyle/>
          <a:p>
            <a:pPr algn="ctr"/>
            <a:r>
              <a:rPr lang="en-US" sz="3200" b="1" dirty="0" err="1">
                <a:solidFill>
                  <a:srgbClr val="002060"/>
                </a:solidFill>
                <a:latin typeface="Arial" pitchFamily="34" charset="0"/>
                <a:cs typeface="Arial" pitchFamily="34" charset="0"/>
              </a:rPr>
              <a:t>Thảo</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luận</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nhóm</a:t>
            </a:r>
            <a:r>
              <a:rPr lang="en-US" sz="3200" b="1" dirty="0">
                <a:solidFill>
                  <a:srgbClr val="002060"/>
                </a:solidFill>
                <a:latin typeface="Arial" pitchFamily="34" charset="0"/>
                <a:cs typeface="Arial" pitchFamily="34" charset="0"/>
              </a:rPr>
              <a:t>:</a:t>
            </a:r>
          </a:p>
        </p:txBody>
      </p:sp>
      <p:sp>
        <p:nvSpPr>
          <p:cNvPr id="3" name="Rectangle 2"/>
          <p:cNvSpPr/>
          <p:nvPr/>
        </p:nvSpPr>
        <p:spPr>
          <a:xfrm>
            <a:off x="429081" y="728093"/>
            <a:ext cx="8468178" cy="1107996"/>
          </a:xfrm>
          <a:prstGeom prst="rect">
            <a:avLst/>
          </a:prstGeom>
        </p:spPr>
        <p:txBody>
          <a:bodyPr wrap="square">
            <a:spAutoFit/>
          </a:bodyPr>
          <a:lstStyle/>
          <a:p>
            <a:pPr algn="just"/>
            <a:r>
              <a:rPr lang="vi-VN" sz="2200" dirty="0">
                <a:solidFill>
                  <a:srgbClr val="006600"/>
                </a:solidFill>
              </a:rPr>
              <a:t>- Ở trường, em và các bạn được tham gia những hoạt động nào?</a:t>
            </a:r>
          </a:p>
          <a:p>
            <a:pPr algn="just"/>
            <a:r>
              <a:rPr lang="vi-VN" sz="2200" dirty="0">
                <a:solidFill>
                  <a:srgbClr val="006600"/>
                </a:solidFill>
              </a:rPr>
              <a:t>- Em đã tự làm những việc gì khi ở trường?</a:t>
            </a:r>
          </a:p>
          <a:p>
            <a:pPr algn="just"/>
            <a:r>
              <a:rPr lang="vi-VN" sz="2200" dirty="0">
                <a:solidFill>
                  <a:srgbClr val="006600"/>
                </a:solidFill>
              </a:rPr>
              <a:t>- Việc làm đó của em mang lại lợi ích gì?</a:t>
            </a:r>
          </a:p>
        </p:txBody>
      </p:sp>
    </p:spTree>
    <p:extLst>
      <p:ext uri="{BB962C8B-B14F-4D97-AF65-F5344CB8AC3E}">
        <p14:creationId xmlns:p14="http://schemas.microsoft.com/office/powerpoint/2010/main" val="105424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18E83A-E334-48E6-B626-9694C636E242}"/>
              </a:ext>
            </a:extLst>
          </p:cNvPr>
          <p:cNvSpPr txBox="1"/>
          <p:nvPr/>
        </p:nvSpPr>
        <p:spPr>
          <a:xfrm>
            <a:off x="561428" y="1275694"/>
            <a:ext cx="8308426" cy="2031325"/>
          </a:xfrm>
          <a:prstGeom prst="rect">
            <a:avLst/>
          </a:prstGeom>
          <a:noFill/>
        </p:spPr>
        <p:txBody>
          <a:bodyPr wrap="square">
            <a:spAutoFit/>
          </a:bodyPr>
          <a:lstStyle/>
          <a:p>
            <a:r>
              <a:rPr lang="vi-VN" sz="1800" b="0" i="0" dirty="0">
                <a:solidFill>
                  <a:srgbClr val="002060"/>
                </a:solidFill>
                <a:effectLst/>
                <a:latin typeface="Arial" panose="020B0604020202020204" pitchFamily="34" charset="0"/>
                <a:cs typeface="Arial" panose="020B0604020202020204" pitchFamily="34" charset="0"/>
              </a:rPr>
              <a:t>- Chấp hành đúng quy định của các biển hiệu khi đi đường.</a:t>
            </a:r>
            <a:br>
              <a:rPr lang="vi-VN" sz="1800" dirty="0">
                <a:solidFill>
                  <a:srgbClr val="002060"/>
                </a:solidFill>
                <a:latin typeface="Arial" panose="020B0604020202020204" pitchFamily="34" charset="0"/>
                <a:cs typeface="Arial" panose="020B0604020202020204" pitchFamily="34" charset="0"/>
              </a:rPr>
            </a:br>
            <a:r>
              <a:rPr lang="vi-VN" sz="1800" b="0" i="0" dirty="0">
                <a:solidFill>
                  <a:srgbClr val="002060"/>
                </a:solidFill>
                <a:effectLst/>
                <a:latin typeface="Arial" panose="020B0604020202020204" pitchFamily="34" charset="0"/>
                <a:cs typeface="Arial" panose="020B0604020202020204" pitchFamily="34" charset="0"/>
              </a:rPr>
              <a:t>- Không gây mất trật tự</a:t>
            </a:r>
            <a:r>
              <a:rPr lang="en-US" sz="1800" b="0" i="0" dirty="0">
                <a:solidFill>
                  <a:srgbClr val="002060"/>
                </a:solidFill>
                <a:effectLst/>
                <a:latin typeface="Arial" panose="020B0604020202020204" pitchFamily="34" charset="0"/>
                <a:cs typeface="Arial" panose="020B0604020202020204" pitchFamily="34" charset="0"/>
              </a:rPr>
              <a:t>, </a:t>
            </a:r>
            <a:r>
              <a:rPr lang="en-US" sz="1800" b="0" i="0" dirty="0" err="1">
                <a:solidFill>
                  <a:srgbClr val="002060"/>
                </a:solidFill>
                <a:effectLst/>
                <a:latin typeface="Arial" panose="020B0604020202020204" pitchFamily="34" charset="0"/>
                <a:cs typeface="Arial" panose="020B0604020202020204" pitchFamily="34" charset="0"/>
              </a:rPr>
              <a:t>đùa</a:t>
            </a:r>
            <a:r>
              <a:rPr lang="en-US" sz="1800" b="0" i="0" dirty="0">
                <a:solidFill>
                  <a:srgbClr val="002060"/>
                </a:solidFill>
                <a:effectLst/>
                <a:latin typeface="Arial" panose="020B0604020202020204" pitchFamily="34" charset="0"/>
                <a:cs typeface="Arial" panose="020B0604020202020204" pitchFamily="34" charset="0"/>
              </a:rPr>
              <a:t> </a:t>
            </a:r>
            <a:r>
              <a:rPr lang="en-US" sz="1800" b="0" i="0" dirty="0" err="1">
                <a:solidFill>
                  <a:srgbClr val="002060"/>
                </a:solidFill>
                <a:effectLst/>
                <a:latin typeface="Arial" panose="020B0604020202020204" pitchFamily="34" charset="0"/>
                <a:cs typeface="Arial" panose="020B0604020202020204" pitchFamily="34" charset="0"/>
              </a:rPr>
              <a:t>nghịch</a:t>
            </a:r>
            <a:r>
              <a:rPr lang="vi-VN" sz="1800" b="0" i="0" dirty="0">
                <a:solidFill>
                  <a:srgbClr val="002060"/>
                </a:solidFill>
                <a:effectLst/>
                <a:latin typeface="Arial" panose="020B0604020202020204" pitchFamily="34" charset="0"/>
                <a:cs typeface="Arial" panose="020B0604020202020204" pitchFamily="34" charset="0"/>
              </a:rPr>
              <a:t> </a:t>
            </a:r>
            <a:r>
              <a:rPr lang="en-US" sz="1800" b="0" i="0" dirty="0" err="1">
                <a:solidFill>
                  <a:srgbClr val="002060"/>
                </a:solidFill>
                <a:effectLst/>
                <a:latin typeface="Arial" panose="020B0604020202020204" pitchFamily="34" charset="0"/>
                <a:cs typeface="Arial" panose="020B0604020202020204" pitchFamily="34" charset="0"/>
              </a:rPr>
              <a:t>trước</a:t>
            </a:r>
            <a:r>
              <a:rPr lang="en-US" sz="1800" b="0" i="0" dirty="0">
                <a:solidFill>
                  <a:srgbClr val="002060"/>
                </a:solidFill>
                <a:effectLst/>
                <a:latin typeface="Arial" panose="020B0604020202020204" pitchFamily="34" charset="0"/>
                <a:cs typeface="Arial" panose="020B0604020202020204" pitchFamily="34" charset="0"/>
              </a:rPr>
              <a:t> </a:t>
            </a:r>
            <a:r>
              <a:rPr lang="en-US" sz="1800" b="0" i="0" dirty="0" err="1">
                <a:solidFill>
                  <a:srgbClr val="002060"/>
                </a:solidFill>
                <a:effectLst/>
                <a:latin typeface="Arial" panose="020B0604020202020204" pitchFamily="34" charset="0"/>
                <a:cs typeface="Arial" panose="020B0604020202020204" pitchFamily="34" charset="0"/>
              </a:rPr>
              <a:t>cổng</a:t>
            </a:r>
            <a:r>
              <a:rPr lang="en-US" sz="1800" b="0" i="0" dirty="0">
                <a:solidFill>
                  <a:srgbClr val="002060"/>
                </a:solidFill>
                <a:effectLst/>
                <a:latin typeface="Arial" panose="020B0604020202020204" pitchFamily="34" charset="0"/>
                <a:cs typeface="Arial" panose="020B0604020202020204" pitchFamily="34" charset="0"/>
              </a:rPr>
              <a:t> </a:t>
            </a:r>
            <a:r>
              <a:rPr lang="en-US" sz="1800" b="0" i="0" dirty="0" err="1">
                <a:solidFill>
                  <a:srgbClr val="002060"/>
                </a:solidFill>
                <a:effectLst/>
                <a:latin typeface="Arial" panose="020B0604020202020204" pitchFamily="34" charset="0"/>
                <a:cs typeface="Arial" panose="020B0604020202020204" pitchFamily="34" charset="0"/>
              </a:rPr>
              <a:t>trường</a:t>
            </a:r>
            <a:br>
              <a:rPr lang="vi-VN" sz="1800" dirty="0">
                <a:solidFill>
                  <a:srgbClr val="002060"/>
                </a:solidFill>
                <a:latin typeface="Arial" panose="020B0604020202020204" pitchFamily="34" charset="0"/>
                <a:cs typeface="Arial" panose="020B0604020202020204" pitchFamily="34" charset="0"/>
              </a:rPr>
            </a:br>
            <a:r>
              <a:rPr lang="vi-VN" sz="1800" b="0" i="0" dirty="0">
                <a:solidFill>
                  <a:srgbClr val="002060"/>
                </a:solidFill>
                <a:effectLst/>
                <a:latin typeface="Arial" panose="020B0604020202020204" pitchFamily="34" charset="0"/>
                <a:cs typeface="Arial" panose="020B0604020202020204" pitchFamily="34" charset="0"/>
              </a:rPr>
              <a:t>- Phải đội mũ bảo hiểm khi ngồi trên xe gắn máy,mô tô,...</a:t>
            </a:r>
            <a:br>
              <a:rPr lang="vi-VN" sz="1800" dirty="0">
                <a:solidFill>
                  <a:srgbClr val="002060"/>
                </a:solidFill>
                <a:latin typeface="Arial" panose="020B0604020202020204" pitchFamily="34" charset="0"/>
                <a:cs typeface="Arial" panose="020B0604020202020204" pitchFamily="34" charset="0"/>
              </a:rPr>
            </a:br>
            <a:r>
              <a:rPr lang="vi-VN" sz="1800" b="0" i="0" dirty="0">
                <a:solidFill>
                  <a:srgbClr val="002060"/>
                </a:solidFill>
                <a:effectLst/>
                <a:latin typeface="Arial" panose="020B0604020202020204" pitchFamily="34" charset="0"/>
                <a:cs typeface="Arial" panose="020B0604020202020204" pitchFamily="34" charset="0"/>
              </a:rPr>
              <a:t>- Biết nhường đường cho người khác,</a:t>
            </a:r>
            <a:r>
              <a:rPr lang="en-US" sz="1800" b="0" i="0" dirty="0">
                <a:solidFill>
                  <a:srgbClr val="002060"/>
                </a:solidFill>
                <a:effectLst/>
                <a:latin typeface="Arial" panose="020B0604020202020204" pitchFamily="34" charset="0"/>
                <a:cs typeface="Arial" panose="020B0604020202020204" pitchFamily="34" charset="0"/>
              </a:rPr>
              <a:t> </a:t>
            </a:r>
            <a:r>
              <a:rPr lang="vi-VN" sz="1800" b="0" i="0" dirty="0">
                <a:solidFill>
                  <a:srgbClr val="002060"/>
                </a:solidFill>
                <a:effectLst/>
                <a:latin typeface="Arial" panose="020B0604020202020204" pitchFamily="34" charset="0"/>
                <a:cs typeface="Arial" panose="020B0604020202020204" pitchFamily="34" charset="0"/>
              </a:rPr>
              <a:t>rẽ trái,</a:t>
            </a:r>
            <a:r>
              <a:rPr lang="en-US" sz="1800" b="0" i="0" dirty="0">
                <a:solidFill>
                  <a:srgbClr val="002060"/>
                </a:solidFill>
                <a:effectLst/>
                <a:latin typeface="Arial" panose="020B0604020202020204" pitchFamily="34" charset="0"/>
                <a:cs typeface="Arial" panose="020B0604020202020204" pitchFamily="34" charset="0"/>
              </a:rPr>
              <a:t> </a:t>
            </a:r>
            <a:r>
              <a:rPr lang="vi-VN" sz="1800" b="0" i="0" dirty="0">
                <a:solidFill>
                  <a:srgbClr val="002060"/>
                </a:solidFill>
                <a:effectLst/>
                <a:latin typeface="Arial" panose="020B0604020202020204" pitchFamily="34" charset="0"/>
                <a:cs typeface="Arial" panose="020B0604020202020204" pitchFamily="34" charset="0"/>
              </a:rPr>
              <a:t>rẽ phải</a:t>
            </a:r>
            <a:br>
              <a:rPr lang="vi-VN" sz="1800" dirty="0">
                <a:solidFill>
                  <a:srgbClr val="002060"/>
                </a:solidFill>
                <a:latin typeface="Arial" panose="020B0604020202020204" pitchFamily="34" charset="0"/>
                <a:cs typeface="Arial" panose="020B0604020202020204" pitchFamily="34" charset="0"/>
              </a:rPr>
            </a:br>
            <a:r>
              <a:rPr lang="vi-VN" sz="1800" b="0" i="0" dirty="0">
                <a:solidFill>
                  <a:srgbClr val="002060"/>
                </a:solidFill>
                <a:effectLst/>
                <a:latin typeface="Arial" panose="020B0604020202020204" pitchFamily="34" charset="0"/>
                <a:cs typeface="Arial" panose="020B0604020202020204" pitchFamily="34" charset="0"/>
              </a:rPr>
              <a:t>- Luôn luôn chấp hành đúng quy định giao thông,..</a:t>
            </a:r>
            <a:br>
              <a:rPr lang="vi-VN" sz="1800" dirty="0">
                <a:solidFill>
                  <a:srgbClr val="002060"/>
                </a:solidFill>
                <a:latin typeface="Arial" panose="020B0604020202020204" pitchFamily="34" charset="0"/>
                <a:cs typeface="Arial" panose="020B0604020202020204" pitchFamily="34" charset="0"/>
              </a:rPr>
            </a:br>
            <a:r>
              <a:rPr lang="vi-VN" sz="1800" b="0" i="0" dirty="0">
                <a:solidFill>
                  <a:srgbClr val="002060"/>
                </a:solidFill>
                <a:effectLst/>
                <a:latin typeface="Arial" panose="020B0604020202020204" pitchFamily="34" charset="0"/>
                <a:cs typeface="Arial" panose="020B0604020202020204" pitchFamily="34" charset="0"/>
              </a:rPr>
              <a:t>- Tuyên truyền vận động người thân và bạn bè thực hiện nghiêm chỉnh khi tham gia giao thông.</a:t>
            </a:r>
            <a:endParaRPr lang="en-US"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96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192807" y="1777083"/>
            <a:ext cx="3043312" cy="2160761"/>
          </a:xfrm>
          <a:prstGeom prst="rect">
            <a:avLst/>
          </a:prstGeom>
        </p:spPr>
      </p:pic>
      <p:sp>
        <p:nvSpPr>
          <p:cNvPr id="4" name="Text 0"/>
          <p:cNvSpPr/>
          <p:nvPr/>
        </p:nvSpPr>
        <p:spPr>
          <a:xfrm>
            <a:off x="3968874" y="1265932"/>
            <a:ext cx="4635252" cy="1814289"/>
          </a:xfrm>
          <a:prstGeom prst="rect">
            <a:avLst/>
          </a:prstGeom>
          <a:noFill/>
          <a:ln/>
        </p:spPr>
        <p:txBody>
          <a:bodyPr wrap="square" lIns="0" tIns="0" rIns="0" bIns="0" rtlCol="0" anchor="t"/>
          <a:lstStyle/>
          <a:p>
            <a:pPr>
              <a:lnSpc>
                <a:spcPts val="4750"/>
              </a:lnSpc>
            </a:pPr>
            <a:r>
              <a:rPr lang="en-US" sz="3781" b="1" kern="0" spc="-38" dirty="0">
                <a:solidFill>
                  <a:srgbClr val="000000"/>
                </a:solidFill>
                <a:latin typeface="Montserrat" pitchFamily="34" charset="0"/>
                <a:ea typeface="Montserrat" pitchFamily="34" charset="-122"/>
                <a:cs typeface="Montserrat" pitchFamily="34" charset="-120"/>
              </a:rPr>
              <a:t>Giới thiệu về đèn tín hiệu giao thông</a:t>
            </a:r>
            <a:endParaRPr lang="en-US" sz="3781" dirty="0"/>
          </a:p>
        </p:txBody>
      </p:sp>
      <p:sp>
        <p:nvSpPr>
          <p:cNvPr id="5" name="Text 1"/>
          <p:cNvSpPr/>
          <p:nvPr/>
        </p:nvSpPr>
        <p:spPr>
          <a:xfrm>
            <a:off x="3968874" y="3311574"/>
            <a:ext cx="4635252" cy="694060"/>
          </a:xfrm>
          <a:prstGeom prst="rect">
            <a:avLst/>
          </a:prstGeom>
          <a:noFill/>
          <a:ln/>
        </p:spPr>
        <p:txBody>
          <a:bodyPr wrap="squar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Đèn tín hiệu giao thông là những chiếc đèn màu giúp điều khiển giao thông. Các loại đèn gồm đèn đỏ, đèn vàng và đèn xanh. Chúng giúp cho người tham gia giao thông đi lại an toàn và trật tự hơn.</a:t>
            </a:r>
            <a:endParaRPr lang="en-US" sz="1188" dirty="0"/>
          </a:p>
        </p:txBody>
      </p:sp>
      <p:sp>
        <p:nvSpPr>
          <p:cNvPr id="6" name="Shape 2"/>
          <p:cNvSpPr/>
          <p:nvPr/>
        </p:nvSpPr>
        <p:spPr>
          <a:xfrm>
            <a:off x="3968874" y="4190703"/>
            <a:ext cx="246831" cy="246831"/>
          </a:xfrm>
          <a:prstGeom prst="roundRect">
            <a:avLst>
              <a:gd name="adj" fmla="val 23151155"/>
            </a:avLst>
          </a:prstGeom>
          <a:noFill/>
          <a:ln w="7620">
            <a:solidFill>
              <a:srgbClr val="FFFFFF"/>
            </a:solidFill>
            <a:prstDash val="solid"/>
          </a:ln>
        </p:spPr>
      </p:sp>
      <p:grpSp>
        <p:nvGrpSpPr>
          <p:cNvPr id="9" name="Group 8">
            <a:extLst>
              <a:ext uri="{FF2B5EF4-FFF2-40B4-BE49-F238E27FC236}">
                <a16:creationId xmlns:a16="http://schemas.microsoft.com/office/drawing/2014/main" id="{57754DA8-F021-4320-83B8-748C59EB54E6}"/>
              </a:ext>
            </a:extLst>
          </p:cNvPr>
          <p:cNvGrpSpPr/>
          <p:nvPr/>
        </p:nvGrpSpPr>
        <p:grpSpPr>
          <a:xfrm>
            <a:off x="3773037" y="142790"/>
            <a:ext cx="4409768" cy="594999"/>
            <a:chOff x="83341" y="41190"/>
            <a:chExt cx="4409768" cy="594999"/>
          </a:xfrm>
        </p:grpSpPr>
        <p:sp>
          <p:nvSpPr>
            <p:cNvPr id="10" name="Rectangle 9">
              <a:extLst>
                <a:ext uri="{FF2B5EF4-FFF2-40B4-BE49-F238E27FC236}">
                  <a16:creationId xmlns:a16="http://schemas.microsoft.com/office/drawing/2014/main" id="{B2325DEB-5BA4-4D01-8F8A-77B3F37618C1}"/>
                </a:ext>
              </a:extLst>
            </p:cNvPr>
            <p:cNvSpPr/>
            <p:nvPr/>
          </p:nvSpPr>
          <p:spPr>
            <a:xfrm>
              <a:off x="83341" y="41190"/>
              <a:ext cx="2645276" cy="584775"/>
            </a:xfrm>
            <a:prstGeom prst="rect">
              <a:avLst/>
            </a:prstGeom>
          </p:spPr>
          <p:txBody>
            <a:bodyPr wrap="none">
              <a:spAutoFit/>
            </a:bodyPr>
            <a:lstStyle/>
            <a:p>
              <a:pPr algn="ctr"/>
              <a:r>
                <a:rPr lang="vi-VN" sz="3200" b="1" dirty="0">
                  <a:solidFill>
                    <a:srgbClr val="FF0000"/>
                  </a:solidFill>
                </a:rPr>
                <a:t>Hoạt động </a:t>
              </a:r>
              <a:r>
                <a:rPr lang="en-US" sz="3200" b="1" dirty="0">
                  <a:solidFill>
                    <a:srgbClr val="FF0000"/>
                  </a:solidFill>
                </a:rPr>
                <a:t>3:</a:t>
              </a:r>
            </a:p>
          </p:txBody>
        </p:sp>
        <p:sp>
          <p:nvSpPr>
            <p:cNvPr id="11" name="Rectangle 10">
              <a:extLst>
                <a:ext uri="{FF2B5EF4-FFF2-40B4-BE49-F238E27FC236}">
                  <a16:creationId xmlns:a16="http://schemas.microsoft.com/office/drawing/2014/main" id="{8951494E-CB4B-4D64-9859-601BC442A496}"/>
                </a:ext>
              </a:extLst>
            </p:cNvPr>
            <p:cNvSpPr/>
            <p:nvPr/>
          </p:nvSpPr>
          <p:spPr>
            <a:xfrm>
              <a:off x="2660556" y="51414"/>
              <a:ext cx="1832553" cy="584775"/>
            </a:xfrm>
            <a:prstGeom prst="rect">
              <a:avLst/>
            </a:prstGeom>
          </p:spPr>
          <p:txBody>
            <a:bodyPr wrap="none">
              <a:spAutoFit/>
            </a:bodyPr>
            <a:lstStyle/>
            <a:p>
              <a:r>
                <a:rPr lang="en-US" sz="3200" b="1" dirty="0">
                  <a:solidFill>
                    <a:srgbClr val="0000CC"/>
                  </a:solidFill>
                </a:rPr>
                <a:t>TÍCH HỢP</a:t>
              </a:r>
              <a:endParaRPr lang="vi-VN" sz="3200" b="1" dirty="0">
                <a:solidFill>
                  <a:srgbClr val="0000CC"/>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539874" y="1266304"/>
            <a:ext cx="4532858" cy="438299"/>
          </a:xfrm>
          <a:prstGeom prst="rect">
            <a:avLst/>
          </a:prstGeom>
          <a:noFill/>
          <a:ln/>
        </p:spPr>
        <p:txBody>
          <a:bodyPr wrap="none" lIns="0" tIns="0" rIns="0" bIns="0" rtlCol="0" anchor="t"/>
          <a:lstStyle/>
          <a:p>
            <a:pPr>
              <a:lnSpc>
                <a:spcPts val="3438"/>
              </a:lnSpc>
            </a:pPr>
            <a:r>
              <a:rPr lang="en-US" sz="2750" b="1" kern="0" spc="-28" dirty="0">
                <a:solidFill>
                  <a:srgbClr val="000000"/>
                </a:solidFill>
                <a:latin typeface="Montserrat" pitchFamily="34" charset="0"/>
                <a:ea typeface="Montserrat" pitchFamily="34" charset="-122"/>
                <a:cs typeface="Montserrat" pitchFamily="34" charset="-120"/>
              </a:rPr>
              <a:t>Ý nghĩa của các màu đèn</a:t>
            </a:r>
            <a:endParaRPr lang="en-US" sz="2750" dirty="0"/>
          </a:p>
        </p:txBody>
      </p:sp>
      <p:sp>
        <p:nvSpPr>
          <p:cNvPr id="4" name="Shape 1"/>
          <p:cNvSpPr/>
          <p:nvPr/>
        </p:nvSpPr>
        <p:spPr>
          <a:xfrm>
            <a:off x="539874" y="2109490"/>
            <a:ext cx="347068" cy="347068"/>
          </a:xfrm>
          <a:prstGeom prst="roundRect">
            <a:avLst>
              <a:gd name="adj" fmla="val 6667"/>
            </a:avLst>
          </a:prstGeom>
          <a:solidFill>
            <a:srgbClr val="F2EEEE"/>
          </a:solidFill>
          <a:ln/>
        </p:spPr>
      </p:sp>
      <p:sp>
        <p:nvSpPr>
          <p:cNvPr id="5" name="Text 2"/>
          <p:cNvSpPr/>
          <p:nvPr/>
        </p:nvSpPr>
        <p:spPr>
          <a:xfrm>
            <a:off x="673224" y="2177802"/>
            <a:ext cx="80368" cy="210369"/>
          </a:xfrm>
          <a:prstGeom prst="rect">
            <a:avLst/>
          </a:prstGeom>
          <a:noFill/>
          <a:ln/>
        </p:spPr>
        <p:txBody>
          <a:bodyPr wrap="none" lIns="0" tIns="0" rIns="0" bIns="0" rtlCol="0" anchor="t"/>
          <a:lstStyle/>
          <a:p>
            <a:pPr algn="ctr">
              <a:lnSpc>
                <a:spcPts val="1656"/>
              </a:lnSpc>
            </a:pPr>
            <a:r>
              <a:rPr lang="en-US" sz="1656" b="1" kern="0" spc="-17" dirty="0">
                <a:solidFill>
                  <a:srgbClr val="3D3838"/>
                </a:solidFill>
                <a:latin typeface="Montserrat" pitchFamily="34" charset="0"/>
                <a:ea typeface="Montserrat" pitchFamily="34" charset="-122"/>
                <a:cs typeface="Montserrat" pitchFamily="34" charset="-120"/>
              </a:rPr>
              <a:t>1</a:t>
            </a:r>
            <a:endParaRPr lang="en-US" sz="1656" dirty="0"/>
          </a:p>
        </p:txBody>
      </p:sp>
      <p:sp>
        <p:nvSpPr>
          <p:cNvPr id="6" name="Text 3"/>
          <p:cNvSpPr/>
          <p:nvPr/>
        </p:nvSpPr>
        <p:spPr>
          <a:xfrm>
            <a:off x="1041202" y="2109491"/>
            <a:ext cx="1739206" cy="219149"/>
          </a:xfrm>
          <a:prstGeom prst="rect">
            <a:avLst/>
          </a:prstGeom>
          <a:noFill/>
          <a:ln/>
        </p:spPr>
        <p:txBody>
          <a:bodyPr wrap="none" lIns="0" tIns="0" rIns="0" bIns="0" rtlCol="0" anchor="t"/>
          <a:lstStyle/>
          <a:p>
            <a:pPr>
              <a:lnSpc>
                <a:spcPts val="1719"/>
              </a:lnSpc>
            </a:pPr>
            <a:r>
              <a:rPr lang="en-US" sz="1375" b="1" kern="0" spc="-14" dirty="0">
                <a:solidFill>
                  <a:srgbClr val="3D3838"/>
                </a:solidFill>
                <a:latin typeface="Montserrat" pitchFamily="34" charset="0"/>
                <a:ea typeface="Montserrat" pitchFamily="34" charset="-122"/>
                <a:cs typeface="Montserrat" pitchFamily="34" charset="-120"/>
              </a:rPr>
              <a:t>Đèn đỏ</a:t>
            </a:r>
            <a:endParaRPr lang="en-US" sz="1375" dirty="0"/>
          </a:p>
        </p:txBody>
      </p:sp>
      <p:sp>
        <p:nvSpPr>
          <p:cNvPr id="7" name="Text 4"/>
          <p:cNvSpPr/>
          <p:nvPr/>
        </p:nvSpPr>
        <p:spPr>
          <a:xfrm>
            <a:off x="1041202" y="2421137"/>
            <a:ext cx="1739206" cy="925413"/>
          </a:xfrm>
          <a:prstGeom prst="rect">
            <a:avLst/>
          </a:prstGeom>
          <a:noFill/>
          <a:ln/>
        </p:spPr>
        <p:txBody>
          <a:bodyPr wrap="squar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Bạn phải dừng lại hoàn toàn khi đèn đỏ bật sáng. Không được đi khi đèn đỏ đang bật sáng.</a:t>
            </a:r>
            <a:endParaRPr lang="en-US" sz="1188" dirty="0"/>
          </a:p>
        </p:txBody>
      </p:sp>
      <p:sp>
        <p:nvSpPr>
          <p:cNvPr id="8" name="Shape 5"/>
          <p:cNvSpPr/>
          <p:nvPr/>
        </p:nvSpPr>
        <p:spPr>
          <a:xfrm>
            <a:off x="2934667" y="2109490"/>
            <a:ext cx="347068" cy="347068"/>
          </a:xfrm>
          <a:prstGeom prst="roundRect">
            <a:avLst>
              <a:gd name="adj" fmla="val 6667"/>
            </a:avLst>
          </a:prstGeom>
          <a:solidFill>
            <a:srgbClr val="F2EEEE"/>
          </a:solidFill>
          <a:ln/>
        </p:spPr>
      </p:sp>
      <p:sp>
        <p:nvSpPr>
          <p:cNvPr id="9" name="Text 6"/>
          <p:cNvSpPr/>
          <p:nvPr/>
        </p:nvSpPr>
        <p:spPr>
          <a:xfrm>
            <a:off x="3047182" y="2177802"/>
            <a:ext cx="122039" cy="210369"/>
          </a:xfrm>
          <a:prstGeom prst="rect">
            <a:avLst/>
          </a:prstGeom>
          <a:noFill/>
          <a:ln/>
        </p:spPr>
        <p:txBody>
          <a:bodyPr wrap="none" lIns="0" tIns="0" rIns="0" bIns="0" rtlCol="0" anchor="t"/>
          <a:lstStyle/>
          <a:p>
            <a:pPr algn="ctr">
              <a:lnSpc>
                <a:spcPts val="1656"/>
              </a:lnSpc>
            </a:pPr>
            <a:r>
              <a:rPr lang="en-US" sz="1656" b="1" kern="0" spc="-17" dirty="0">
                <a:solidFill>
                  <a:srgbClr val="3D3838"/>
                </a:solidFill>
                <a:latin typeface="Montserrat" pitchFamily="34" charset="0"/>
                <a:ea typeface="Montserrat" pitchFamily="34" charset="-122"/>
                <a:cs typeface="Montserrat" pitchFamily="34" charset="-120"/>
              </a:rPr>
              <a:t>2</a:t>
            </a:r>
            <a:endParaRPr lang="en-US" sz="1656" dirty="0"/>
          </a:p>
        </p:txBody>
      </p:sp>
      <p:sp>
        <p:nvSpPr>
          <p:cNvPr id="10" name="Text 7"/>
          <p:cNvSpPr/>
          <p:nvPr/>
        </p:nvSpPr>
        <p:spPr>
          <a:xfrm>
            <a:off x="3435995" y="2109491"/>
            <a:ext cx="1739206" cy="219149"/>
          </a:xfrm>
          <a:prstGeom prst="rect">
            <a:avLst/>
          </a:prstGeom>
          <a:noFill/>
          <a:ln/>
        </p:spPr>
        <p:txBody>
          <a:bodyPr wrap="none" lIns="0" tIns="0" rIns="0" bIns="0" rtlCol="0" anchor="t"/>
          <a:lstStyle/>
          <a:p>
            <a:pPr>
              <a:lnSpc>
                <a:spcPts val="1719"/>
              </a:lnSpc>
            </a:pPr>
            <a:r>
              <a:rPr lang="en-US" sz="1375" b="1" kern="0" spc="-14" dirty="0">
                <a:solidFill>
                  <a:srgbClr val="3D3838"/>
                </a:solidFill>
                <a:latin typeface="Montserrat" pitchFamily="34" charset="0"/>
                <a:ea typeface="Montserrat" pitchFamily="34" charset="-122"/>
                <a:cs typeface="Montserrat" pitchFamily="34" charset="-120"/>
              </a:rPr>
              <a:t>Đèn vàng</a:t>
            </a:r>
            <a:endParaRPr lang="en-US" sz="1375" dirty="0"/>
          </a:p>
        </p:txBody>
      </p:sp>
      <p:sp>
        <p:nvSpPr>
          <p:cNvPr id="11" name="Text 8"/>
          <p:cNvSpPr/>
          <p:nvPr/>
        </p:nvSpPr>
        <p:spPr>
          <a:xfrm>
            <a:off x="3435995" y="2421137"/>
            <a:ext cx="1739206" cy="925413"/>
          </a:xfrm>
          <a:prstGeom prst="rect">
            <a:avLst/>
          </a:prstGeom>
          <a:noFill/>
          <a:ln/>
        </p:spPr>
        <p:txBody>
          <a:bodyPr wrap="squar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Đèn vàng báo hiệu đèn đỏ sắp bật sáng. Bạn phải chuẩn bị dừng xe, không được vượt đèn vàng.</a:t>
            </a:r>
            <a:endParaRPr lang="en-US" sz="1188" dirty="0"/>
          </a:p>
        </p:txBody>
      </p:sp>
      <p:sp>
        <p:nvSpPr>
          <p:cNvPr id="12" name="Shape 9"/>
          <p:cNvSpPr/>
          <p:nvPr/>
        </p:nvSpPr>
        <p:spPr>
          <a:xfrm>
            <a:off x="539874" y="3674343"/>
            <a:ext cx="347068" cy="347068"/>
          </a:xfrm>
          <a:prstGeom prst="roundRect">
            <a:avLst>
              <a:gd name="adj" fmla="val 6667"/>
            </a:avLst>
          </a:prstGeom>
          <a:solidFill>
            <a:srgbClr val="F2EEEE"/>
          </a:solidFill>
          <a:ln/>
        </p:spPr>
      </p:sp>
      <p:sp>
        <p:nvSpPr>
          <p:cNvPr id="13" name="Text 10"/>
          <p:cNvSpPr/>
          <p:nvPr/>
        </p:nvSpPr>
        <p:spPr>
          <a:xfrm>
            <a:off x="652165" y="3742655"/>
            <a:ext cx="122411" cy="210369"/>
          </a:xfrm>
          <a:prstGeom prst="rect">
            <a:avLst/>
          </a:prstGeom>
          <a:noFill/>
          <a:ln/>
        </p:spPr>
        <p:txBody>
          <a:bodyPr wrap="none" lIns="0" tIns="0" rIns="0" bIns="0" rtlCol="0" anchor="t"/>
          <a:lstStyle/>
          <a:p>
            <a:pPr algn="ctr">
              <a:lnSpc>
                <a:spcPts val="1656"/>
              </a:lnSpc>
            </a:pPr>
            <a:r>
              <a:rPr lang="en-US" sz="1656" b="1" kern="0" spc="-17" dirty="0">
                <a:solidFill>
                  <a:srgbClr val="3D3838"/>
                </a:solidFill>
                <a:latin typeface="Montserrat" pitchFamily="34" charset="0"/>
                <a:ea typeface="Montserrat" pitchFamily="34" charset="-122"/>
                <a:cs typeface="Montserrat" pitchFamily="34" charset="-120"/>
              </a:rPr>
              <a:t>3</a:t>
            </a:r>
            <a:endParaRPr lang="en-US" sz="1656" dirty="0"/>
          </a:p>
        </p:txBody>
      </p:sp>
      <p:sp>
        <p:nvSpPr>
          <p:cNvPr id="14" name="Text 11"/>
          <p:cNvSpPr/>
          <p:nvPr/>
        </p:nvSpPr>
        <p:spPr>
          <a:xfrm>
            <a:off x="1041202" y="3674344"/>
            <a:ext cx="1753046" cy="219149"/>
          </a:xfrm>
          <a:prstGeom prst="rect">
            <a:avLst/>
          </a:prstGeom>
          <a:noFill/>
          <a:ln/>
        </p:spPr>
        <p:txBody>
          <a:bodyPr wrap="none" lIns="0" tIns="0" rIns="0" bIns="0" rtlCol="0" anchor="t"/>
          <a:lstStyle/>
          <a:p>
            <a:pPr>
              <a:lnSpc>
                <a:spcPts val="1719"/>
              </a:lnSpc>
            </a:pPr>
            <a:r>
              <a:rPr lang="en-US" sz="1375" b="1" kern="0" spc="-14" dirty="0">
                <a:solidFill>
                  <a:srgbClr val="3D3838"/>
                </a:solidFill>
                <a:latin typeface="Montserrat" pitchFamily="34" charset="0"/>
                <a:ea typeface="Montserrat" pitchFamily="34" charset="-122"/>
                <a:cs typeface="Montserrat" pitchFamily="34" charset="-120"/>
              </a:rPr>
              <a:t>Đèn xanh</a:t>
            </a:r>
            <a:endParaRPr lang="en-US" sz="1375" dirty="0"/>
          </a:p>
        </p:txBody>
      </p:sp>
      <p:sp>
        <p:nvSpPr>
          <p:cNvPr id="15" name="Text 12"/>
          <p:cNvSpPr/>
          <p:nvPr/>
        </p:nvSpPr>
        <p:spPr>
          <a:xfrm>
            <a:off x="1041202" y="3985990"/>
            <a:ext cx="4133924" cy="462707"/>
          </a:xfrm>
          <a:prstGeom prst="rect">
            <a:avLst/>
          </a:prstGeom>
          <a:noFill/>
          <a:ln/>
        </p:spPr>
        <p:txBody>
          <a:bodyPr wrap="squar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Đèn xanh báo hiệu bạn có thể đi. Tuy nhiên, vẫn phải chú ý quan sát xung quanh, ưu tiên cho người đi bộ.</a:t>
            </a:r>
            <a:endParaRPr lang="en-US" sz="1188"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90836" y="671364"/>
            <a:ext cx="4733329" cy="796677"/>
          </a:xfrm>
          <a:prstGeom prst="rect">
            <a:avLst/>
          </a:prstGeom>
          <a:noFill/>
          <a:ln/>
        </p:spPr>
        <p:txBody>
          <a:bodyPr wrap="square" lIns="0" tIns="0" rIns="0" bIns="0" rtlCol="0" anchor="t"/>
          <a:lstStyle/>
          <a:p>
            <a:pPr>
              <a:lnSpc>
                <a:spcPts val="3125"/>
              </a:lnSpc>
            </a:pPr>
            <a:r>
              <a:rPr lang="en-US" sz="2500" b="1" kern="0" spc="-25" dirty="0">
                <a:solidFill>
                  <a:srgbClr val="000000"/>
                </a:solidFill>
                <a:latin typeface="Montserrat" pitchFamily="34" charset="0"/>
                <a:ea typeface="Montserrat" pitchFamily="34" charset="-122"/>
                <a:cs typeface="Montserrat" pitchFamily="34" charset="-120"/>
              </a:rPr>
              <a:t>Cách quan sát và tuân thủ tín hiệu đèn</a:t>
            </a:r>
            <a:endParaRPr lang="en-US" sz="2500" dirty="0"/>
          </a:p>
        </p:txBody>
      </p:sp>
      <p:pic>
        <p:nvPicPr>
          <p:cNvPr id="4" name="Image 1" descr="preencoded.png"/>
          <p:cNvPicPr>
            <a:picLocks noChangeAspect="1"/>
          </p:cNvPicPr>
          <p:nvPr/>
        </p:nvPicPr>
        <p:blipFill>
          <a:blip r:embed="rId3"/>
          <a:stretch>
            <a:fillRect/>
          </a:stretch>
        </p:blipFill>
        <p:spPr>
          <a:xfrm>
            <a:off x="490835" y="1678335"/>
            <a:ext cx="701204" cy="1121941"/>
          </a:xfrm>
          <a:prstGeom prst="rect">
            <a:avLst/>
          </a:prstGeom>
        </p:spPr>
      </p:pic>
      <p:sp>
        <p:nvSpPr>
          <p:cNvPr id="5" name="Text 1"/>
          <p:cNvSpPr/>
          <p:nvPr/>
        </p:nvSpPr>
        <p:spPr>
          <a:xfrm>
            <a:off x="1402333" y="1818531"/>
            <a:ext cx="1593652" cy="199206"/>
          </a:xfrm>
          <a:prstGeom prst="rect">
            <a:avLst/>
          </a:prstGeom>
          <a:noFill/>
          <a:ln/>
        </p:spPr>
        <p:txBody>
          <a:bodyPr wrap="none" lIns="0" tIns="0" rIns="0" bIns="0" rtlCol="0" anchor="t"/>
          <a:lstStyle/>
          <a:p>
            <a:pPr>
              <a:lnSpc>
                <a:spcPts val="1563"/>
              </a:lnSpc>
            </a:pPr>
            <a:r>
              <a:rPr lang="en-US" sz="1250" b="1" kern="0" spc="-13" dirty="0">
                <a:solidFill>
                  <a:srgbClr val="3D3838"/>
                </a:solidFill>
                <a:latin typeface="Montserrat" pitchFamily="34" charset="0"/>
                <a:ea typeface="Montserrat" pitchFamily="34" charset="-122"/>
                <a:cs typeface="Montserrat" pitchFamily="34" charset="-120"/>
              </a:rPr>
              <a:t>Bước 1</a:t>
            </a:r>
            <a:endParaRPr lang="en-US" sz="1250" dirty="0"/>
          </a:p>
        </p:txBody>
      </p:sp>
      <p:sp>
        <p:nvSpPr>
          <p:cNvPr id="6" name="Text 2"/>
          <p:cNvSpPr/>
          <p:nvPr/>
        </p:nvSpPr>
        <p:spPr>
          <a:xfrm>
            <a:off x="1402333" y="2101825"/>
            <a:ext cx="3821832" cy="210369"/>
          </a:xfrm>
          <a:prstGeom prst="rect">
            <a:avLst/>
          </a:prstGeom>
          <a:noFill/>
          <a:ln/>
        </p:spPr>
        <p:txBody>
          <a:bodyPr wrap="none" lIns="0" tIns="0" rIns="0" bIns="0" rtlCol="0" anchor="t"/>
          <a:lstStyle/>
          <a:p>
            <a:pPr>
              <a:lnSpc>
                <a:spcPts val="1656"/>
              </a:lnSpc>
            </a:pPr>
            <a:r>
              <a:rPr lang="en-US" sz="1094" dirty="0">
                <a:solidFill>
                  <a:srgbClr val="3D3838"/>
                </a:solidFill>
                <a:latin typeface="Source Sans Pro" pitchFamily="34" charset="0"/>
                <a:ea typeface="Source Sans Pro" pitchFamily="34" charset="-122"/>
                <a:cs typeface="Source Sans Pro" pitchFamily="34" charset="-120"/>
              </a:rPr>
              <a:t>Dừng lại trước vạch kẻ đường khi đèn đỏ bật sáng.</a:t>
            </a:r>
            <a:endParaRPr lang="en-US" sz="1094" dirty="0"/>
          </a:p>
        </p:txBody>
      </p:sp>
      <p:pic>
        <p:nvPicPr>
          <p:cNvPr id="7" name="Image 2" descr="preencoded.png"/>
          <p:cNvPicPr>
            <a:picLocks noChangeAspect="1"/>
          </p:cNvPicPr>
          <p:nvPr/>
        </p:nvPicPr>
        <p:blipFill>
          <a:blip r:embed="rId4"/>
          <a:stretch>
            <a:fillRect/>
          </a:stretch>
        </p:blipFill>
        <p:spPr>
          <a:xfrm>
            <a:off x="490835" y="2800276"/>
            <a:ext cx="701204" cy="1121941"/>
          </a:xfrm>
          <a:prstGeom prst="rect">
            <a:avLst/>
          </a:prstGeom>
        </p:spPr>
      </p:pic>
      <p:sp>
        <p:nvSpPr>
          <p:cNvPr id="8" name="Text 3"/>
          <p:cNvSpPr/>
          <p:nvPr/>
        </p:nvSpPr>
        <p:spPr>
          <a:xfrm>
            <a:off x="1402333" y="2940472"/>
            <a:ext cx="1593652" cy="199206"/>
          </a:xfrm>
          <a:prstGeom prst="rect">
            <a:avLst/>
          </a:prstGeom>
          <a:noFill/>
          <a:ln/>
        </p:spPr>
        <p:txBody>
          <a:bodyPr wrap="none" lIns="0" tIns="0" rIns="0" bIns="0" rtlCol="0" anchor="t"/>
          <a:lstStyle/>
          <a:p>
            <a:pPr>
              <a:lnSpc>
                <a:spcPts val="1563"/>
              </a:lnSpc>
            </a:pPr>
            <a:r>
              <a:rPr lang="en-US" sz="1250" b="1" kern="0" spc="-13" dirty="0">
                <a:solidFill>
                  <a:srgbClr val="3D3838"/>
                </a:solidFill>
                <a:latin typeface="Montserrat" pitchFamily="34" charset="0"/>
                <a:ea typeface="Montserrat" pitchFamily="34" charset="-122"/>
                <a:cs typeface="Montserrat" pitchFamily="34" charset="-120"/>
              </a:rPr>
              <a:t>Bước 2</a:t>
            </a:r>
            <a:endParaRPr lang="en-US" sz="1250" dirty="0"/>
          </a:p>
        </p:txBody>
      </p:sp>
      <p:sp>
        <p:nvSpPr>
          <p:cNvPr id="9" name="Text 4"/>
          <p:cNvSpPr/>
          <p:nvPr/>
        </p:nvSpPr>
        <p:spPr>
          <a:xfrm>
            <a:off x="1402333" y="3223766"/>
            <a:ext cx="3821832" cy="210369"/>
          </a:xfrm>
          <a:prstGeom prst="rect">
            <a:avLst/>
          </a:prstGeom>
          <a:noFill/>
          <a:ln/>
        </p:spPr>
        <p:txBody>
          <a:bodyPr wrap="none" lIns="0" tIns="0" rIns="0" bIns="0" rtlCol="0" anchor="t"/>
          <a:lstStyle/>
          <a:p>
            <a:pPr>
              <a:lnSpc>
                <a:spcPts val="1656"/>
              </a:lnSpc>
            </a:pPr>
            <a:r>
              <a:rPr lang="en-US" sz="1094" dirty="0">
                <a:solidFill>
                  <a:srgbClr val="3D3838"/>
                </a:solidFill>
                <a:latin typeface="Source Sans Pro" pitchFamily="34" charset="0"/>
                <a:ea typeface="Source Sans Pro" pitchFamily="34" charset="-122"/>
                <a:cs typeface="Source Sans Pro" pitchFamily="34" charset="-120"/>
              </a:rPr>
              <a:t>Quan sát xung quanh, đảm bảo an toàn trước khi đi.</a:t>
            </a:r>
            <a:endParaRPr lang="en-US" sz="1094" dirty="0"/>
          </a:p>
        </p:txBody>
      </p:sp>
      <p:pic>
        <p:nvPicPr>
          <p:cNvPr id="10" name="Image 3" descr="preencoded.png"/>
          <p:cNvPicPr>
            <a:picLocks noChangeAspect="1"/>
          </p:cNvPicPr>
          <p:nvPr/>
        </p:nvPicPr>
        <p:blipFill>
          <a:blip r:embed="rId5"/>
          <a:stretch>
            <a:fillRect/>
          </a:stretch>
        </p:blipFill>
        <p:spPr>
          <a:xfrm>
            <a:off x="490835" y="3922216"/>
            <a:ext cx="701204" cy="1121941"/>
          </a:xfrm>
          <a:prstGeom prst="rect">
            <a:avLst/>
          </a:prstGeom>
        </p:spPr>
      </p:pic>
      <p:sp>
        <p:nvSpPr>
          <p:cNvPr id="11" name="Text 5"/>
          <p:cNvSpPr/>
          <p:nvPr/>
        </p:nvSpPr>
        <p:spPr>
          <a:xfrm>
            <a:off x="1402333" y="4062413"/>
            <a:ext cx="1593652" cy="199206"/>
          </a:xfrm>
          <a:prstGeom prst="rect">
            <a:avLst/>
          </a:prstGeom>
          <a:noFill/>
          <a:ln/>
        </p:spPr>
        <p:txBody>
          <a:bodyPr wrap="none" lIns="0" tIns="0" rIns="0" bIns="0" rtlCol="0" anchor="t"/>
          <a:lstStyle/>
          <a:p>
            <a:pPr>
              <a:lnSpc>
                <a:spcPts val="1563"/>
              </a:lnSpc>
            </a:pPr>
            <a:r>
              <a:rPr lang="en-US" sz="1250" b="1" kern="0" spc="-13" dirty="0">
                <a:solidFill>
                  <a:srgbClr val="3D3838"/>
                </a:solidFill>
                <a:latin typeface="Montserrat" pitchFamily="34" charset="0"/>
                <a:ea typeface="Montserrat" pitchFamily="34" charset="-122"/>
                <a:cs typeface="Montserrat" pitchFamily="34" charset="-120"/>
              </a:rPr>
              <a:t>Bước 3</a:t>
            </a:r>
            <a:endParaRPr lang="en-US" sz="1250" dirty="0"/>
          </a:p>
        </p:txBody>
      </p:sp>
      <p:sp>
        <p:nvSpPr>
          <p:cNvPr id="12" name="Text 6"/>
          <p:cNvSpPr/>
          <p:nvPr/>
        </p:nvSpPr>
        <p:spPr>
          <a:xfrm>
            <a:off x="1402333" y="4345707"/>
            <a:ext cx="3821832" cy="210369"/>
          </a:xfrm>
          <a:prstGeom prst="rect">
            <a:avLst/>
          </a:prstGeom>
          <a:noFill/>
          <a:ln/>
        </p:spPr>
        <p:txBody>
          <a:bodyPr wrap="none" lIns="0" tIns="0" rIns="0" bIns="0" rtlCol="0" anchor="t"/>
          <a:lstStyle/>
          <a:p>
            <a:pPr>
              <a:lnSpc>
                <a:spcPts val="1656"/>
              </a:lnSpc>
            </a:pPr>
            <a:r>
              <a:rPr lang="en-US" sz="1094" dirty="0">
                <a:solidFill>
                  <a:srgbClr val="3D3838"/>
                </a:solidFill>
                <a:latin typeface="Source Sans Pro" pitchFamily="34" charset="0"/>
                <a:ea typeface="Source Sans Pro" pitchFamily="34" charset="-122"/>
                <a:cs typeface="Source Sans Pro" pitchFamily="34" charset="-120"/>
              </a:rPr>
              <a:t>Đi khi đèn xanh bật sáng, ưu tiên người đi bộ.</a:t>
            </a:r>
            <a:endParaRPr lang="en-US" sz="1094"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968874" y="1308125"/>
            <a:ext cx="4635252" cy="876598"/>
          </a:xfrm>
          <a:prstGeom prst="rect">
            <a:avLst/>
          </a:prstGeom>
          <a:noFill/>
          <a:ln/>
        </p:spPr>
        <p:txBody>
          <a:bodyPr wrap="square" lIns="0" tIns="0" rIns="0" bIns="0" rtlCol="0" anchor="t"/>
          <a:lstStyle/>
          <a:p>
            <a:pPr>
              <a:lnSpc>
                <a:spcPts val="3438"/>
              </a:lnSpc>
            </a:pPr>
            <a:r>
              <a:rPr lang="en-US" sz="2750" b="1" kern="0" spc="-28" dirty="0">
                <a:solidFill>
                  <a:srgbClr val="000000"/>
                </a:solidFill>
                <a:latin typeface="Montserrat" pitchFamily="34" charset="0"/>
                <a:ea typeface="Montserrat" pitchFamily="34" charset="-122"/>
                <a:cs typeface="Montserrat" pitchFamily="34" charset="-120"/>
              </a:rPr>
              <a:t>Lưu ý khi tham gia giao thông</a:t>
            </a:r>
            <a:endParaRPr lang="en-US" sz="2750" dirty="0"/>
          </a:p>
        </p:txBody>
      </p:sp>
      <p:sp>
        <p:nvSpPr>
          <p:cNvPr id="4" name="Shape 1"/>
          <p:cNvSpPr/>
          <p:nvPr/>
        </p:nvSpPr>
        <p:spPr>
          <a:xfrm>
            <a:off x="3968874" y="2416076"/>
            <a:ext cx="4635252" cy="1990725"/>
          </a:xfrm>
          <a:prstGeom prst="roundRect">
            <a:avLst>
              <a:gd name="adj" fmla="val 1162"/>
            </a:avLst>
          </a:prstGeom>
          <a:noFill/>
          <a:ln w="15240">
            <a:solidFill>
              <a:srgbClr val="000000">
                <a:alpha val="8000"/>
              </a:srgbClr>
            </a:solidFill>
            <a:prstDash val="solid"/>
          </a:ln>
        </p:spPr>
      </p:sp>
      <p:sp>
        <p:nvSpPr>
          <p:cNvPr id="5" name="Shape 2"/>
          <p:cNvSpPr/>
          <p:nvPr/>
        </p:nvSpPr>
        <p:spPr>
          <a:xfrm>
            <a:off x="3978399" y="2425601"/>
            <a:ext cx="4616202" cy="657225"/>
          </a:xfrm>
          <a:prstGeom prst="rect">
            <a:avLst/>
          </a:prstGeom>
          <a:solidFill>
            <a:srgbClr val="FFFFFF">
              <a:alpha val="4000"/>
            </a:srgbClr>
          </a:solidFill>
          <a:ln/>
        </p:spPr>
      </p:sp>
      <p:sp>
        <p:nvSpPr>
          <p:cNvPr id="6" name="Text 3"/>
          <p:cNvSpPr/>
          <p:nvPr/>
        </p:nvSpPr>
        <p:spPr>
          <a:xfrm>
            <a:off x="4132659" y="2522860"/>
            <a:ext cx="1997199" cy="462707"/>
          </a:xfrm>
          <a:prstGeom prst="rect">
            <a:avLst/>
          </a:prstGeom>
          <a:noFill/>
          <a:ln/>
        </p:spPr>
        <p:txBody>
          <a:bodyPr wrap="squar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Không được đi khi đèn đỏ bật sáng.</a:t>
            </a:r>
            <a:endParaRPr lang="en-US" sz="1188" dirty="0"/>
          </a:p>
        </p:txBody>
      </p:sp>
      <p:sp>
        <p:nvSpPr>
          <p:cNvPr id="7" name="Text 4"/>
          <p:cNvSpPr/>
          <p:nvPr/>
        </p:nvSpPr>
        <p:spPr>
          <a:xfrm>
            <a:off x="6443142" y="2522860"/>
            <a:ext cx="1997199" cy="462707"/>
          </a:xfrm>
          <a:prstGeom prst="rect">
            <a:avLst/>
          </a:prstGeom>
          <a:noFill/>
          <a:ln/>
        </p:spPr>
        <p:txBody>
          <a:bodyPr wrap="squar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Luôn chú ý quan sát xung quanh.</a:t>
            </a:r>
            <a:endParaRPr lang="en-US" sz="1188" dirty="0"/>
          </a:p>
        </p:txBody>
      </p:sp>
      <p:sp>
        <p:nvSpPr>
          <p:cNvPr id="8" name="Shape 5"/>
          <p:cNvSpPr/>
          <p:nvPr/>
        </p:nvSpPr>
        <p:spPr>
          <a:xfrm>
            <a:off x="3978399" y="3082826"/>
            <a:ext cx="4616202" cy="657225"/>
          </a:xfrm>
          <a:prstGeom prst="rect">
            <a:avLst/>
          </a:prstGeom>
          <a:solidFill>
            <a:srgbClr val="000000">
              <a:alpha val="4000"/>
            </a:srgbClr>
          </a:solidFill>
          <a:ln/>
        </p:spPr>
      </p:sp>
      <p:sp>
        <p:nvSpPr>
          <p:cNvPr id="9" name="Text 6"/>
          <p:cNvSpPr/>
          <p:nvPr/>
        </p:nvSpPr>
        <p:spPr>
          <a:xfrm>
            <a:off x="4132659" y="3180085"/>
            <a:ext cx="1997199" cy="231353"/>
          </a:xfrm>
          <a:prstGeom prst="rect">
            <a:avLst/>
          </a:prstGeom>
          <a:noFill/>
          <a:ln/>
        </p:spPr>
        <p:txBody>
          <a:bodyPr wrap="non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Không được vượt đèn vàng.</a:t>
            </a:r>
            <a:endParaRPr lang="en-US" sz="1188" dirty="0"/>
          </a:p>
        </p:txBody>
      </p:sp>
      <p:sp>
        <p:nvSpPr>
          <p:cNvPr id="10" name="Text 7"/>
          <p:cNvSpPr/>
          <p:nvPr/>
        </p:nvSpPr>
        <p:spPr>
          <a:xfrm>
            <a:off x="6443142" y="3180085"/>
            <a:ext cx="1997199" cy="462707"/>
          </a:xfrm>
          <a:prstGeom prst="rect">
            <a:avLst/>
          </a:prstGeom>
          <a:noFill/>
          <a:ln/>
        </p:spPr>
        <p:txBody>
          <a:bodyPr wrap="squar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Ưu tiên người đi bộ khi qua đường.</a:t>
            </a:r>
            <a:endParaRPr lang="en-US" sz="1188" dirty="0"/>
          </a:p>
        </p:txBody>
      </p:sp>
      <p:sp>
        <p:nvSpPr>
          <p:cNvPr id="11" name="Shape 8"/>
          <p:cNvSpPr/>
          <p:nvPr/>
        </p:nvSpPr>
        <p:spPr>
          <a:xfrm>
            <a:off x="3978399" y="3740051"/>
            <a:ext cx="4616202" cy="657225"/>
          </a:xfrm>
          <a:prstGeom prst="rect">
            <a:avLst/>
          </a:prstGeom>
          <a:solidFill>
            <a:srgbClr val="FFFFFF">
              <a:alpha val="4000"/>
            </a:srgbClr>
          </a:solidFill>
          <a:ln/>
        </p:spPr>
      </p:sp>
      <p:sp>
        <p:nvSpPr>
          <p:cNvPr id="12" name="Text 9"/>
          <p:cNvSpPr/>
          <p:nvPr/>
        </p:nvSpPr>
        <p:spPr>
          <a:xfrm>
            <a:off x="4132659" y="3837310"/>
            <a:ext cx="1997199" cy="231353"/>
          </a:xfrm>
          <a:prstGeom prst="rect">
            <a:avLst/>
          </a:prstGeom>
          <a:noFill/>
          <a:ln/>
        </p:spPr>
        <p:txBody>
          <a:bodyPr wrap="non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Chỉ đi khi đèn xanh bật sáng.</a:t>
            </a:r>
            <a:endParaRPr lang="en-US" sz="1188" dirty="0"/>
          </a:p>
        </p:txBody>
      </p:sp>
      <p:sp>
        <p:nvSpPr>
          <p:cNvPr id="13" name="Text 10"/>
          <p:cNvSpPr/>
          <p:nvPr/>
        </p:nvSpPr>
        <p:spPr>
          <a:xfrm>
            <a:off x="6443142" y="3837310"/>
            <a:ext cx="1997199" cy="462707"/>
          </a:xfrm>
          <a:prstGeom prst="rect">
            <a:avLst/>
          </a:prstGeom>
          <a:noFill/>
          <a:ln/>
        </p:spPr>
        <p:txBody>
          <a:bodyPr wrap="square" lIns="0" tIns="0" rIns="0" bIns="0" rtlCol="0" anchor="t"/>
          <a:lstStyle/>
          <a:p>
            <a:pPr>
              <a:lnSpc>
                <a:spcPts val="1813"/>
              </a:lnSpc>
            </a:pPr>
            <a:r>
              <a:rPr lang="en-US" sz="1188" dirty="0">
                <a:solidFill>
                  <a:srgbClr val="3D3838"/>
                </a:solidFill>
                <a:latin typeface="Source Sans Pro" pitchFamily="34" charset="0"/>
                <a:ea typeface="Source Sans Pro" pitchFamily="34" charset="-122"/>
                <a:cs typeface="Source Sans Pro" pitchFamily="34" charset="-120"/>
              </a:rPr>
              <a:t>Luôn giữ khoảng cách an toàn với các phương tiện khác.</a:t>
            </a:r>
            <a:endParaRPr lang="en-US" sz="118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1886" y="228600"/>
            <a:ext cx="8360228" cy="1436913"/>
          </a:xfrm>
          <a:prstGeom prst="roundRect">
            <a:avLst/>
          </a:prstGeom>
          <a:solidFill>
            <a:schemeClr val="bg1"/>
          </a:solid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CC"/>
                </a:solidFill>
                <a:latin typeface="Arial" panose="020B0604020202020204" pitchFamily="34" charset="0"/>
                <a:ea typeface="Tahoma" pitchFamily="34" charset="0"/>
                <a:cs typeface="Arial" panose="020B0604020202020204" pitchFamily="34" charset="0"/>
              </a:rPr>
              <a:t>Bài</a:t>
            </a:r>
            <a:r>
              <a:rPr lang="en-US" sz="2800" b="1" dirty="0">
                <a:solidFill>
                  <a:srgbClr val="0000CC"/>
                </a:solidFill>
                <a:latin typeface="Arial" panose="020B0604020202020204" pitchFamily="34" charset="0"/>
                <a:ea typeface="Tahoma" pitchFamily="34" charset="0"/>
                <a:cs typeface="Arial" panose="020B0604020202020204" pitchFamily="34" charset="0"/>
              </a:rPr>
              <a:t> 3</a:t>
            </a:r>
          </a:p>
          <a:p>
            <a:pPr algn="ctr"/>
            <a:r>
              <a:rPr lang="en-US" sz="4400" b="1" dirty="0">
                <a:solidFill>
                  <a:srgbClr val="FF0000"/>
                </a:solidFill>
                <a:latin typeface="Arial" panose="020B0604020202020204" pitchFamily="34" charset="0"/>
                <a:ea typeface="Tahoma" pitchFamily="34" charset="0"/>
                <a:cs typeface="Arial" panose="020B0604020202020204" pitchFamily="34" charset="0"/>
              </a:rPr>
              <a:t>MỘT NGÀY Ở TRƯỜNG</a:t>
            </a:r>
            <a:endParaRPr lang="en-US" sz="41300" b="1" dirty="0">
              <a:solidFill>
                <a:srgbClr val="FF0000"/>
              </a:solidFill>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p14="http://schemas.microsoft.com/office/powerpoint/2010/main" val="324035130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2CCB73-BC83-4D99-A204-B379B3DB3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30" y="0"/>
            <a:ext cx="8714539" cy="5715000"/>
          </a:xfrm>
          <a:prstGeom prst="rect">
            <a:avLst/>
          </a:prstGeom>
        </p:spPr>
      </p:pic>
    </p:spTree>
    <p:extLst>
      <p:ext uri="{BB962C8B-B14F-4D97-AF65-F5344CB8AC3E}">
        <p14:creationId xmlns:p14="http://schemas.microsoft.com/office/powerpoint/2010/main" val="163881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2CCB73-BC83-4D99-A204-B379B3DB3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238" y="-76200"/>
            <a:ext cx="5766488" cy="3731741"/>
          </a:xfrm>
          <a:prstGeom prst="rect">
            <a:avLst/>
          </a:prstGeom>
        </p:spPr>
      </p:pic>
      <p:sp>
        <p:nvSpPr>
          <p:cNvPr id="2" name="TextBox 1">
            <a:extLst>
              <a:ext uri="{FF2B5EF4-FFF2-40B4-BE49-F238E27FC236}">
                <a16:creationId xmlns:a16="http://schemas.microsoft.com/office/drawing/2014/main" id="{FE0F6C4B-1582-42A2-9371-0ED3AE4AF57B}"/>
              </a:ext>
            </a:extLst>
          </p:cNvPr>
          <p:cNvSpPr txBox="1"/>
          <p:nvPr/>
        </p:nvSpPr>
        <p:spPr>
          <a:xfrm>
            <a:off x="822986" y="4007639"/>
            <a:ext cx="7658862" cy="954107"/>
          </a:xfrm>
          <a:prstGeom prst="rect">
            <a:avLst/>
          </a:prstGeom>
          <a:noFill/>
        </p:spPr>
        <p:txBody>
          <a:bodyPr wrap="square" rtlCol="0">
            <a:spAutoFit/>
          </a:bodyPr>
          <a:lstStyle/>
          <a:p>
            <a:r>
              <a:rPr lang="pt-BR"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HS thực hiện tốt các quy tắc khi tham gia giao thông: đội mũ BH khi đi xe máy, xe điện và nhắc người thân cùng thực hiện.</a:t>
            </a:r>
            <a:endParaRPr lang="en-US"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2322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D508CEF-C915-4232-80D8-0A8A88444C18}"/>
              </a:ext>
            </a:extLst>
          </p:cNvPr>
          <p:cNvGrpSpPr/>
          <p:nvPr/>
        </p:nvGrpSpPr>
        <p:grpSpPr>
          <a:xfrm>
            <a:off x="130629" y="128599"/>
            <a:ext cx="6511471" cy="696901"/>
            <a:chOff x="130629" y="128599"/>
            <a:chExt cx="6401061" cy="584775"/>
          </a:xfrm>
        </p:grpSpPr>
        <p:sp>
          <p:nvSpPr>
            <p:cNvPr id="3" name="Rectangle 2">
              <a:extLst>
                <a:ext uri="{FF2B5EF4-FFF2-40B4-BE49-F238E27FC236}">
                  <a16:creationId xmlns:a16="http://schemas.microsoft.com/office/drawing/2014/main" id="{9626B61E-C2ED-4304-B5DE-06A101E1D444}"/>
                </a:ext>
              </a:extLst>
            </p:cNvPr>
            <p:cNvSpPr/>
            <p:nvPr/>
          </p:nvSpPr>
          <p:spPr>
            <a:xfrm>
              <a:off x="2749026" y="141981"/>
              <a:ext cx="3782664" cy="564463"/>
            </a:xfrm>
            <a:prstGeom prst="rect">
              <a:avLst/>
            </a:prstGeom>
          </p:spPr>
          <p:txBody>
            <a:bodyPr wrap="none" lIns="71323" tIns="35662" rIns="71323" bIns="35662">
              <a:spAutoFit/>
            </a:bodyPr>
            <a:lstStyle/>
            <a:p>
              <a:pPr algn="ctr"/>
              <a:r>
                <a:rPr lang="vi-VN" sz="3200" b="1" dirty="0">
                  <a:solidFill>
                    <a:srgbClr val="FF0000"/>
                  </a:solidFill>
                  <a:cs typeface="Arial" pitchFamily="34" charset="0"/>
                </a:rPr>
                <a:t>Trò chơi "Kết bạn"</a:t>
              </a:r>
            </a:p>
          </p:txBody>
        </p:sp>
        <p:sp>
          <p:nvSpPr>
            <p:cNvPr id="4" name="TextBox 3">
              <a:extLst>
                <a:ext uri="{FF2B5EF4-FFF2-40B4-BE49-F238E27FC236}">
                  <a16:creationId xmlns:a16="http://schemas.microsoft.com/office/drawing/2014/main" id="{816353EE-6005-4349-A6CC-9347040DFEFA}"/>
                </a:ext>
              </a:extLst>
            </p:cNvPr>
            <p:cNvSpPr txBox="1"/>
            <p:nvPr/>
          </p:nvSpPr>
          <p:spPr>
            <a:xfrm>
              <a:off x="130629" y="128599"/>
              <a:ext cx="2917371" cy="584775"/>
            </a:xfrm>
            <a:prstGeom prst="rect">
              <a:avLst/>
            </a:prstGeom>
            <a:noFill/>
          </p:spPr>
          <p:txBody>
            <a:bodyPr wrap="square" rtlCol="0">
              <a:spAutoFit/>
            </a:bodyPr>
            <a:lstStyle/>
            <a:p>
              <a:r>
                <a:rPr lang="en-US" sz="3200" b="1" dirty="0" err="1">
                  <a:solidFill>
                    <a:srgbClr val="0000CC"/>
                  </a:solidFill>
                  <a:latin typeface="Arial" panose="020B0604020202020204" pitchFamily="34" charset="0"/>
                  <a:cs typeface="Arial" panose="020B0604020202020204" pitchFamily="34" charset="0"/>
                </a:rPr>
                <a:t>Hoạt</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động</a:t>
              </a:r>
              <a:r>
                <a:rPr lang="en-US" sz="3200" b="1" dirty="0">
                  <a:solidFill>
                    <a:srgbClr val="0000CC"/>
                  </a:solidFill>
                  <a:latin typeface="Arial" panose="020B0604020202020204" pitchFamily="34" charset="0"/>
                  <a:cs typeface="Arial" panose="020B0604020202020204" pitchFamily="34" charset="0"/>
                </a:rPr>
                <a:t> 1: </a:t>
              </a:r>
            </a:p>
          </p:txBody>
        </p:sp>
      </p:grpSp>
      <p:pic>
        <p:nvPicPr>
          <p:cNvPr id="5" name="Picture 4">
            <a:extLst>
              <a:ext uri="{FF2B5EF4-FFF2-40B4-BE49-F238E27FC236}">
                <a16:creationId xmlns:a16="http://schemas.microsoft.com/office/drawing/2014/main" id="{96E1E982-6D36-4D1B-81A8-CBF27BC29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357" y="1267168"/>
            <a:ext cx="6313714" cy="4006164"/>
          </a:xfrm>
          <a:prstGeom prst="rect">
            <a:avLst/>
          </a:prstGeom>
          <a:effectLst>
            <a:glow rad="139700">
              <a:schemeClr val="accent6">
                <a:satMod val="175000"/>
                <a:alpha val="40000"/>
              </a:schemeClr>
            </a:glow>
          </a:effectLst>
        </p:spPr>
      </p:pic>
    </p:spTree>
    <p:extLst>
      <p:ext uri="{BB962C8B-B14F-4D97-AF65-F5344CB8AC3E}">
        <p14:creationId xmlns:p14="http://schemas.microsoft.com/office/powerpoint/2010/main" val="200700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02031" y="152410"/>
            <a:ext cx="2692814" cy="626018"/>
          </a:xfrm>
          <a:prstGeom prst="rect">
            <a:avLst/>
          </a:prstGeom>
        </p:spPr>
        <p:txBody>
          <a:bodyPr wrap="none" lIns="71323" tIns="35662" rIns="71323" bIns="35662">
            <a:spAutoFit/>
          </a:bodyPr>
          <a:lstStyle/>
          <a:p>
            <a:pPr algn="ctr"/>
            <a:r>
              <a:rPr lang="en-US" sz="3600" b="1" dirty="0">
                <a:solidFill>
                  <a:srgbClr val="FF0000"/>
                </a:solidFill>
                <a:latin typeface="Arial" pitchFamily="34" charset="0"/>
                <a:cs typeface="Arial" pitchFamily="34" charset="0"/>
              </a:rPr>
              <a:t>LUẬT CHƠI</a:t>
            </a:r>
          </a:p>
        </p:txBody>
      </p:sp>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8" name="Rectangle 7"/>
          <p:cNvSpPr/>
          <p:nvPr/>
        </p:nvSpPr>
        <p:spPr>
          <a:xfrm>
            <a:off x="436143" y="1102087"/>
            <a:ext cx="8384414" cy="3046988"/>
          </a:xfrm>
          <a:prstGeom prst="rect">
            <a:avLst/>
          </a:prstGeom>
        </p:spPr>
        <p:txBody>
          <a:bodyPr wrap="square">
            <a:spAutoFit/>
          </a:bodyPr>
          <a:lstStyle/>
          <a:p>
            <a:pPr algn="just"/>
            <a:r>
              <a:rPr lang="vi-VN" sz="2400" dirty="0">
                <a:solidFill>
                  <a:srgbClr val="006600"/>
                </a:solidFill>
                <a:latin typeface="Arial" pitchFamily="34" charset="0"/>
                <a:cs typeface="Arial" pitchFamily="34" charset="0"/>
              </a:rPr>
              <a:t>- Khi quản trò hô "Kết bạn, kết bạn", HS sẽ đáp "Kết mấy, kết mấy?"</a:t>
            </a:r>
          </a:p>
          <a:p>
            <a:pPr algn="just"/>
            <a:r>
              <a:rPr lang="vi-VN" sz="2400" dirty="0">
                <a:solidFill>
                  <a:srgbClr val="006600"/>
                </a:solidFill>
                <a:latin typeface="Arial" pitchFamily="34" charset="0"/>
                <a:cs typeface="Arial" pitchFamily="34" charset="0"/>
              </a:rPr>
              <a:t>- Lúc đó, quản trò có thể nêu số luợng tuỳ thích; ví dụ "Kết đôi, kết đôi" hoặc "Kết ba, kết ba".</a:t>
            </a:r>
          </a:p>
          <a:p>
            <a:pPr algn="just"/>
            <a:r>
              <a:rPr lang="vi-VN" sz="2400" dirty="0">
                <a:solidFill>
                  <a:srgbClr val="006600"/>
                </a:solidFill>
                <a:latin typeface="Arial" pitchFamily="34" charset="0"/>
                <a:cs typeface="Arial" pitchFamily="34" charset="0"/>
              </a:rPr>
              <a:t>- Ngay lập tức sau khi quản trò hô, các học sinh trong nhóm sẽ chạy lại với nhau để tạo thành các nhóm có số lượng như quản trò yêu cầu.</a:t>
            </a:r>
          </a:p>
          <a:p>
            <a:pPr algn="just"/>
            <a:r>
              <a:rPr lang="vi-VN" sz="2400" dirty="0">
                <a:solidFill>
                  <a:srgbClr val="006600"/>
                </a:solidFill>
                <a:latin typeface="Arial" pitchFamily="34" charset="0"/>
                <a:cs typeface="Arial" pitchFamily="34" charset="0"/>
              </a:rPr>
              <a:t>- Bạn nào không có nhóm sẽ là người thua cuộc.</a:t>
            </a:r>
          </a:p>
        </p:txBody>
      </p:sp>
    </p:spTree>
    <p:extLst>
      <p:ext uri="{BB962C8B-B14F-4D97-AF65-F5344CB8AC3E}">
        <p14:creationId xmlns:p14="http://schemas.microsoft.com/office/powerpoint/2010/main" val="34535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5F7B32-6218-4046-9595-B914098B2A01}"/>
              </a:ext>
            </a:extLst>
          </p:cNvPr>
          <p:cNvSpPr/>
          <p:nvPr/>
        </p:nvSpPr>
        <p:spPr>
          <a:xfrm>
            <a:off x="685610" y="727695"/>
            <a:ext cx="7932057" cy="954107"/>
          </a:xfrm>
          <a:prstGeom prst="rect">
            <a:avLst/>
          </a:prstGeom>
        </p:spPr>
        <p:txBody>
          <a:bodyPr wrap="square">
            <a:spAutoFit/>
          </a:bodyPr>
          <a:lstStyle/>
          <a:p>
            <a:pPr algn="just"/>
            <a:r>
              <a:rPr lang="vi-VN" sz="2800" dirty="0">
                <a:solidFill>
                  <a:srgbClr val="FF0000"/>
                </a:solidFill>
              </a:rPr>
              <a:t>Khi có bạn ở trường, em và bạn có thể cùng nhau làm những việc gì?</a:t>
            </a:r>
          </a:p>
        </p:txBody>
      </p:sp>
      <p:sp>
        <p:nvSpPr>
          <p:cNvPr id="5" name="Rectangle 4">
            <a:extLst>
              <a:ext uri="{FF2B5EF4-FFF2-40B4-BE49-F238E27FC236}">
                <a16:creationId xmlns:a16="http://schemas.microsoft.com/office/drawing/2014/main" id="{04013A12-3E6F-46B0-BC1F-92510BD86BEB}"/>
              </a:ext>
            </a:extLst>
          </p:cNvPr>
          <p:cNvSpPr/>
          <p:nvPr/>
        </p:nvSpPr>
        <p:spPr>
          <a:xfrm>
            <a:off x="1887617" y="1989928"/>
            <a:ext cx="7081255" cy="2246769"/>
          </a:xfrm>
          <a:prstGeom prst="rect">
            <a:avLst/>
          </a:prstGeom>
        </p:spPr>
        <p:txBody>
          <a:bodyPr wrap="square">
            <a:spAutoFit/>
          </a:bodyPr>
          <a:lstStyle/>
          <a:p>
            <a:r>
              <a:rPr lang="vi-VN" sz="2800" dirty="0">
                <a:solidFill>
                  <a:srgbClr val="006600"/>
                </a:solidFill>
                <a:latin typeface="Arial" pitchFamily="34" charset="0"/>
                <a:cs typeface="Arial" pitchFamily="34" charset="0"/>
              </a:rPr>
              <a:t> Khi ở trường, em và bạn cùng nhau tham gia nhiều hoạt động khác nhau như:</a:t>
            </a:r>
          </a:p>
          <a:p>
            <a:r>
              <a:rPr lang="vi-VN" sz="2800" dirty="0">
                <a:solidFill>
                  <a:srgbClr val="006600"/>
                </a:solidFill>
                <a:latin typeface="Arial" pitchFamily="34" charset="0"/>
                <a:cs typeface="Arial" pitchFamily="34" charset="0"/>
              </a:rPr>
              <a:t>   + Thảo luận nhóm trong các tiết học</a:t>
            </a:r>
          </a:p>
          <a:p>
            <a:r>
              <a:rPr lang="vi-VN" sz="2800" dirty="0">
                <a:solidFill>
                  <a:srgbClr val="006600"/>
                </a:solidFill>
                <a:latin typeface="Arial" pitchFamily="34" charset="0"/>
                <a:cs typeface="Arial" pitchFamily="34" charset="0"/>
              </a:rPr>
              <a:t>   + Giúp đỡ nhau khi gặp khó khăn</a:t>
            </a:r>
          </a:p>
          <a:p>
            <a:r>
              <a:rPr lang="vi-VN" sz="2800" dirty="0">
                <a:solidFill>
                  <a:srgbClr val="006600"/>
                </a:solidFill>
                <a:latin typeface="Arial" pitchFamily="34" charset="0"/>
                <a:cs typeface="Arial" pitchFamily="34" charset="0"/>
              </a:rPr>
              <a:t>   + Cùng nhau tham gia các trò chơi</a:t>
            </a:r>
            <a:endParaRPr lang="en-US" sz="2800" dirty="0">
              <a:solidFill>
                <a:srgbClr val="006600"/>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9341A559-43F2-46D4-933D-CEE34F6F05D9}"/>
              </a:ext>
            </a:extLst>
          </p:cNvPr>
          <p:cNvSpPr/>
          <p:nvPr/>
        </p:nvSpPr>
        <p:spPr>
          <a:xfrm>
            <a:off x="3089628" y="-7244"/>
            <a:ext cx="3124022" cy="502908"/>
          </a:xfrm>
          <a:prstGeom prst="rect">
            <a:avLst/>
          </a:prstGeom>
        </p:spPr>
        <p:txBody>
          <a:bodyPr wrap="none" lIns="71323" tIns="35662" rIns="71323" bIns="35662">
            <a:spAutoFit/>
          </a:bodyPr>
          <a:lstStyle/>
          <a:p>
            <a:pPr algn="ctr"/>
            <a:r>
              <a:rPr lang="en-US" sz="2800" b="1" dirty="0">
                <a:solidFill>
                  <a:srgbClr val="0000CC"/>
                </a:solidFill>
                <a:latin typeface="Arial" pitchFamily="34" charset="0"/>
                <a:cs typeface="Arial" pitchFamily="34" charset="0"/>
              </a:rPr>
              <a:t>THẢO LUẬN LỚP</a:t>
            </a:r>
          </a:p>
        </p:txBody>
      </p:sp>
    </p:spTree>
    <p:extLst>
      <p:ext uri="{BB962C8B-B14F-4D97-AF65-F5344CB8AC3E}">
        <p14:creationId xmlns:p14="http://schemas.microsoft.com/office/powerpoint/2010/main" val="114298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87070-AE2A-4F54-BF23-02557FE36A9A}"/>
              </a:ext>
            </a:extLst>
          </p:cNvPr>
          <p:cNvSpPr/>
          <p:nvPr/>
        </p:nvSpPr>
        <p:spPr>
          <a:xfrm>
            <a:off x="502089" y="1480534"/>
            <a:ext cx="8139822" cy="1384995"/>
          </a:xfrm>
          <a:prstGeom prst="rect">
            <a:avLst/>
          </a:prstGeom>
        </p:spPr>
        <p:txBody>
          <a:bodyPr wrap="square">
            <a:spAutoFit/>
          </a:bodyPr>
          <a:lstStyle/>
          <a:p>
            <a:pPr algn="just"/>
            <a:r>
              <a:rPr lang="vi-VN" sz="2800" dirty="0">
                <a:solidFill>
                  <a:srgbClr val="006600"/>
                </a:solidFill>
              </a:rPr>
              <a:t>- Các bạn trong tranh đang tham gia các hoạt động gì?</a:t>
            </a:r>
          </a:p>
          <a:p>
            <a:pPr algn="just"/>
            <a:r>
              <a:rPr lang="vi-VN" sz="2800" dirty="0">
                <a:solidFill>
                  <a:srgbClr val="006600"/>
                </a:solidFill>
              </a:rPr>
              <a:t>- Hoạt động đó mang lại lợi ích gì?</a:t>
            </a:r>
          </a:p>
        </p:txBody>
      </p:sp>
      <p:grpSp>
        <p:nvGrpSpPr>
          <p:cNvPr id="3" name="Group 2">
            <a:extLst>
              <a:ext uri="{FF2B5EF4-FFF2-40B4-BE49-F238E27FC236}">
                <a16:creationId xmlns:a16="http://schemas.microsoft.com/office/drawing/2014/main" id="{CB261340-ECE8-4A90-990D-45AA2BB11991}"/>
              </a:ext>
            </a:extLst>
          </p:cNvPr>
          <p:cNvGrpSpPr/>
          <p:nvPr/>
        </p:nvGrpSpPr>
        <p:grpSpPr>
          <a:xfrm>
            <a:off x="1686623" y="515147"/>
            <a:ext cx="5046161" cy="594999"/>
            <a:chOff x="73723" y="41190"/>
            <a:chExt cx="5046161" cy="594999"/>
          </a:xfrm>
        </p:grpSpPr>
        <p:sp>
          <p:nvSpPr>
            <p:cNvPr id="4" name="Rectangle 3">
              <a:extLst>
                <a:ext uri="{FF2B5EF4-FFF2-40B4-BE49-F238E27FC236}">
                  <a16:creationId xmlns:a16="http://schemas.microsoft.com/office/drawing/2014/main" id="{46994038-12D0-404C-A746-03FF2ED94FDB}"/>
                </a:ext>
              </a:extLst>
            </p:cNvPr>
            <p:cNvSpPr/>
            <p:nvPr/>
          </p:nvSpPr>
          <p:spPr>
            <a:xfrm>
              <a:off x="73723" y="41190"/>
              <a:ext cx="2664512" cy="584775"/>
            </a:xfrm>
            <a:prstGeom prst="rect">
              <a:avLst/>
            </a:prstGeom>
          </p:spPr>
          <p:txBody>
            <a:bodyPr wrap="none">
              <a:spAutoFit/>
            </a:bodyPr>
            <a:lstStyle/>
            <a:p>
              <a:pPr algn="ctr"/>
              <a:r>
                <a:rPr lang="vi-VN" sz="3200" b="1" dirty="0">
                  <a:solidFill>
                    <a:srgbClr val="FF0000"/>
                  </a:solidFill>
                </a:rPr>
                <a:t>Hoạt động 2</a:t>
              </a:r>
              <a:r>
                <a:rPr lang="en-US" sz="3200" b="1" dirty="0">
                  <a:solidFill>
                    <a:srgbClr val="FF0000"/>
                  </a:solidFill>
                </a:rPr>
                <a:t>:</a:t>
              </a:r>
            </a:p>
          </p:txBody>
        </p:sp>
        <p:sp>
          <p:nvSpPr>
            <p:cNvPr id="5" name="Rectangle 4">
              <a:extLst>
                <a:ext uri="{FF2B5EF4-FFF2-40B4-BE49-F238E27FC236}">
                  <a16:creationId xmlns:a16="http://schemas.microsoft.com/office/drawing/2014/main" id="{814B6098-93F3-4F8B-B371-B96B77DE7279}"/>
                </a:ext>
              </a:extLst>
            </p:cNvPr>
            <p:cNvSpPr/>
            <p:nvPr/>
          </p:nvSpPr>
          <p:spPr>
            <a:xfrm>
              <a:off x="2660556" y="51414"/>
              <a:ext cx="2459328" cy="584775"/>
            </a:xfrm>
            <a:prstGeom prst="rect">
              <a:avLst/>
            </a:prstGeom>
          </p:spPr>
          <p:txBody>
            <a:bodyPr wrap="none">
              <a:spAutoFit/>
            </a:bodyPr>
            <a:lstStyle/>
            <a:p>
              <a:r>
                <a:rPr lang="vi-VN" sz="3200" b="1" dirty="0">
                  <a:solidFill>
                    <a:srgbClr val="0000CC"/>
                  </a:solidFill>
                </a:rPr>
                <a:t>Thảo luận 1</a:t>
              </a:r>
            </a:p>
          </p:txBody>
        </p:sp>
      </p:grpSp>
    </p:spTree>
    <p:extLst>
      <p:ext uri="{BB962C8B-B14F-4D97-AF65-F5344CB8AC3E}">
        <p14:creationId xmlns:p14="http://schemas.microsoft.com/office/powerpoint/2010/main" val="40222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696686"/>
            <a:ext cx="9141569" cy="50183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943429"/>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3" name="Rectangle 2"/>
          <p:cNvSpPr/>
          <p:nvPr/>
        </p:nvSpPr>
        <p:spPr>
          <a:xfrm>
            <a:off x="2570101" y="4521142"/>
            <a:ext cx="4006226" cy="523220"/>
          </a:xfrm>
          <a:prstGeom prst="rect">
            <a:avLst/>
          </a:prstGeom>
        </p:spPr>
        <p:txBody>
          <a:bodyPr wrap="none">
            <a:spAutoFit/>
          </a:bodyPr>
          <a:lstStyle/>
          <a:p>
            <a:pPr algn="ctr"/>
            <a:r>
              <a:rPr lang="vi-VN" sz="2800" dirty="0">
                <a:solidFill>
                  <a:srgbClr val="0000CC"/>
                </a:solidFill>
                <a:latin typeface="Arial" pitchFamily="34" charset="0"/>
                <a:cs typeface="Arial" pitchFamily="34" charset="0"/>
              </a:rPr>
              <a:t>Các bạn</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đang</a:t>
            </a:r>
            <a:r>
              <a:rPr lang="vi-VN" sz="2800" dirty="0">
                <a:solidFill>
                  <a:srgbClr val="0000CC"/>
                </a:solidFill>
                <a:latin typeface="Arial" pitchFamily="34" charset="0"/>
                <a:cs typeface="Arial" pitchFamily="34" charset="0"/>
              </a:rPr>
              <a:t> gấp chăn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00" y="976757"/>
            <a:ext cx="3103365" cy="3283133"/>
          </a:xfrm>
          <a:prstGeom prst="rect">
            <a:avLst/>
          </a:prstGeom>
        </p:spPr>
      </p:pic>
      <p:grpSp>
        <p:nvGrpSpPr>
          <p:cNvPr id="8" name="Group 7">
            <a:extLst>
              <a:ext uri="{FF2B5EF4-FFF2-40B4-BE49-F238E27FC236}">
                <a16:creationId xmlns:a16="http://schemas.microsoft.com/office/drawing/2014/main" id="{F6363256-0B21-4140-ACF7-880DF0E491BA}"/>
              </a:ext>
            </a:extLst>
          </p:cNvPr>
          <p:cNvGrpSpPr/>
          <p:nvPr/>
        </p:nvGrpSpPr>
        <p:grpSpPr>
          <a:xfrm>
            <a:off x="73723" y="41190"/>
            <a:ext cx="5046161" cy="594999"/>
            <a:chOff x="73723" y="41190"/>
            <a:chExt cx="5046161" cy="594999"/>
          </a:xfrm>
        </p:grpSpPr>
        <p:sp>
          <p:nvSpPr>
            <p:cNvPr id="13" name="Rectangle 12">
              <a:extLst>
                <a:ext uri="{FF2B5EF4-FFF2-40B4-BE49-F238E27FC236}">
                  <a16:creationId xmlns:a16="http://schemas.microsoft.com/office/drawing/2014/main" id="{CD3DB823-7E7C-41AB-9E2E-98FC4B59D51E}"/>
                </a:ext>
              </a:extLst>
            </p:cNvPr>
            <p:cNvSpPr/>
            <p:nvPr/>
          </p:nvSpPr>
          <p:spPr>
            <a:xfrm>
              <a:off x="73723" y="41190"/>
              <a:ext cx="2664512" cy="584775"/>
            </a:xfrm>
            <a:prstGeom prst="rect">
              <a:avLst/>
            </a:prstGeom>
          </p:spPr>
          <p:txBody>
            <a:bodyPr wrap="none">
              <a:spAutoFit/>
            </a:bodyPr>
            <a:lstStyle/>
            <a:p>
              <a:pPr algn="ctr"/>
              <a:r>
                <a:rPr lang="vi-VN" sz="3200" b="1" dirty="0">
                  <a:solidFill>
                    <a:srgbClr val="FF0000"/>
                  </a:solidFill>
                </a:rPr>
                <a:t>Hoạt động 2</a:t>
              </a:r>
              <a:r>
                <a:rPr lang="en-US" sz="3200" b="1" dirty="0">
                  <a:solidFill>
                    <a:srgbClr val="FF0000"/>
                  </a:solidFill>
                </a:rPr>
                <a:t>:</a:t>
              </a:r>
            </a:p>
          </p:txBody>
        </p:sp>
        <p:sp>
          <p:nvSpPr>
            <p:cNvPr id="14" name="Rectangle 13">
              <a:extLst>
                <a:ext uri="{FF2B5EF4-FFF2-40B4-BE49-F238E27FC236}">
                  <a16:creationId xmlns:a16="http://schemas.microsoft.com/office/drawing/2014/main" id="{E3CC0C57-F835-4BBF-9460-3A1CF77D2695}"/>
                </a:ext>
              </a:extLst>
            </p:cNvPr>
            <p:cNvSpPr/>
            <p:nvPr/>
          </p:nvSpPr>
          <p:spPr>
            <a:xfrm>
              <a:off x="2660556" y="51414"/>
              <a:ext cx="2459328" cy="584775"/>
            </a:xfrm>
            <a:prstGeom prst="rect">
              <a:avLst/>
            </a:prstGeom>
          </p:spPr>
          <p:txBody>
            <a:bodyPr wrap="none">
              <a:spAutoFit/>
            </a:bodyPr>
            <a:lstStyle/>
            <a:p>
              <a:r>
                <a:rPr lang="vi-VN" sz="3200" b="1" dirty="0">
                  <a:solidFill>
                    <a:srgbClr val="0000CC"/>
                  </a:solidFill>
                </a:rPr>
                <a:t>Thảo luận 1</a:t>
              </a:r>
            </a:p>
          </p:txBody>
        </p:sp>
      </p:grpSp>
    </p:spTree>
    <p:extLst>
      <p:ext uri="{BB962C8B-B14F-4D97-AF65-F5344CB8AC3E}">
        <p14:creationId xmlns:p14="http://schemas.microsoft.com/office/powerpoint/2010/main" val="4013799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1177</TotalTime>
  <Words>750</Words>
  <Application>Microsoft Office PowerPoint</Application>
  <PresentationFormat>On-screen Show (16:10)</PresentationFormat>
  <Paragraphs>70</Paragraphs>
  <Slides>15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Times New Roman</vt:lpstr>
      <vt:lpstr>Tahoma</vt:lpstr>
      <vt:lpstr>Source Sans Pro</vt:lpstr>
      <vt:lpstr>Arial</vt:lpstr>
      <vt:lpstr>宋体</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Hoàng Thu Thuỷ</cp:lastModifiedBy>
  <cp:revision>205</cp:revision>
  <dcterms:created xsi:type="dcterms:W3CDTF">2020-02-10T09:35:50Z</dcterms:created>
  <dcterms:modified xsi:type="dcterms:W3CDTF">2025-10-07T23:20:33Z</dcterms:modified>
</cp:coreProperties>
</file>