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58" r:id="rId2"/>
    <p:sldId id="359" r:id="rId3"/>
    <p:sldId id="344" r:id="rId4"/>
    <p:sldId id="355" r:id="rId5"/>
    <p:sldId id="356" r:id="rId6"/>
    <p:sldId id="357" r:id="rId7"/>
  </p:sldIdLst>
  <p:sldSz cx="9144000" cy="5715000" type="screen16x10"/>
  <p:notesSz cx="6858000" cy="9144000"/>
  <p:embeddedFontLst>
    <p:embeddedFont>
      <p:font typeface="宋体" panose="02010600030101010101" pitchFamily="2" charset="-122"/>
      <p:regular r:id="rId8"/>
    </p:embeddedFont>
    <p:embeddedFont>
      <p:font typeface="Calibri" panose="020F0502020204030204" pitchFamily="34" charset="0"/>
      <p:regular r:id="rId9"/>
      <p:bold r:id="rId10"/>
      <p:italic r:id="rId11"/>
      <p:boldItalic r:id="rId12"/>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F9393"/>
    <a:srgbClr val="FF6600"/>
    <a:srgbClr val="000099"/>
    <a:srgbClr val="000066"/>
    <a:srgbClr val="00CCFF"/>
    <a:srgbClr val="FFAEFF"/>
    <a:srgbClr val="2E3B39"/>
    <a:srgbClr val="E9E5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p:normalViewPr>
  <p:slideViewPr>
    <p:cSldViewPr snapToGrid="0">
      <p:cViewPr varScale="1">
        <p:scale>
          <a:sx n="87" d="100"/>
          <a:sy n="87" d="100"/>
        </p:scale>
        <p:origin x="1074" y="84"/>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2025/10/26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2025/10/26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2025/10/26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2025/10/26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2025/10/26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2025/10/26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2025/10/26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2025/10/26</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0">
            <a:extLst>
              <a:ext uri="{FF2B5EF4-FFF2-40B4-BE49-F238E27FC236}">
                <a16:creationId xmlns:a16="http://schemas.microsoft.com/office/drawing/2014/main" id="{6B1FADD2-FAC2-4B94-BD9B-F861CCEEB1F6}"/>
              </a:ext>
            </a:extLst>
          </p:cNvPr>
          <p:cNvSpPr txBox="1">
            <a:spLocks noChangeArrowheads="1"/>
          </p:cNvSpPr>
          <p:nvPr/>
        </p:nvSpPr>
        <p:spPr bwMode="auto">
          <a:xfrm>
            <a:off x="1409700" y="1427038"/>
            <a:ext cx="7086600"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a:solidFill>
                  <a:srgbClr val="FF0000"/>
                </a:solidFill>
                <a:latin typeface="Arial" pitchFamily="34" charset="0"/>
                <a:cs typeface="Arial" pitchFamily="34" charset="0"/>
              </a:rPr>
              <a:t>TỰ NHIÊN XÃ HỘI 1</a:t>
            </a:r>
            <a:endParaRPr lang="vi-VN" sz="5400" b="1" dirty="0">
              <a:solidFill>
                <a:srgbClr val="FF0000"/>
              </a:solidFill>
              <a:latin typeface="Arial" pitchFamily="34" charset="0"/>
              <a:cs typeface="Arial" pitchFamily="34" charset="0"/>
            </a:endParaRPr>
          </a:p>
        </p:txBody>
      </p:sp>
      <p:pic>
        <p:nvPicPr>
          <p:cNvPr id="7" name="Picture 3">
            <a:extLst>
              <a:ext uri="{FF2B5EF4-FFF2-40B4-BE49-F238E27FC236}">
                <a16:creationId xmlns:a16="http://schemas.microsoft.com/office/drawing/2014/main" id="{18E8979F-BC91-4CDD-AC3B-3D44D0154C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350364"/>
            <a:ext cx="8675687"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47943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65B449-7214-4986-8E38-B9534E98DF11}"/>
              </a:ext>
            </a:extLst>
          </p:cNvPr>
          <p:cNvSpPr/>
          <p:nvPr/>
        </p:nvSpPr>
        <p:spPr>
          <a:xfrm>
            <a:off x="826422" y="883556"/>
            <a:ext cx="7491153" cy="1292662"/>
          </a:xfrm>
          <a:prstGeom prst="rect">
            <a:avLst/>
          </a:prstGeom>
        </p:spPr>
        <p:txBody>
          <a:bodyPr wrap="none">
            <a:spAutoFit/>
          </a:bodyPr>
          <a:lstStyle/>
          <a:p>
            <a:pPr algn="just"/>
            <a:r>
              <a:rPr lang="vi-VN" sz="2600" dirty="0">
                <a:solidFill>
                  <a:srgbClr val="FF0000"/>
                </a:solidFill>
              </a:rPr>
              <a:t>- Trường em có những khu vực và phòng nào?</a:t>
            </a:r>
          </a:p>
          <a:p>
            <a:pPr algn="just"/>
            <a:r>
              <a:rPr lang="en-US" sz="2600" dirty="0">
                <a:solidFill>
                  <a:srgbClr val="FF0000"/>
                </a:solidFill>
              </a:rPr>
              <a:t>- </a:t>
            </a:r>
            <a:r>
              <a:rPr lang="vi-VN" sz="2600" dirty="0">
                <a:solidFill>
                  <a:srgbClr val="FF0000"/>
                </a:solidFill>
              </a:rPr>
              <a:t>Kể tên một số đồ dùng có ở trường em.</a:t>
            </a:r>
            <a:endParaRPr lang="en-US" sz="2600" dirty="0">
              <a:solidFill>
                <a:srgbClr val="FF0000"/>
              </a:solidFill>
            </a:endParaRPr>
          </a:p>
          <a:p>
            <a:pPr algn="just"/>
            <a:r>
              <a:rPr lang="vi-VN" sz="2600" dirty="0">
                <a:solidFill>
                  <a:srgbClr val="FF0000"/>
                </a:solidFill>
              </a:rPr>
              <a:t>- Các em làm gì để giữ gìn đồ dùng có ở trường?</a:t>
            </a:r>
          </a:p>
        </p:txBody>
      </p:sp>
      <p:sp>
        <p:nvSpPr>
          <p:cNvPr id="3" name="Rectangle 2">
            <a:extLst>
              <a:ext uri="{FF2B5EF4-FFF2-40B4-BE49-F238E27FC236}">
                <a16:creationId xmlns:a16="http://schemas.microsoft.com/office/drawing/2014/main" id="{AE470CC7-FD83-4B34-A31A-F4C0253C8DD1}"/>
              </a:ext>
            </a:extLst>
          </p:cNvPr>
          <p:cNvSpPr/>
          <p:nvPr/>
        </p:nvSpPr>
        <p:spPr>
          <a:xfrm>
            <a:off x="364891" y="2354240"/>
            <a:ext cx="4511909" cy="2893100"/>
          </a:xfrm>
          <a:prstGeom prst="rect">
            <a:avLst/>
          </a:prstGeom>
          <a:solidFill>
            <a:srgbClr val="000099"/>
          </a:solidFill>
          <a:ln>
            <a:solidFill>
              <a:srgbClr val="FF6600"/>
            </a:solidFill>
          </a:ln>
        </p:spPr>
        <p:txBody>
          <a:bodyPr wrap="square">
            <a:spAutoFit/>
          </a:bodyPr>
          <a:lstStyle/>
          <a:p>
            <a:pPr algn="just"/>
            <a:r>
              <a:rPr lang="vi-VN" sz="2600" dirty="0">
                <a:solidFill>
                  <a:schemeClr val="bg1"/>
                </a:solidFill>
              </a:rPr>
              <a:t>- Với bàn ghế: lau chùi, không viết, vẽ bển, không đứng lên,...</a:t>
            </a:r>
          </a:p>
          <a:p>
            <a:pPr algn="just"/>
            <a:r>
              <a:rPr lang="vi-VN" sz="2600" dirty="0">
                <a:solidFill>
                  <a:schemeClr val="bg1"/>
                </a:solidFill>
              </a:rPr>
              <a:t>- Với đồ điện như quạt, đèn: phải bật tắt đúng cách.</a:t>
            </a:r>
          </a:p>
          <a:p>
            <a:pPr algn="just"/>
            <a:r>
              <a:rPr lang="vi-VN" sz="2600" dirty="0">
                <a:solidFill>
                  <a:schemeClr val="bg1"/>
                </a:solidFill>
              </a:rPr>
              <a:t>- Với vòi nước: Khi không sử dụng thì khoá vòi,...</a:t>
            </a:r>
          </a:p>
        </p:txBody>
      </p:sp>
      <p:sp>
        <p:nvSpPr>
          <p:cNvPr id="4" name="Text Box 5">
            <a:extLst>
              <a:ext uri="{FF2B5EF4-FFF2-40B4-BE49-F238E27FC236}">
                <a16:creationId xmlns:a16="http://schemas.microsoft.com/office/drawing/2014/main" id="{7A5B2608-A642-498E-8AA3-2F64A5C17051}"/>
              </a:ext>
            </a:extLst>
          </p:cNvPr>
          <p:cNvSpPr txBox="1">
            <a:spLocks noChangeArrowheads="1"/>
          </p:cNvSpPr>
          <p:nvPr>
            <p:custDataLst>
              <p:tags r:id="rId1"/>
            </p:custDataLst>
          </p:nvPr>
        </p:nvSpPr>
        <p:spPr bwMode="auto">
          <a:xfrm>
            <a:off x="1175201" y="61584"/>
            <a:ext cx="7153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dirty="0">
                <a:solidFill>
                  <a:srgbClr val="FF0000"/>
                </a:solidFill>
                <a:latin typeface="Arial" charset="0"/>
                <a:cs typeface="Arial" charset="0"/>
              </a:rPr>
              <a:t>THẢO LUẬN NHÓM</a:t>
            </a:r>
          </a:p>
        </p:txBody>
      </p:sp>
    </p:spTree>
    <p:extLst>
      <p:ext uri="{BB962C8B-B14F-4D97-AF65-F5344CB8AC3E}">
        <p14:creationId xmlns:p14="http://schemas.microsoft.com/office/powerpoint/2010/main" val="426891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heckerboard(across)">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heckerboard(across)">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heckerboard(across)">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heckerboard(across)">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4973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1875841" y="41028"/>
            <a:ext cx="5865708" cy="523220"/>
          </a:xfrm>
          <a:prstGeom prst="rect">
            <a:avLst/>
          </a:prstGeom>
        </p:spPr>
        <p:txBody>
          <a:bodyPr wrap="none">
            <a:spAutoFit/>
          </a:bodyPr>
          <a:lstStyle/>
          <a:p>
            <a:pPr algn="ctr"/>
            <a:r>
              <a:rPr lang="vi-VN" sz="2800" b="1" dirty="0">
                <a:solidFill>
                  <a:srgbClr val="FF0000"/>
                </a:solidFill>
                <a:latin typeface="Arial" pitchFamily="34" charset="0"/>
                <a:cs typeface="Arial" pitchFamily="34" charset="0"/>
              </a:rPr>
              <a:t>Tìm hiểu các hoạt động ở trường</a:t>
            </a:r>
            <a:endParaRPr lang="en-US" sz="2800" b="1" dirty="0">
              <a:solidFill>
                <a:srgbClr val="FF0000"/>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971" y="3414031"/>
            <a:ext cx="4990246" cy="230719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28" y="939800"/>
            <a:ext cx="2089992" cy="239195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573" y="923163"/>
            <a:ext cx="2473355" cy="2466898"/>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3827" y="939800"/>
            <a:ext cx="2841391" cy="2520709"/>
          </a:xfrm>
          <a:prstGeom prst="rect">
            <a:avLst/>
          </a:prstGeom>
        </p:spPr>
      </p:pic>
      <p:sp>
        <p:nvSpPr>
          <p:cNvPr id="18" name="Rectangle 17"/>
          <p:cNvSpPr/>
          <p:nvPr/>
        </p:nvSpPr>
        <p:spPr>
          <a:xfrm>
            <a:off x="143036" y="3487286"/>
            <a:ext cx="3396343" cy="1015663"/>
          </a:xfrm>
          <a:prstGeom prst="rect">
            <a:avLst/>
          </a:prstGeom>
          <a:solidFill>
            <a:srgbClr val="00B050"/>
          </a:solidFill>
          <a:ln>
            <a:solidFill>
              <a:srgbClr val="FFFF00"/>
            </a:solidFill>
          </a:ln>
        </p:spPr>
        <p:txBody>
          <a:bodyPr wrap="square">
            <a:spAutoFit/>
          </a:bodyPr>
          <a:lstStyle/>
          <a:p>
            <a:pPr algn="just"/>
            <a:r>
              <a:rPr lang="vi-VN" sz="2000" dirty="0">
                <a:solidFill>
                  <a:schemeClr val="bg1"/>
                </a:solidFill>
              </a:rPr>
              <a:t>Hãy nói về một số hoạt động ở trường học trong các hình dưới đây.</a:t>
            </a:r>
          </a:p>
        </p:txBody>
      </p:sp>
    </p:spTree>
    <p:extLst>
      <p:ext uri="{BB962C8B-B14F-4D97-AF65-F5344CB8AC3E}">
        <p14:creationId xmlns:p14="http://schemas.microsoft.com/office/powerpoint/2010/main" val="10641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2"/>
          <p:cNvSpPr>
            <a:spLocks noChangeShapeType="1"/>
          </p:cNvSpPr>
          <p:nvPr/>
        </p:nvSpPr>
        <p:spPr bwMode="auto">
          <a:xfrm>
            <a:off x="0" y="54973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1875841" y="41028"/>
            <a:ext cx="5865708" cy="523220"/>
          </a:xfrm>
          <a:prstGeom prst="rect">
            <a:avLst/>
          </a:prstGeom>
        </p:spPr>
        <p:txBody>
          <a:bodyPr wrap="none">
            <a:spAutoFit/>
          </a:bodyPr>
          <a:lstStyle/>
          <a:p>
            <a:pPr algn="ctr"/>
            <a:r>
              <a:rPr lang="vi-VN" sz="2800" b="1" dirty="0">
                <a:solidFill>
                  <a:srgbClr val="FF0000"/>
                </a:solidFill>
                <a:latin typeface="Arial" pitchFamily="34" charset="0"/>
                <a:cs typeface="Arial" pitchFamily="34" charset="0"/>
              </a:rPr>
              <a:t>Tìm hiểu các hoạt động ở trường</a:t>
            </a:r>
            <a:endParaRPr lang="en-US" sz="2800" b="1" dirty="0">
              <a:solidFill>
                <a:srgbClr val="FF0000"/>
              </a:solidFill>
              <a:latin typeface="Arial" pitchFamily="34" charset="0"/>
              <a:cs typeface="Arial" pitchFamily="34" charset="0"/>
            </a:endParaRPr>
          </a:p>
        </p:txBody>
      </p:sp>
      <p:sp>
        <p:nvSpPr>
          <p:cNvPr id="18" name="Rectangle 17"/>
          <p:cNvSpPr/>
          <p:nvPr/>
        </p:nvSpPr>
        <p:spPr>
          <a:xfrm>
            <a:off x="215606" y="3661454"/>
            <a:ext cx="5923935" cy="1200329"/>
          </a:xfrm>
          <a:prstGeom prst="rect">
            <a:avLst/>
          </a:prstGeom>
          <a:solidFill>
            <a:srgbClr val="00B050"/>
          </a:solidFill>
          <a:ln>
            <a:solidFill>
              <a:srgbClr val="FFFF00"/>
            </a:solidFill>
          </a:ln>
        </p:spPr>
        <p:txBody>
          <a:bodyPr wrap="square">
            <a:spAutoFit/>
          </a:bodyPr>
          <a:lstStyle/>
          <a:p>
            <a:pPr algn="just"/>
            <a:r>
              <a:rPr lang="vi-VN" sz="2400" dirty="0">
                <a:solidFill>
                  <a:schemeClr val="bg1"/>
                </a:solidFill>
              </a:rPr>
              <a:t>Theo em, những hoạt động nào duới đây có thể không an toàn cho bản thân và nguời khác?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45" y="1045030"/>
            <a:ext cx="2173239" cy="23116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570" y="1049565"/>
            <a:ext cx="2142485" cy="23013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0087" y="1045030"/>
            <a:ext cx="2203992" cy="231162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5646" y="3394846"/>
            <a:ext cx="2162987" cy="2291126"/>
          </a:xfrm>
          <a:prstGeom prst="rect">
            <a:avLst/>
          </a:prstGeom>
        </p:spPr>
      </p:pic>
    </p:spTree>
    <p:extLst>
      <p:ext uri="{BB962C8B-B14F-4D97-AF65-F5344CB8AC3E}">
        <p14:creationId xmlns:p14="http://schemas.microsoft.com/office/powerpoint/2010/main" val="373523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9316" y="26514"/>
            <a:ext cx="4520276" cy="523220"/>
          </a:xfrm>
          <a:prstGeom prst="rect">
            <a:avLst/>
          </a:prstGeom>
        </p:spPr>
        <p:txBody>
          <a:bodyPr wrap="none">
            <a:spAutoFit/>
          </a:bodyPr>
          <a:lstStyle/>
          <a:p>
            <a:pPr algn="ctr"/>
            <a:r>
              <a:rPr lang="vi-VN" sz="2800" dirty="0">
                <a:solidFill>
                  <a:srgbClr val="FF0000"/>
                </a:solidFill>
              </a:rPr>
              <a:t>Trò chơi "Ai có thể giúp tôi"</a:t>
            </a:r>
            <a:endParaRPr lang="en-US" sz="2800" dirty="0">
              <a:solidFill>
                <a:srgbClr val="FF0000"/>
              </a:solidFill>
            </a:endParaRPr>
          </a:p>
        </p:txBody>
      </p:sp>
      <p:sp>
        <p:nvSpPr>
          <p:cNvPr id="5" name="Line 12"/>
          <p:cNvSpPr>
            <a:spLocks noChangeShapeType="1"/>
          </p:cNvSpPr>
          <p:nvPr/>
        </p:nvSpPr>
        <p:spPr bwMode="auto">
          <a:xfrm>
            <a:off x="0" y="54973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5"/>
          <p:cNvSpPr/>
          <p:nvPr/>
        </p:nvSpPr>
        <p:spPr>
          <a:xfrm>
            <a:off x="0" y="595191"/>
            <a:ext cx="9027886" cy="1815882"/>
          </a:xfrm>
          <a:prstGeom prst="rect">
            <a:avLst/>
          </a:prstGeom>
        </p:spPr>
        <p:txBody>
          <a:bodyPr wrap="square">
            <a:spAutoFit/>
          </a:bodyPr>
          <a:lstStyle/>
          <a:p>
            <a:pPr algn="just"/>
            <a:r>
              <a:rPr lang="vi-VN" sz="2800" dirty="0">
                <a:solidFill>
                  <a:srgbClr val="FF0000"/>
                </a:solidFill>
              </a:rPr>
              <a:t>Ví dụ: </a:t>
            </a:r>
          </a:p>
          <a:p>
            <a:pPr algn="just"/>
            <a:r>
              <a:rPr lang="vi-VN" sz="2800" dirty="0">
                <a:solidFill>
                  <a:srgbClr val="FF0000"/>
                </a:solidFill>
              </a:rPr>
              <a:t>- Học sinh 1: </a:t>
            </a:r>
            <a:r>
              <a:rPr lang="vi-VN" sz="2800" dirty="0">
                <a:solidFill>
                  <a:srgbClr val="006600"/>
                </a:solidFill>
              </a:rPr>
              <a:t>Khi tôi muốn mượn sách ở thư viện, ai có thể giúp tôi?</a:t>
            </a:r>
          </a:p>
          <a:p>
            <a:pPr algn="just"/>
            <a:r>
              <a:rPr lang="vi-VN" sz="2800" dirty="0">
                <a:solidFill>
                  <a:srgbClr val="FF0000"/>
                </a:solidFill>
              </a:rPr>
              <a:t>- Học sinh 2: </a:t>
            </a:r>
            <a:r>
              <a:rPr lang="vi-VN" sz="2800" dirty="0">
                <a:solidFill>
                  <a:srgbClr val="006600"/>
                </a:solidFill>
              </a:rPr>
              <a:t>Bạn hãy đến gặp cô thư viện.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02" y="2469129"/>
            <a:ext cx="7979682" cy="3122484"/>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162248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Rectangle 4"/>
          <p:cNvSpPr/>
          <p:nvPr/>
        </p:nvSpPr>
        <p:spPr>
          <a:xfrm>
            <a:off x="5232402" y="1892020"/>
            <a:ext cx="3243937" cy="2677656"/>
          </a:xfrm>
          <a:prstGeom prst="rect">
            <a:avLst/>
          </a:prstGeom>
        </p:spPr>
        <p:txBody>
          <a:bodyPr wrap="square">
            <a:spAutoFit/>
          </a:bodyPr>
          <a:lstStyle/>
          <a:p>
            <a:pPr algn="just"/>
            <a:r>
              <a:rPr lang="vi-VN" sz="2400" dirty="0">
                <a:solidFill>
                  <a:srgbClr val="006600"/>
                </a:solidFill>
              </a:rPr>
              <a:t>Trường học là nơi em được học tập và vui chơi cùng bạn bè. Em kính trọng, biết ơn các thầy giáo, cô giáo và các cô, bác nhân viên trong nhà truờng.</a:t>
            </a:r>
          </a:p>
        </p:txBody>
      </p:sp>
      <p:sp>
        <p:nvSpPr>
          <p:cNvPr id="6" name="Rectangle 5"/>
          <p:cNvSpPr/>
          <p:nvPr/>
        </p:nvSpPr>
        <p:spPr>
          <a:xfrm>
            <a:off x="5634672" y="26514"/>
            <a:ext cx="2672526" cy="646331"/>
          </a:xfrm>
          <a:prstGeom prst="rect">
            <a:avLst/>
          </a:prstGeom>
        </p:spPr>
        <p:txBody>
          <a:bodyPr wrap="none">
            <a:spAutoFit/>
          </a:bodyPr>
          <a:lstStyle/>
          <a:p>
            <a:pPr algn="ctr"/>
            <a:r>
              <a:rPr lang="en-US" sz="3600" b="1" dirty="0" err="1">
                <a:solidFill>
                  <a:srgbClr val="FF0000"/>
                </a:solidFill>
                <a:latin typeface="Arial" pitchFamily="34" charset="0"/>
                <a:cs typeface="Arial" pitchFamily="34" charset="0"/>
              </a:rPr>
              <a:t>Thông</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điệp</a:t>
            </a:r>
            <a:endParaRPr lang="en-US" sz="3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76597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1286</TotalTime>
  <Words>227</Words>
  <Application>Microsoft Office PowerPoint</Application>
  <PresentationFormat>On-screen Show (16:10)</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宋体</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Hoàng Thu Thuỷ</cp:lastModifiedBy>
  <cp:revision>179</cp:revision>
  <dcterms:created xsi:type="dcterms:W3CDTF">2020-02-10T09:35:50Z</dcterms:created>
  <dcterms:modified xsi:type="dcterms:W3CDTF">2025-10-25T17:43:58Z</dcterms:modified>
</cp:coreProperties>
</file>