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258" r:id="rId3"/>
    <p:sldId id="260" r:id="rId4"/>
    <p:sldId id="261" r:id="rId5"/>
    <p:sldId id="257" r:id="rId6"/>
    <p:sldId id="295" r:id="rId7"/>
    <p:sldId id="264" r:id="rId8"/>
    <p:sldId id="297" r:id="rId9"/>
    <p:sldId id="298" r:id="rId10"/>
    <p:sldId id="265" r:id="rId11"/>
    <p:sldId id="271" r:id="rId12"/>
    <p:sldId id="270" r:id="rId13"/>
    <p:sldId id="296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F3F6FB"/>
    <a:srgbClr val="EDF1F9"/>
    <a:srgbClr val="3333CC"/>
    <a:srgbClr val="00BC55"/>
    <a:srgbClr val="FFB7B7"/>
    <a:srgbClr val="F8F200"/>
    <a:srgbClr val="E7F0F9"/>
    <a:srgbClr val="3A88CE"/>
    <a:srgbClr val="32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18" Type="http://schemas.microsoft.com/office/2007/relationships/hdphoto" Target="../media/hdphoto6.wdp"/><Relationship Id="rId3" Type="http://schemas.openxmlformats.org/officeDocument/2006/relationships/tags" Target="../tags/tag17.xml"/><Relationship Id="rId21" Type="http://schemas.microsoft.com/office/2007/relationships/hdphoto" Target="../media/hdphoto8.wdp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20.png"/><Relationship Id="rId2" Type="http://schemas.openxmlformats.org/officeDocument/2006/relationships/tags" Target="../tags/tag16.xml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audio" Target="../media/audio2.wav"/><Relationship Id="rId23" Type="http://schemas.microsoft.com/office/2007/relationships/hdphoto" Target="../media/hdphoto9.wdp"/><Relationship Id="rId10" Type="http://schemas.openxmlformats.org/officeDocument/2006/relationships/tags" Target="../tags/tag24.xml"/><Relationship Id="rId19" Type="http://schemas.openxmlformats.org/officeDocument/2006/relationships/image" Target="../media/image2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audio" Target="../media/audio1.wav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	TIN </a:t>
            </a:r>
            <a:r>
              <a:rPr lang="en-US" b="1">
                <a:solidFill>
                  <a:srgbClr val="FF0000"/>
                </a:solidFill>
              </a:rPr>
              <a:t>HỌC 4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>
                <a:solidFill>
                  <a:srgbClr val="FF0000"/>
                </a:solidFill>
              </a:rPr>
              <a:t>TUẦN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73C94819-8589-4DF2-ADB9-2D565974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436660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6EB97-FC27-4701-A29F-9AEDCC1A2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70" y="50904"/>
            <a:ext cx="1848729" cy="18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577" y="2042553"/>
            <a:ext cx="7752242" cy="4114801"/>
            <a:chOff x="-434615" y="2722279"/>
            <a:chExt cx="5058389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434615" y="2722279"/>
              <a:ext cx="5058389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34615" y="3087755"/>
              <a:ext cx="5058389" cy="2218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vi-VN" sz="2300" b="1" dirty="0">
                  <a:solidFill>
                    <a:srgbClr val="3333CC"/>
                  </a:solidFill>
                </a:rPr>
                <a:t>Em cùng bạn thực hiện: </a:t>
              </a:r>
              <a:endParaRPr lang="en-US" sz="2300" b="1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Kích hoạt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;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Gõ nội dung dưới đây (em có thể gõ không dấu):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3333CC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1 ngày có 24 giờ; 1 giờ có 60 phút; 1 phút có 60 giây.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chẵn có tận cùng là: 0, 2, 4, 6, 8.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lẻ có tận cùng là: 1, 3, 5, 7, 9.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Thoát khỏi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 (không lưu tệp). </a:t>
              </a:r>
              <a:endParaRPr lang="en-US" sz="22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54" y="1447177"/>
            <a:ext cx="1373739" cy="1310853"/>
          </a:xfrm>
          <a:prstGeom prst="rect">
            <a:avLst/>
          </a:prstGeom>
        </p:spPr>
      </p:pic>
      <p:grpSp>
        <p:nvGrpSpPr>
          <p:cNvPr id="18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3805523" cy="537883"/>
            <a:chOff x="5317408" y="1963739"/>
            <a:chExt cx="3926823" cy="763587"/>
          </a:xfrm>
        </p:grpSpPr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3364865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endParaRPr lang="zh-CN" alt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100000" l="0" r="100000"/>
                    </a14:imgEffect>
                  </a14:imgLayer>
                </a14:imgProps>
              </a:ext>
            </a:extLst>
          </a:blip>
          <a:srcRect r="58264"/>
          <a:stretch/>
        </p:blipFill>
        <p:spPr>
          <a:xfrm>
            <a:off x="6884893" y="2758031"/>
            <a:ext cx="780023" cy="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320" y="2640836"/>
            <a:ext cx="4560163" cy="2176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6973" y="1606494"/>
            <a:ext cx="5678297" cy="4092713"/>
            <a:chOff x="976725" y="2130927"/>
            <a:chExt cx="5678297" cy="4092713"/>
          </a:xfrm>
        </p:grpSpPr>
        <p:sp>
          <p:nvSpPr>
            <p:cNvPr id="12" name="Rounded Rectangle 11"/>
            <p:cNvSpPr/>
            <p:nvPr/>
          </p:nvSpPr>
          <p:spPr>
            <a:xfrm>
              <a:off x="976725" y="2283652"/>
              <a:ext cx="5678297" cy="3939988"/>
            </a:xfrm>
            <a:prstGeom prst="roundRect">
              <a:avLst/>
            </a:prstGeom>
            <a:solidFill>
              <a:srgbClr val="E7F0F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4233" y="2904908"/>
              <a:ext cx="5514143" cy="192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341313"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7813" y="2130927"/>
              <a:ext cx="2998834" cy="507156"/>
              <a:chOff x="3958661" y="1838970"/>
              <a:chExt cx="4255772" cy="377910"/>
            </a:xfrm>
            <a:solidFill>
              <a:srgbClr val="CB0000"/>
            </a:solidFill>
          </p:grpSpPr>
          <p:sp>
            <p:nvSpPr>
              <p:cNvPr id="16" name="MH_Title_1">
                <a:extLst>
                  <a:ext uri="{FF2B5EF4-FFF2-40B4-BE49-F238E27FC236}">
                    <a16:creationId xmlns:a16="http://schemas.microsoft.com/office/drawing/2014/main" id="{E5FFE9D6-BE40-4112-A223-EE233002B405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958661" y="1838970"/>
                <a:ext cx="4255772" cy="361714"/>
              </a:xfrm>
              <a:prstGeom prst="roundRect">
                <a:avLst>
                  <a:gd name="adj" fmla="val 50000"/>
                </a:avLst>
              </a:prstGeom>
              <a:solidFill>
                <a:srgbClr val="3A88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bIns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22929" y="1855166"/>
                <a:ext cx="3765396" cy="3617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endPara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24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8649" y="4815557"/>
              <a:ext cx="1597135" cy="135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0158" y="1495561"/>
            <a:ext cx="8815365" cy="1167017"/>
          </a:xfrm>
          <a:prstGeom prst="roundRect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49824" y="1598117"/>
            <a:ext cx="84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Muốn gõ kí tự trên của một phím trên hàng phím số, khi gõ em nhấn và giữ phím nào dưới đây?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615" y="3374723"/>
            <a:ext cx="3158794" cy="516358"/>
            <a:chOff x="705635" y="3041807"/>
            <a:chExt cx="5818997" cy="678284"/>
          </a:xfrm>
        </p:grpSpPr>
        <p:grpSp>
          <p:nvGrpSpPr>
            <p:cNvPr id="36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39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812009" y="3057656"/>
              <a:ext cx="3520550" cy="606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Caps Lock.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615" y="4341484"/>
            <a:ext cx="3158793" cy="507009"/>
            <a:chOff x="1669096" y="4100349"/>
            <a:chExt cx="3158793" cy="507009"/>
          </a:xfrm>
        </p:grpSpPr>
        <p:grpSp>
          <p:nvGrpSpPr>
            <p:cNvPr id="43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45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2139" y="4122482"/>
              <a:ext cx="13773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Shift.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546" y="3325137"/>
            <a:ext cx="664723" cy="62196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515730" y="3369116"/>
            <a:ext cx="3158794" cy="516358"/>
            <a:chOff x="705635" y="3041807"/>
            <a:chExt cx="5818997" cy="678284"/>
          </a:xfrm>
        </p:grpSpPr>
        <p:grpSp>
          <p:nvGrpSpPr>
            <p:cNvPr id="51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53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4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00BC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812009" y="3057655"/>
              <a:ext cx="2826596" cy="60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Delete.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5730" y="4335877"/>
            <a:ext cx="3158793" cy="507009"/>
            <a:chOff x="1669096" y="4100349"/>
            <a:chExt cx="3158793" cy="507009"/>
          </a:xfrm>
        </p:grpSpPr>
        <p:grpSp>
          <p:nvGrpSpPr>
            <p:cNvPr id="57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59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0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7976" y="4107478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Backspace.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660" y="3294998"/>
            <a:ext cx="664723" cy="621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8666" y="4282269"/>
            <a:ext cx="699717" cy="638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146" b="98171" l="9268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646" y="4239248"/>
            <a:ext cx="737105" cy="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7104" y="1493264"/>
            <a:ext cx="5773003" cy="3952194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6261" y="2311977"/>
            <a:ext cx="5390891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Kích 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3333CC"/>
                </a:solidFill>
              </a:rPr>
              <a:t>như hình </a:t>
            </a:r>
            <a:r>
              <a:rPr lang="en-US" sz="2300" dirty="0">
                <a:solidFill>
                  <a:srgbClr val="3333CC"/>
                </a:solidFill>
              </a:rPr>
              <a:t>3.2</a:t>
            </a:r>
            <a:r>
              <a:rPr lang="vi-VN" sz="2300" dirty="0">
                <a:solidFill>
                  <a:srgbClr val="3333CC"/>
                </a:solidFill>
              </a:rPr>
              <a:t> (em có thể gõ không dấu). </a:t>
            </a:r>
            <a:endParaRPr lang="en-US" sz="2300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Thoát 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038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7F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0232" y="2142427"/>
            <a:ext cx="4607749" cy="3207495"/>
            <a:chOff x="7132710" y="2142427"/>
            <a:chExt cx="4353511" cy="3061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2710" y="2142427"/>
              <a:ext cx="4353511" cy="25945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79516" y="4761076"/>
              <a:ext cx="948578" cy="442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751367" cy="4237834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just"/>
            <a:r>
              <a:rPr lang="en-US" sz="2500" dirty="0"/>
              <a:t>- </a:t>
            </a:r>
            <a:r>
              <a:rPr lang="vi-VN" sz="2500" dirty="0" err="1"/>
              <a:t>Đặt</a:t>
            </a:r>
            <a:r>
              <a:rPr lang="vi-VN" sz="2500" dirty="0"/>
              <a:t> </a:t>
            </a:r>
            <a:r>
              <a:rPr lang="en-US" sz="2500" dirty="0" err="1">
                <a:latin typeface="Abadi" panose="020B0604020104020204" pitchFamily="34" charset="0"/>
              </a:rPr>
              <a:t>những</a:t>
            </a:r>
            <a:r>
              <a:rPr lang="en-US" sz="2500" dirty="0">
                <a:latin typeface="Abadi" panose="020B0604020104020204" pitchFamily="34" charset="0"/>
              </a:rPr>
              <a:t> </a:t>
            </a:r>
            <a:r>
              <a:rPr lang="vi-VN" sz="2500" dirty="0" err="1"/>
              <a:t>ngón</a:t>
            </a:r>
            <a:r>
              <a:rPr lang="vi-VN" sz="2500" dirty="0"/>
              <a:t> tay đúng ở vị trí xuất phát trên hàng phím cơ sở.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Muốn gõ phím số nào, vươn ngón tay tương ứng lên gõ phím đó; gõ nhẹ nhàng, dứt khoát.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Để gõ kí tự phía trên của mỗi phím số, em nhấn, giữ phím </a:t>
            </a:r>
            <a:r>
              <a:rPr lang="vi-VN" sz="2500" b="1" dirty="0"/>
              <a:t>Shift</a:t>
            </a:r>
            <a:r>
              <a:rPr lang="vi-VN" sz="2500" dirty="0"/>
              <a:t> và gõ phím tương ứng</a:t>
            </a:r>
            <a:r>
              <a:rPr lang="en-US" sz="2500" dirty="0"/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2" y="2299447"/>
            <a:ext cx="76244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888707" y="5225186"/>
            <a:ext cx="8949019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056224" y="4787152"/>
            <a:ext cx="1011726" cy="14170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87871" y="1375009"/>
            <a:ext cx="8436255" cy="3494835"/>
            <a:chOff x="1218733" y="1855695"/>
            <a:chExt cx="9321246" cy="36965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50119" y="1787037"/>
            <a:ext cx="4731636" cy="2716775"/>
          </a:xfrm>
          <a:prstGeom prst="cloudCallout">
            <a:avLst>
              <a:gd name="adj1" fmla="val 4689"/>
              <a:gd name="adj2" fmla="val 9883"/>
            </a:avLst>
          </a:prstGeom>
          <a:solidFill>
            <a:srgbClr val="CB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45" y="2356859"/>
            <a:ext cx="3911811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765764" y="4173864"/>
            <a:ext cx="1371600" cy="1921077"/>
          </a:xfrm>
          <a:prstGeom prst="rect">
            <a:avLst/>
          </a:prstGeom>
        </p:spPr>
      </p:pic>
      <p:pic>
        <p:nvPicPr>
          <p:cNvPr id="2050" name="Picture 2" descr="Bàn phím cơ không dây DAREU EK861 61KEY (PBT, Blue/ Brown/ Red D-KAILH  switch) - Dareu Official Stor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30451" r="9412" b="38165"/>
          <a:stretch/>
        </p:blipFill>
        <p:spPr bwMode="auto">
          <a:xfrm>
            <a:off x="4966162" y="2458103"/>
            <a:ext cx="7042061" cy="27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9" y="2783646"/>
            <a:ext cx="4560163" cy="2176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33" y="4881483"/>
            <a:ext cx="4567624" cy="4381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38655" y="2043952"/>
            <a:ext cx="5380010" cy="4048369"/>
            <a:chOff x="5579343" y="2043952"/>
            <a:chExt cx="5380010" cy="4048369"/>
          </a:xfrm>
        </p:grpSpPr>
        <p:sp>
          <p:nvSpPr>
            <p:cNvPr id="5" name="Rounded Rectangle 4"/>
            <p:cNvSpPr/>
            <p:nvPr/>
          </p:nvSpPr>
          <p:spPr>
            <a:xfrm>
              <a:off x="5579343" y="2043952"/>
              <a:ext cx="5380010" cy="4048369"/>
            </a:xfrm>
            <a:prstGeom prst="roundRect">
              <a:avLst/>
            </a:prstGeom>
            <a:solidFill>
              <a:srgbClr val="FFFFD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3817" y="3242661"/>
              <a:ext cx="5135549" cy="2521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3.1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900" y="2132345"/>
              <a:ext cx="1137381" cy="108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87" y="1992569"/>
            <a:ext cx="10561576" cy="23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indent="-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346" y="3844515"/>
            <a:ext cx="3964316" cy="25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3" y="3701743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11009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4" y="3932430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79591" y="3332167"/>
            <a:ext cx="5436868" cy="2934268"/>
            <a:chOff x="6004350" y="2853260"/>
            <a:chExt cx="4624879" cy="44626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4350" y="2853260"/>
              <a:ext cx="4624879" cy="446262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51765" y="3399461"/>
              <a:ext cx="3803521" cy="337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gõ kí tự phía trên của mỗi phím số, em nhấn, giữ phím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gõ phím tương ứng. 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70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95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97&quot;/&gt;&lt;/object&gt;&lt;object type=&quot;3&quot; unique_id=&quot;10011&quot;&gt;&lt;property id=&quot;20148&quot; value=&quot;5&quot;/&gt;&lt;property id=&quot;20300&quot; value=&quot;Slide 9&quot;/&gt;&lt;property id=&quot;20307&quot; value=&quot;298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1402&quot;&gt;&lt;property id=&quot;20148&quot; value=&quot;5&quot;/&gt;&lt;property id=&quot;20300&quot; value=&quot;Slide 1 - &amp;quot;&amp;amp;#x09;TIN HỌC 4 – TUẦN 3&amp;quot;&quot;/&gt;&lt;property id=&quot;20307&quot; value=&quot;29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575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宋体</vt:lpstr>
      <vt:lpstr>Abadi</vt:lpstr>
      <vt:lpstr>Arial</vt:lpstr>
      <vt:lpstr>Arial Unicode MS</vt:lpstr>
      <vt:lpstr>Calibri</vt:lpstr>
      <vt:lpstr>Calibri Light</vt:lpstr>
      <vt:lpstr>Impact</vt:lpstr>
      <vt:lpstr>Times New Roman</vt:lpstr>
      <vt:lpstr>Wingdings</vt:lpstr>
      <vt:lpstr>Office Theme</vt:lpstr>
      <vt:lpstr> TIN HỌC 4 – TUẦN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137</cp:revision>
  <dcterms:created xsi:type="dcterms:W3CDTF">2023-02-06T08:51:07Z</dcterms:created>
  <dcterms:modified xsi:type="dcterms:W3CDTF">2025-09-08T06:57:06Z</dcterms:modified>
</cp:coreProperties>
</file>