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303" r:id="rId3"/>
    <p:sldId id="305" r:id="rId4"/>
    <p:sldId id="304" r:id="rId5"/>
    <p:sldId id="259" r:id="rId6"/>
    <p:sldId id="256" r:id="rId7"/>
    <p:sldId id="262" r:id="rId8"/>
    <p:sldId id="261" r:id="rId9"/>
    <p:sldId id="258" r:id="rId10"/>
    <p:sldId id="298" r:id="rId11"/>
    <p:sldId id="267" r:id="rId12"/>
    <p:sldId id="299" r:id="rId13"/>
    <p:sldId id="296" r:id="rId14"/>
    <p:sldId id="257" r:id="rId15"/>
    <p:sldId id="277" r:id="rId16"/>
    <p:sldId id="302" r:id="rId17"/>
    <p:sldId id="300" r:id="rId18"/>
    <p:sldId id="301" r:id="rId19"/>
    <p:sldId id="264" r:id="rId20"/>
    <p:sldId id="260" r:id="rId21"/>
    <p:sldId id="266" r:id="rId22"/>
    <p:sldId id="268" r:id="rId23"/>
    <p:sldId id="263" r:id="rId24"/>
    <p:sldId id="265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C2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2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3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1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A78E-A6A1-4FC7-80C7-614CA0CBEC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4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18" Type="http://schemas.microsoft.com/office/2007/relationships/hdphoto" Target="../media/hdphoto4.wdp"/><Relationship Id="rId26" Type="http://schemas.openxmlformats.org/officeDocument/2006/relationships/slide" Target="slide20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slide" Target="slide19.xml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microsoft.com/office/2007/relationships/hdphoto" Target="../media/hdphoto5.wdp"/><Relationship Id="rId29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slide" Target="slide16.xml"/><Relationship Id="rId11" Type="http://schemas.openxmlformats.org/officeDocument/2006/relationships/slide" Target="slide15.xml"/><Relationship Id="rId24" Type="http://schemas.microsoft.com/office/2007/relationships/hdphoto" Target="../media/hdphoto7.wdp"/><Relationship Id="rId5" Type="http://schemas.openxmlformats.org/officeDocument/2006/relationships/image" Target="../media/image16.png"/><Relationship Id="rId15" Type="http://schemas.microsoft.com/office/2007/relationships/hdphoto" Target="../media/hdphoto3.wdp"/><Relationship Id="rId23" Type="http://schemas.openxmlformats.org/officeDocument/2006/relationships/image" Target="../media/image24.png"/><Relationship Id="rId28" Type="http://schemas.microsoft.com/office/2007/relationships/hdphoto" Target="../media/hdphoto8.wdp"/><Relationship Id="rId10" Type="http://schemas.openxmlformats.org/officeDocument/2006/relationships/slide" Target="slide18.xml"/><Relationship Id="rId19" Type="http://schemas.openxmlformats.org/officeDocument/2006/relationships/image" Target="../media/image22.png"/><Relationship Id="rId31" Type="http://schemas.openxmlformats.org/officeDocument/2006/relationships/image" Target="../media/image27.png"/><Relationship Id="rId4" Type="http://schemas.openxmlformats.org/officeDocument/2006/relationships/image" Target="../media/image15.jpeg"/><Relationship Id="rId9" Type="http://schemas.openxmlformats.org/officeDocument/2006/relationships/slide" Target="slide17.xml"/><Relationship Id="rId14" Type="http://schemas.openxmlformats.org/officeDocument/2006/relationships/image" Target="../media/image19.png"/><Relationship Id="rId22" Type="http://schemas.microsoft.com/office/2007/relationships/hdphoto" Target="../media/hdphoto6.wdp"/><Relationship Id="rId27" Type="http://schemas.openxmlformats.org/officeDocument/2006/relationships/image" Target="../media/image25.png"/><Relationship Id="rId30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4.xml"/><Relationship Id="rId7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" Target="slide14.xml"/><Relationship Id="rId7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" Target="slide14.xml"/><Relationship Id="rId7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" Target="slide14.xml"/><Relationship Id="rId7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2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slide" Target="slide14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4.xml"/><Relationship Id="rId7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34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41.svg"/><Relationship Id="rId10" Type="http://schemas.openxmlformats.org/officeDocument/2006/relationships/image" Target="../media/image38.sv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0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3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1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370499" y="1028700"/>
            <a:ext cx="7888801" cy="8229600"/>
            <a:chOff x="0" y="0"/>
            <a:chExt cx="2077709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7709" cy="2167467"/>
            </a:xfrm>
            <a:custGeom>
              <a:avLst/>
              <a:gdLst/>
              <a:ahLst/>
              <a:cxnLst/>
              <a:rect l="l" t="t" r="r" b="b"/>
              <a:pathLst>
                <a:path w="2077709" h="2167467">
                  <a:moveTo>
                    <a:pt x="50050" y="0"/>
                  </a:moveTo>
                  <a:lnTo>
                    <a:pt x="2027658" y="0"/>
                  </a:lnTo>
                  <a:cubicBezTo>
                    <a:pt x="2055301" y="0"/>
                    <a:pt x="2077709" y="22408"/>
                    <a:pt x="2077709" y="50050"/>
                  </a:cubicBezTo>
                  <a:lnTo>
                    <a:pt x="2077709" y="2117416"/>
                  </a:lnTo>
                  <a:cubicBezTo>
                    <a:pt x="2077709" y="2145058"/>
                    <a:pt x="2055301" y="2167467"/>
                    <a:pt x="2027658" y="2167467"/>
                  </a:cubicBezTo>
                  <a:lnTo>
                    <a:pt x="50050" y="2167467"/>
                  </a:lnTo>
                  <a:cubicBezTo>
                    <a:pt x="36776" y="2167467"/>
                    <a:pt x="24046" y="2162194"/>
                    <a:pt x="14659" y="2152807"/>
                  </a:cubicBezTo>
                  <a:cubicBezTo>
                    <a:pt x="5273" y="2143421"/>
                    <a:pt x="0" y="2130690"/>
                    <a:pt x="0" y="2117416"/>
                  </a:cubicBezTo>
                  <a:lnTo>
                    <a:pt x="0" y="50050"/>
                  </a:lnTo>
                  <a:cubicBezTo>
                    <a:pt x="0" y="22408"/>
                    <a:pt x="22408" y="0"/>
                    <a:pt x="50050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77709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12161" y="1528510"/>
            <a:ext cx="6345467" cy="7229980"/>
            <a:chOff x="0" y="0"/>
            <a:chExt cx="1671234" cy="1904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71234" cy="1904192"/>
            </a:xfrm>
            <a:custGeom>
              <a:avLst/>
              <a:gdLst/>
              <a:ahLst/>
              <a:cxnLst/>
              <a:rect l="l" t="t" r="r" b="b"/>
              <a:pathLst>
                <a:path w="1671234" h="1904192">
                  <a:moveTo>
                    <a:pt x="62224" y="0"/>
                  </a:moveTo>
                  <a:lnTo>
                    <a:pt x="1609011" y="0"/>
                  </a:lnTo>
                  <a:cubicBezTo>
                    <a:pt x="1643376" y="0"/>
                    <a:pt x="1671234" y="27858"/>
                    <a:pt x="1671234" y="62224"/>
                  </a:cubicBezTo>
                  <a:lnTo>
                    <a:pt x="1671234" y="1841969"/>
                  </a:lnTo>
                  <a:cubicBezTo>
                    <a:pt x="1671234" y="1876334"/>
                    <a:pt x="1643376" y="1904192"/>
                    <a:pt x="1609011" y="1904192"/>
                  </a:cubicBezTo>
                  <a:lnTo>
                    <a:pt x="62224" y="1904192"/>
                  </a:lnTo>
                  <a:cubicBezTo>
                    <a:pt x="27858" y="1904192"/>
                    <a:pt x="0" y="1876334"/>
                    <a:pt x="0" y="1841969"/>
                  </a:cubicBezTo>
                  <a:lnTo>
                    <a:pt x="0" y="62224"/>
                  </a:lnTo>
                  <a:cubicBezTo>
                    <a:pt x="0" y="27858"/>
                    <a:pt x="27858" y="0"/>
                    <a:pt x="622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25445"/>
              </a:solidFill>
              <a:prstDash val="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71234" cy="193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936361" y="3296246"/>
            <a:ext cx="5370439" cy="3360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xmlns="" id="{E83E6125-1219-BEE8-90B6-DF80682D680B}"/>
              </a:ext>
            </a:extLst>
          </p:cNvPr>
          <p:cNvSpPr/>
          <p:nvPr/>
        </p:nvSpPr>
        <p:spPr>
          <a:xfrm rot="21227099">
            <a:off x="3415839" y="6612284"/>
            <a:ext cx="3203135" cy="917384"/>
          </a:xfrm>
          <a:custGeom>
            <a:avLst/>
            <a:gdLst/>
            <a:ahLst/>
            <a:cxnLst/>
            <a:rect l="l" t="t" r="r" b="b"/>
            <a:pathLst>
              <a:path w="2866942" h="903087">
                <a:moveTo>
                  <a:pt x="0" y="0"/>
                </a:moveTo>
                <a:lnTo>
                  <a:pt x="2866943" y="0"/>
                </a:lnTo>
                <a:lnTo>
                  <a:pt x="2866943" y="903087"/>
                </a:lnTo>
                <a:lnTo>
                  <a:pt x="0" y="903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602A512F-7778-DB3E-BC29-47BB58A8ECE7}"/>
              </a:ext>
            </a:extLst>
          </p:cNvPr>
          <p:cNvSpPr/>
          <p:nvPr/>
        </p:nvSpPr>
        <p:spPr>
          <a:xfrm>
            <a:off x="3337023" y="3600552"/>
            <a:ext cx="2806384" cy="2609254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3B1443B3-03FF-1EBF-5873-32C3A3CDDC0D}"/>
              </a:ext>
            </a:extLst>
          </p:cNvPr>
          <p:cNvSpPr/>
          <p:nvPr/>
        </p:nvSpPr>
        <p:spPr>
          <a:xfrm>
            <a:off x="5638801" y="493691"/>
            <a:ext cx="6910434" cy="1217316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F38EAD50-F22F-7586-AE0A-71B716418797}"/>
              </a:ext>
            </a:extLst>
          </p:cNvPr>
          <p:cNvSpPr txBox="1"/>
          <p:nvPr/>
        </p:nvSpPr>
        <p:spPr>
          <a:xfrm rot="7395">
            <a:off x="5192631" y="664530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736EF77-8DFA-18E7-9124-69AEAA00CA06}"/>
              </a:ext>
            </a:extLst>
          </p:cNvPr>
          <p:cNvGrpSpPr/>
          <p:nvPr/>
        </p:nvGrpSpPr>
        <p:grpSpPr>
          <a:xfrm>
            <a:off x="1291579" y="2281450"/>
            <a:ext cx="15592732" cy="7000410"/>
            <a:chOff x="1247468" y="2281450"/>
            <a:chExt cx="15592732" cy="70004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78DACDA5-1E4F-78F8-49EE-4A45B1B6DB78}"/>
                </a:ext>
              </a:extLst>
            </p:cNvPr>
            <p:cNvSpPr/>
            <p:nvPr/>
          </p:nvSpPr>
          <p:spPr>
            <a:xfrm>
              <a:off x="1247468" y="2652865"/>
              <a:ext cx="15592732" cy="6628995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885858DC-9714-5D72-3A1C-4AFF3EB40D62}"/>
                </a:ext>
              </a:extLst>
            </p:cNvPr>
            <p:cNvSpPr/>
            <p:nvPr/>
          </p:nvSpPr>
          <p:spPr>
            <a:xfrm>
              <a:off x="2470489" y="2281450"/>
              <a:ext cx="12898915" cy="8763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a. Hãy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chương trình theo yêu cầu kịch bản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45D21D-B213-449A-F162-E77060B8683E}"/>
              </a:ext>
            </a:extLst>
          </p:cNvPr>
          <p:cNvSpPr txBox="1"/>
          <p:nvPr/>
        </p:nvSpPr>
        <p:spPr>
          <a:xfrm>
            <a:off x="1002536" y="3766099"/>
            <a:ext cx="15685264" cy="528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53975" algn="just">
              <a:spcAft>
                <a:spcPts val="400"/>
              </a:spcAft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Bối cảnh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Vùng biển nước trong, có cá, sứa và nàng tiên cá cùng nhau bơi lội.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11175" algn="just">
              <a:spcAft>
                <a:spcPts val="400"/>
              </a:spcAft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của mỗi nhân vật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 indent="-569913" algn="just">
              <a:spcAft>
                <a:spcPts val="400"/>
              </a:spcAft>
              <a:buAutoNum type="arabicParenBoth"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Jellyfish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Khi bơi, nếu khoảng cách tới Fish lớn hơn 300 thì gọi “Bạn Fish ơi” trong 2 giây và đợi bạn đến trong 3 giây, nếu không thì bơi tự do.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 indent="-569913" algn="just">
              <a:spcAft>
                <a:spcPts val="400"/>
              </a:spcAft>
              <a:buAutoNum type="arabicParenBoth"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Khi bơi, nếu Jellyfish gọi thì quay lại và nói:”Tôi đây” trong 1 giây rồi bơi đến đó và dừng lại 3 giây; nếu không thì bơi theo Mermaid.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 indent="-569913" algn="just">
              <a:spcAft>
                <a:spcPts val="400"/>
              </a:spcAft>
              <a:buAutoNum type="arabicParenBoth"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Mermaid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Bơi tự do.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647700"/>
            <a:ext cx="16727515" cy="9059322"/>
            <a:chOff x="0" y="-28575"/>
            <a:chExt cx="4405601" cy="2342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3822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104900"/>
            <a:ext cx="15729857" cy="8317745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0D05042-CE1D-3692-BAB6-78D71B4FF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56" y="2432606"/>
            <a:ext cx="12166893" cy="674000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A3044DE-AB88-908E-ECB8-E44FDEE50F60}"/>
              </a:ext>
            </a:extLst>
          </p:cNvPr>
          <p:cNvGrpSpPr/>
          <p:nvPr/>
        </p:nvGrpSpPr>
        <p:grpSpPr>
          <a:xfrm>
            <a:off x="2133600" y="1183860"/>
            <a:ext cx="14087154" cy="7998240"/>
            <a:chOff x="1642290" y="2105879"/>
            <a:chExt cx="14598184" cy="717598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3E0133E8-C96A-EABA-D429-2708B616133A}"/>
                </a:ext>
              </a:extLst>
            </p:cNvPr>
            <p:cNvSpPr/>
            <p:nvPr/>
          </p:nvSpPr>
          <p:spPr>
            <a:xfrm>
              <a:off x="1642290" y="2652865"/>
              <a:ext cx="14598184" cy="6628995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E4BA6920-4498-DFFD-97A0-B2CC9B4BF1C7}"/>
                </a:ext>
              </a:extLst>
            </p:cNvPr>
            <p:cNvSpPr/>
            <p:nvPr/>
          </p:nvSpPr>
          <p:spPr>
            <a:xfrm>
              <a:off x="2905718" y="2105879"/>
              <a:ext cx="11923603" cy="10868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b. </a:t>
              </a:r>
              <a:r>
                <a:rPr lang="vi-VN" sz="4000" b="1" dirty="0"/>
                <a:t>Ghép nhân vật với chương trình thực hiện kịch bản ở trên. </a:t>
              </a:r>
              <a:endParaRPr lang="en-US" sz="40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E9E840-DC01-9C7F-36A9-E91B64F859BA}"/>
              </a:ext>
            </a:extLst>
          </p:cNvPr>
          <p:cNvSpPr txBox="1"/>
          <p:nvPr/>
        </p:nvSpPr>
        <p:spPr>
          <a:xfrm>
            <a:off x="5231818" y="9103141"/>
            <a:ext cx="7417382" cy="78319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 A – 3;   B – 1;    C - 2</a:t>
            </a:r>
          </a:p>
        </p:txBody>
      </p:sp>
    </p:spTree>
    <p:extLst>
      <p:ext uri="{BB962C8B-B14F-4D97-AF65-F5344CB8AC3E}">
        <p14:creationId xmlns:p14="http://schemas.microsoft.com/office/powerpoint/2010/main" val="26559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3B1443B3-03FF-1EBF-5873-32C3A3CDDC0D}"/>
              </a:ext>
            </a:extLst>
          </p:cNvPr>
          <p:cNvSpPr/>
          <p:nvPr/>
        </p:nvSpPr>
        <p:spPr>
          <a:xfrm>
            <a:off x="5486400" y="1790700"/>
            <a:ext cx="8467309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F38EAD50-F22F-7586-AE0A-71B716418797}"/>
              </a:ext>
            </a:extLst>
          </p:cNvPr>
          <p:cNvSpPr txBox="1"/>
          <p:nvPr/>
        </p:nvSpPr>
        <p:spPr>
          <a:xfrm rot="7395">
            <a:off x="5358416" y="1899853"/>
            <a:ext cx="8570209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ular Callout 5">
            <a:extLst>
              <a:ext uri="{FF2B5EF4-FFF2-40B4-BE49-F238E27FC236}">
                <a16:creationId xmlns:a16="http://schemas.microsoft.com/office/drawing/2014/main" xmlns="" id="{498BF458-C723-0D30-6CD7-5CFF5A7B58EE}"/>
              </a:ext>
            </a:extLst>
          </p:cNvPr>
          <p:cNvSpPr/>
          <p:nvPr/>
        </p:nvSpPr>
        <p:spPr>
          <a:xfrm>
            <a:off x="2131037" y="3427424"/>
            <a:ext cx="13795738" cy="4184521"/>
          </a:xfrm>
          <a:prstGeom prst="wedgeRoundRectCallout">
            <a:avLst>
              <a:gd name="adj1" fmla="val 32585"/>
              <a:gd name="adj2" fmla="val 6583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 thử chương trình và cho biết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30000"/>
              </a:lnSpc>
              <a:spcAft>
                <a:spcPts val="600"/>
              </a:spcAft>
              <a:buAutoNum type="alphaLcPeriod"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đã chạy đúng với yêu cầu của tình huống đã nêu chưa?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30000"/>
              </a:lnSpc>
              <a:spcAft>
                <a:spcPts val="600"/>
              </a:spcAft>
              <a:buAutoNum type="alphaLcPeriod"/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chạy có lỗi gì không? Nếu có thì sửa lỗi.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BAE8CE-7405-B15C-4D3E-6D63AE4721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85206" y="7082937"/>
            <a:ext cx="2466108" cy="24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229600" y="920204"/>
            <a:ext cx="9278137" cy="8338096"/>
            <a:chOff x="0" y="-28575"/>
            <a:chExt cx="2077709" cy="21960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7709" cy="2167467"/>
            </a:xfrm>
            <a:custGeom>
              <a:avLst/>
              <a:gdLst/>
              <a:ahLst/>
              <a:cxnLst/>
              <a:rect l="l" t="t" r="r" b="b"/>
              <a:pathLst>
                <a:path w="2077709" h="2167467">
                  <a:moveTo>
                    <a:pt x="50050" y="0"/>
                  </a:moveTo>
                  <a:lnTo>
                    <a:pt x="2027658" y="0"/>
                  </a:lnTo>
                  <a:cubicBezTo>
                    <a:pt x="2055301" y="0"/>
                    <a:pt x="2077709" y="22408"/>
                    <a:pt x="2077709" y="50050"/>
                  </a:cubicBezTo>
                  <a:lnTo>
                    <a:pt x="2077709" y="2117416"/>
                  </a:lnTo>
                  <a:cubicBezTo>
                    <a:pt x="2077709" y="2145058"/>
                    <a:pt x="2055301" y="2167467"/>
                    <a:pt x="2027658" y="2167467"/>
                  </a:cubicBezTo>
                  <a:lnTo>
                    <a:pt x="50050" y="2167467"/>
                  </a:lnTo>
                  <a:cubicBezTo>
                    <a:pt x="36776" y="2167467"/>
                    <a:pt x="24046" y="2162194"/>
                    <a:pt x="14659" y="2152807"/>
                  </a:cubicBezTo>
                  <a:cubicBezTo>
                    <a:pt x="5273" y="2143421"/>
                    <a:pt x="0" y="2130690"/>
                    <a:pt x="0" y="2117416"/>
                  </a:cubicBezTo>
                  <a:lnTo>
                    <a:pt x="0" y="50050"/>
                  </a:lnTo>
                  <a:cubicBezTo>
                    <a:pt x="0" y="22408"/>
                    <a:pt x="22408" y="0"/>
                    <a:pt x="50050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77709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5013" y="1028700"/>
            <a:ext cx="7376719" cy="8338649"/>
            <a:chOff x="0" y="0"/>
            <a:chExt cx="2077709" cy="21961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7709" cy="2196187"/>
            </a:xfrm>
            <a:custGeom>
              <a:avLst/>
              <a:gdLst/>
              <a:ahLst/>
              <a:cxnLst/>
              <a:rect l="l" t="t" r="r" b="b"/>
              <a:pathLst>
                <a:path w="2077709" h="2196187">
                  <a:moveTo>
                    <a:pt x="50050" y="0"/>
                  </a:moveTo>
                  <a:lnTo>
                    <a:pt x="2027658" y="0"/>
                  </a:lnTo>
                  <a:cubicBezTo>
                    <a:pt x="2055301" y="0"/>
                    <a:pt x="2077709" y="22408"/>
                    <a:pt x="2077709" y="50050"/>
                  </a:cubicBezTo>
                  <a:lnTo>
                    <a:pt x="2077709" y="2146137"/>
                  </a:lnTo>
                  <a:cubicBezTo>
                    <a:pt x="2077709" y="2173779"/>
                    <a:pt x="2055301" y="2196187"/>
                    <a:pt x="2027658" y="2196187"/>
                  </a:cubicBezTo>
                  <a:lnTo>
                    <a:pt x="50050" y="2196187"/>
                  </a:lnTo>
                  <a:cubicBezTo>
                    <a:pt x="36776" y="2196187"/>
                    <a:pt x="24046" y="2190914"/>
                    <a:pt x="14659" y="2181528"/>
                  </a:cubicBezTo>
                  <a:cubicBezTo>
                    <a:pt x="5273" y="2172142"/>
                    <a:pt x="0" y="2159411"/>
                    <a:pt x="0" y="2146137"/>
                  </a:cubicBezTo>
                  <a:lnTo>
                    <a:pt x="0" y="50050"/>
                  </a:lnTo>
                  <a:cubicBezTo>
                    <a:pt x="0" y="22408"/>
                    <a:pt x="22408" y="0"/>
                    <a:pt x="50050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77709" cy="2224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1528510"/>
            <a:ext cx="7826787" cy="7229980"/>
            <a:chOff x="0" y="0"/>
            <a:chExt cx="1671234" cy="1904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71234" cy="1904192"/>
            </a:xfrm>
            <a:custGeom>
              <a:avLst/>
              <a:gdLst/>
              <a:ahLst/>
              <a:cxnLst/>
              <a:rect l="l" t="t" r="r" b="b"/>
              <a:pathLst>
                <a:path w="1671234" h="1904192">
                  <a:moveTo>
                    <a:pt x="62224" y="0"/>
                  </a:moveTo>
                  <a:lnTo>
                    <a:pt x="1609011" y="0"/>
                  </a:lnTo>
                  <a:cubicBezTo>
                    <a:pt x="1643376" y="0"/>
                    <a:pt x="1671234" y="27858"/>
                    <a:pt x="1671234" y="62224"/>
                  </a:cubicBezTo>
                  <a:lnTo>
                    <a:pt x="1671234" y="1841969"/>
                  </a:lnTo>
                  <a:cubicBezTo>
                    <a:pt x="1671234" y="1876334"/>
                    <a:pt x="1643376" y="1904192"/>
                    <a:pt x="1609011" y="1904192"/>
                  </a:cubicBezTo>
                  <a:lnTo>
                    <a:pt x="62224" y="1904192"/>
                  </a:lnTo>
                  <a:cubicBezTo>
                    <a:pt x="27858" y="1904192"/>
                    <a:pt x="0" y="1876334"/>
                    <a:pt x="0" y="1841969"/>
                  </a:cubicBezTo>
                  <a:lnTo>
                    <a:pt x="0" y="62224"/>
                  </a:lnTo>
                  <a:cubicBezTo>
                    <a:pt x="0" y="27858"/>
                    <a:pt x="27858" y="0"/>
                    <a:pt x="622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25445"/>
              </a:solidFill>
              <a:prstDash val="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71234" cy="193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09F9ECA-2523-9AEF-2C5D-4186C32CFA4F}"/>
              </a:ext>
            </a:extLst>
          </p:cNvPr>
          <p:cNvGrpSpPr/>
          <p:nvPr/>
        </p:nvGrpSpPr>
        <p:grpSpPr>
          <a:xfrm>
            <a:off x="9900618" y="2113246"/>
            <a:ext cx="6569866" cy="1230933"/>
            <a:chOff x="9889334" y="1904957"/>
            <a:chExt cx="6569866" cy="123093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062C5CAB-0E95-2824-FE27-F5B6E2F8A597}"/>
                </a:ext>
              </a:extLst>
            </p:cNvPr>
            <p:cNvSpPr/>
            <p:nvPr/>
          </p:nvSpPr>
          <p:spPr>
            <a:xfrm>
              <a:off x="9889334" y="1904957"/>
              <a:ext cx="6569866" cy="1230933"/>
            </a:xfrm>
            <a:custGeom>
              <a:avLst/>
              <a:gdLst/>
              <a:ahLst/>
              <a:cxnLst/>
              <a:rect l="l" t="t" r="r" b="b"/>
              <a:pathLst>
                <a:path w="5052337" h="1230933">
                  <a:moveTo>
                    <a:pt x="0" y="0"/>
                  </a:moveTo>
                  <a:lnTo>
                    <a:pt x="5052337" y="0"/>
                  </a:lnTo>
                  <a:lnTo>
                    <a:pt x="5052337" y="1230933"/>
                  </a:lnTo>
                  <a:lnTo>
                    <a:pt x="0" y="1230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EB51532-F582-E3F2-4185-905D769E20C3}"/>
                </a:ext>
              </a:extLst>
            </p:cNvPr>
            <p:cNvSpPr txBox="1"/>
            <p:nvPr/>
          </p:nvSpPr>
          <p:spPr>
            <a:xfrm>
              <a:off x="10139743" y="2143593"/>
              <a:ext cx="6117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Hãy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9B8DDC3-58B9-C0EC-50E9-C9DBAD622C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" y="2781300"/>
            <a:ext cx="6262668" cy="51995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3F867D-1787-736B-5FD4-F213FEB841E8}"/>
              </a:ext>
            </a:extLst>
          </p:cNvPr>
          <p:cNvSpPr txBox="1"/>
          <p:nvPr/>
        </p:nvSpPr>
        <p:spPr>
          <a:xfrm>
            <a:off x="9613382" y="3723419"/>
            <a:ext cx="6998218" cy="408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1175" indent="-511175" algn="just">
              <a:lnSpc>
                <a:spcPct val="130000"/>
              </a:lnSpc>
              <a:spcAft>
                <a:spcPts val="600"/>
              </a:spcAft>
              <a:buAutoNum type="alphaL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ó thể cải tiến chương trình cho hay hơn được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 algn="just">
              <a:lnSpc>
                <a:spcPct val="130000"/>
              </a:lnSpc>
              <a:spcAft>
                <a:spcPts val="600"/>
              </a:spcAft>
              <a:buAutoNum type="alphaLcPeriod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có, em hãy cùng các bạn nêu những cải tiến.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244" y="-897209"/>
            <a:ext cx="19988498" cy="116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54800" y="9010313"/>
            <a:ext cx="1219200" cy="1219200"/>
          </a:xfrm>
          <a:prstGeom prst="rect">
            <a:avLst/>
          </a:prstGeom>
        </p:spPr>
      </p:pic>
      <p:pic>
        <p:nvPicPr>
          <p:cNvPr id="51" name="Picture 4" descr="Trong hÃ¬nh áº£nh cÃ³ thá» cÃ³: thá»±c váº­t, Äá» uá»ng vÃ  trong nh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57" y="5077125"/>
            <a:ext cx="2853761" cy="31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ong hÃ¬nh áº£nh cÃ³ thá» cÃ³: thá»±c váº­t, Äá» uá»ng vÃ  trong nhÃ 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917" y="5116065"/>
            <a:ext cx="2853761" cy="31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Trong hÃ¬nh áº£nh cÃ³ thá» cÃ³: thá»±c váº­t, Äá» uá»ng vÃ  trong nhÃ 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6" y="7654536"/>
            <a:ext cx="2853761" cy="31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Trong hÃ¬nh áº£nh cÃ³ thá» cÃ³: thá»±c váº­t, Äá» uá»ng vÃ  trong nhÃ 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14" y="7693943"/>
            <a:ext cx="2853761" cy="31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62" y="-24412"/>
            <a:ext cx="6618993" cy="50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7059672" y="2242404"/>
            <a:ext cx="4756430" cy="2368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>
              <a:lnSpc>
                <a:spcPct val="130000"/>
              </a:lnSpc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 GIỐNG </a:t>
            </a:r>
          </a:p>
          <a:p>
            <a:pPr algn="ctr" defTabSz="1371600">
              <a:lnSpc>
                <a:spcPct val="130000"/>
              </a:lnSpc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 KÌ</a:t>
            </a:r>
          </a:p>
        </p:txBody>
      </p:sp>
      <p:pic>
        <p:nvPicPr>
          <p:cNvPr id="38" name="Picture 2" descr="http://media-cache-ec0.pinimg.com/736x/38/b1/36/38b136ce43af81004fafc4194413a45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73" y="4081390"/>
            <a:ext cx="4165956" cy="252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scontent.fdad3-3.fna.fbcdn.net/v/t1.15752-9/40102408_2125351787539385_5386754515288457216_n.png?_nc_cat=0&amp;oh=9088b0f739a0ea637fd1bcab014c1f85&amp;oe=5BEFFF7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13" y="5242520"/>
            <a:ext cx="1781112" cy="11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scontent.fdad3-3.fna.fbcdn.net/v/t1.15752-9/40008560_305434360233010_5407284965769478144_n.jpg?_nc_cat=0&amp;oh=e84fb54f1d60a3a960b5cb2a2149a4d4&amp;oe=5C35B06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05" y="4912888"/>
            <a:ext cx="2377010" cy="17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scontent.fdad3-3.fna.fbcdn.net/v/t1.15752-0/p173x172/40024203_1128483437309083_4545701890398093312_n.jpg?_nc_cat=0&amp;oh=1274b4078866e17d25b7c04076502994&amp;oe=5C3A4766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33" y="7464800"/>
            <a:ext cx="2687931" cy="17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scontent.fdad3-3.fna.fbcdn.net/v/t1.15752-0/s261x260/40042953_252954398879759_3224483067255062528_n.png?_nc_cat=0&amp;oh=48037c00a3478db4a299a65a0e026b4a&amp;oe=5BF07B73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27" y="7690641"/>
            <a:ext cx="2286284" cy="16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scontent.fdad3-3.fna.fbcdn.net/v/t1.15752-9/40073294_1787717878011940_7337642683923431424_n.jpg?_nc_cat=0&amp;oh=35f807d9281d4c09d394f0719098f74b&amp;oe=5BFF466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21" y="8041330"/>
            <a:ext cx="1772214" cy="12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Trong hÃ¬nh áº£nh cÃ³ thá» cÃ³: thá»±c váº­t, Äá» uá»ng vÃ  trong nhÃ 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26" y="5049701"/>
            <a:ext cx="2853761" cy="31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Trong hÃ¬nh áº£nh cÃ³ thá» cÃ³: thá»±c váº­t, Äá» uá»ng vÃ  trong nhÃ 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048" y="7933991"/>
            <a:ext cx="2853761" cy="28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ed Rectangle 80"/>
          <p:cNvSpPr/>
          <p:nvPr/>
        </p:nvSpPr>
        <p:spPr>
          <a:xfrm>
            <a:off x="4663770" y="165689"/>
            <a:ext cx="9652505" cy="1886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38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GIÚP MÌNH TÌM ĐƯỢC CÁC LOẠI HẠT GIỐNG NHÉ!</a:t>
            </a:r>
          </a:p>
        </p:txBody>
      </p:sp>
      <p:sp>
        <p:nvSpPr>
          <p:cNvPr id="4" name="Oval 3"/>
          <p:cNvSpPr/>
          <p:nvPr/>
        </p:nvSpPr>
        <p:spPr>
          <a:xfrm>
            <a:off x="7619030" y="6863936"/>
            <a:ext cx="895226" cy="8384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856229" y="6863937"/>
            <a:ext cx="881498" cy="89125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2374582" y="6930096"/>
            <a:ext cx="801585" cy="83721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648793" y="9456883"/>
            <a:ext cx="785726" cy="855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0044043" y="9445712"/>
            <a:ext cx="814824" cy="82964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12388120" y="9600886"/>
            <a:ext cx="770864" cy="81746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9" y="4443075"/>
            <a:ext cx="6050895" cy="6038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6BC8B8-DE01-891C-07E4-2FDE75D16920}"/>
              </a:ext>
            </a:extLst>
          </p:cNvPr>
          <p:cNvSpPr txBox="1"/>
          <p:nvPr/>
        </p:nvSpPr>
        <p:spPr>
          <a:xfrm>
            <a:off x="182164" y="203757"/>
            <a:ext cx="661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2" descr="C:\Users\ADMIN\Desktop\Tai nguyen thiet ke tro choi\Bảng gỗ\Picture1 (2).png">
            <a:hlinkClick r:id="rId30" action="ppaction://hlinksldjump"/>
            <a:extLst>
              <a:ext uri="{FF2B5EF4-FFF2-40B4-BE49-F238E27FC236}">
                <a16:creationId xmlns:a16="http://schemas.microsoft.com/office/drawing/2014/main" xmlns="" id="{023B8A09-6468-78B7-FC39-1E2BA9B4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30" y="8953501"/>
            <a:ext cx="2536655" cy="1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80">
            <a:extLst>
              <a:ext uri="{FF2B5EF4-FFF2-40B4-BE49-F238E27FC236}">
                <a16:creationId xmlns:a16="http://schemas.microsoft.com/office/drawing/2014/main" xmlns="" id="{5643770C-8401-1FC0-F361-A8EE3F069366}"/>
              </a:ext>
            </a:extLst>
          </p:cNvPr>
          <p:cNvSpPr/>
          <p:nvPr/>
        </p:nvSpPr>
        <p:spPr>
          <a:xfrm>
            <a:off x="-925523" y="2640877"/>
            <a:ext cx="6188527" cy="1886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000" dirty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42486200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5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55" y="-190500"/>
            <a:ext cx="184404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Picture1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30" y="8953501"/>
            <a:ext cx="2536655" cy="1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content.fdad3-3.fna.fbcdn.net/v/t1.15752-0/s261x260/40042953_252954398879759_3224483067255062528_n.png?_nc_cat=0&amp;oh=48037c00a3478db4a299a65a0e026b4a&amp;oe=5BF07B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743700"/>
            <a:ext cx="4270841" cy="3006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xmlns="" id="{9DBCF57D-9453-12D1-20DD-39DE684F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39321"/>
            <a:ext cx="5629414" cy="36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093E78-B920-AD0D-3A96-EB1A9278BE0F}"/>
              </a:ext>
            </a:extLst>
          </p:cNvPr>
          <p:cNvSpPr txBox="1"/>
          <p:nvPr/>
        </p:nvSpPr>
        <p:spPr>
          <a:xfrm>
            <a:off x="4186307" y="78867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pic>
        <p:nvPicPr>
          <p:cNvPr id="4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EFBE9E8F-9557-4D04-DE86-EFB2568A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4305300"/>
            <a:ext cx="11125200" cy="88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4BFF6A-A10C-D41C-CE5A-AF671AF8F3D6}"/>
              </a:ext>
            </a:extLst>
          </p:cNvPr>
          <p:cNvSpPr txBox="1"/>
          <p:nvPr/>
        </p:nvSpPr>
        <p:spPr>
          <a:xfrm>
            <a:off x="4411413" y="819120"/>
            <a:ext cx="8999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4400" dirty="0">
                <a:solidFill>
                  <a:schemeClr val="bg1"/>
                </a:solidFill>
              </a:rPr>
              <a:t>Kịch bản là bản mô tả chương trình, nó cho biết trong chương trình có những nhân vật nào, hoạt động của chúng ra sao.</a:t>
            </a:r>
            <a:endParaRPr lang="en-US" sz="4400" dirty="0">
              <a:solidFill>
                <a:schemeClr val="bg1"/>
              </a:solidFill>
            </a:endParaRPr>
          </a:p>
          <a:p>
            <a:pPr algn="ctr" defTabSz="1219170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7782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55" y="-190500"/>
            <a:ext cx="184404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Picture1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30" y="8953501"/>
            <a:ext cx="2536655" cy="1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.fdad3-3.fna.fbcdn.net/v/t1.15752-9/40102408_2125351787539385_5386754515288457216_n.png?_nc_cat=0&amp;oh=9088b0f739a0ea637fd1bcab014c1f85&amp;oe=5BEFFF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8" y="7277100"/>
            <a:ext cx="3317690" cy="22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CCAFBF79-E53E-69F9-500F-0C2C8533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324100"/>
            <a:ext cx="8877904" cy="58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AA1D1C-57ED-F8D7-D158-909366051346}"/>
              </a:ext>
            </a:extLst>
          </p:cNvPr>
          <p:cNvSpPr txBox="1"/>
          <p:nvPr/>
        </p:nvSpPr>
        <p:spPr>
          <a:xfrm>
            <a:off x="4709667" y="1002136"/>
            <a:ext cx="7482334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30000"/>
              </a:lnSpc>
            </a:pPr>
            <a:r>
              <a:rPr lang="vi-VN" sz="4000" dirty="0">
                <a:solidFill>
                  <a:schemeClr val="bg1"/>
                </a:solidFill>
              </a:rPr>
              <a:t>Không cần xây dựng kịch bản chương trình.</a:t>
            </a:r>
            <a:endParaRPr lang="en-US" sz="4000" dirty="0">
              <a:solidFill>
                <a:schemeClr val="bg1"/>
              </a:solidFill>
            </a:endParaRPr>
          </a:p>
          <a:p>
            <a:pPr algn="ctr" defTabSz="1219170">
              <a:lnSpc>
                <a:spcPct val="130000"/>
              </a:lnSpc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hay SAI?</a:t>
            </a:r>
          </a:p>
        </p:txBody>
      </p:sp>
      <p:pic>
        <p:nvPicPr>
          <p:cNvPr id="4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xmlns="" id="{F6B15D5A-2AB8-7927-EFA4-C69B41A9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39321"/>
            <a:ext cx="5629414" cy="36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2D94C6-FF7D-99F8-F30E-85D25003058E}"/>
              </a:ext>
            </a:extLst>
          </p:cNvPr>
          <p:cNvSpPr txBox="1"/>
          <p:nvPr/>
        </p:nvSpPr>
        <p:spPr>
          <a:xfrm>
            <a:off x="4186307" y="78867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043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55" y="-190500"/>
            <a:ext cx="184404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Picture1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30" y="8953501"/>
            <a:ext cx="2536655" cy="1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content.fdad3-3.fna.fbcdn.net/v/t1.15752-9/40008560_305434360233010_5407284965769478144_n.jpg?_nc_cat=0&amp;oh=e84fb54f1d60a3a960b5cb2a2149a4d4&amp;oe=5C35B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75" y="7607764"/>
            <a:ext cx="2750924" cy="2063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B5C17EC1-66C1-9CF5-F4C1-E8097DCD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314699"/>
            <a:ext cx="1112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CCEA73-9F8C-4AB6-6B34-838684146979}"/>
              </a:ext>
            </a:extLst>
          </p:cNvPr>
          <p:cNvSpPr txBox="1"/>
          <p:nvPr/>
        </p:nvSpPr>
        <p:spPr>
          <a:xfrm>
            <a:off x="4183337" y="1104900"/>
            <a:ext cx="93458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00" dirty="0">
                <a:solidFill>
                  <a:schemeClr val="bg1"/>
                </a:solidFill>
              </a:rPr>
              <a:t>Xây dựng kịch bản càng cụ thể, chi tiết thì việc tạo chương trình càng dễ dàng, thuận lợi.</a:t>
            </a:r>
            <a:endParaRPr lang="en-US" sz="4200" dirty="0">
              <a:solidFill>
                <a:schemeClr val="bg1"/>
              </a:solidFill>
            </a:endParaRPr>
          </a:p>
          <a:p>
            <a:pPr algn="ctr" defTabSz="1219170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hay SAI?</a:t>
            </a:r>
          </a:p>
        </p:txBody>
      </p:sp>
      <p:pic>
        <p:nvPicPr>
          <p:cNvPr id="4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xmlns="" id="{32D844DC-8988-051A-49B3-90267C43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39321"/>
            <a:ext cx="5629414" cy="36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F68221-0D14-5CD9-DE6E-B9D313FCE054}"/>
              </a:ext>
            </a:extLst>
          </p:cNvPr>
          <p:cNvSpPr txBox="1"/>
          <p:nvPr/>
        </p:nvSpPr>
        <p:spPr>
          <a:xfrm>
            <a:off x="4186307" y="78867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1294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55" y="-190500"/>
            <a:ext cx="184404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Picture1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30" y="8953501"/>
            <a:ext cx="2536655" cy="1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content.fdad3-3.fna.fbcdn.net/v/t1.15752-0/p173x172/40024203_1128483437309083_4545701890398093312_n.jpg?_nc_cat=0&amp;oh=1274b4078866e17d25b7c04076502994&amp;oe=5C3A47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07" y="7352146"/>
            <a:ext cx="3052790" cy="2043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C37296AD-1F39-C1B7-2AF5-4908496C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314699"/>
            <a:ext cx="1112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4478D3-7B4B-5DBE-60C7-85B250E081F8}"/>
              </a:ext>
            </a:extLst>
          </p:cNvPr>
          <p:cNvSpPr txBox="1"/>
          <p:nvPr/>
        </p:nvSpPr>
        <p:spPr>
          <a:xfrm>
            <a:off x="4406453" y="1028700"/>
            <a:ext cx="89992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4400" dirty="0">
                <a:solidFill>
                  <a:schemeClr val="bg1"/>
                </a:solidFill>
              </a:rPr>
              <a:t>Chạy thử chương trình là để kiểm tra xem chương trình đã chạy đúng với yêu cầu chưa.</a:t>
            </a:r>
            <a:endParaRPr lang="en-US" sz="4400" dirty="0">
              <a:solidFill>
                <a:schemeClr val="bg1"/>
              </a:solidFill>
            </a:endParaRPr>
          </a:p>
          <a:p>
            <a:pPr algn="ctr" defTabSz="1219170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hay SAI?</a:t>
            </a:r>
          </a:p>
        </p:txBody>
      </p:sp>
      <p:pic>
        <p:nvPicPr>
          <p:cNvPr id="4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xmlns="" id="{0ACFF031-C01F-5B34-1BF9-89F70797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686920"/>
            <a:ext cx="5629414" cy="36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B0B56-3C32-BC2B-6D73-0C023DBCD2C3}"/>
              </a:ext>
            </a:extLst>
          </p:cNvPr>
          <p:cNvSpPr txBox="1"/>
          <p:nvPr/>
        </p:nvSpPr>
        <p:spPr>
          <a:xfrm>
            <a:off x="4110107" y="7734299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2451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55" y="-190500"/>
            <a:ext cx="184404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39321"/>
            <a:ext cx="5629414" cy="36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30" y="8953501"/>
            <a:ext cx="2536655" cy="1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86307" y="78867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pic>
        <p:nvPicPr>
          <p:cNvPr id="3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CFE73324-1B83-A92C-5EEA-E25FFF1C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314699"/>
            <a:ext cx="1112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300DE2-2226-DB18-6D26-F11145809A0F}"/>
              </a:ext>
            </a:extLst>
          </p:cNvPr>
          <p:cNvSpPr txBox="1"/>
          <p:nvPr/>
        </p:nvSpPr>
        <p:spPr>
          <a:xfrm>
            <a:off x="4141536" y="1141155"/>
            <a:ext cx="9345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000" dirty="0">
                <a:solidFill>
                  <a:schemeClr val="bg1"/>
                </a:solidFill>
              </a:rPr>
              <a:t>Chạy thử chương trình là để kiểm tra xem khi chạy chương trình có xuất hiện lỗi gì không? Sửa các lỗi đó (nếu có).</a:t>
            </a:r>
            <a:endParaRPr lang="en-US" sz="4000" dirty="0">
              <a:solidFill>
                <a:schemeClr val="bg1"/>
              </a:solidFill>
            </a:endParaRPr>
          </a:p>
          <a:p>
            <a:pPr algn="ctr" defTabSz="1219170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hay SAI?</a:t>
            </a:r>
          </a:p>
        </p:txBody>
      </p:sp>
      <p:pic>
        <p:nvPicPr>
          <p:cNvPr id="5" name="Picture 2" descr="http://media-cache-ec0.pinimg.com/736x/38/b1/36/38b136ce43af81004fafc4194413a458.jpg">
            <a:extLst>
              <a:ext uri="{FF2B5EF4-FFF2-40B4-BE49-F238E27FC236}">
                <a16:creationId xmlns:a16="http://schemas.microsoft.com/office/drawing/2014/main" xmlns="" id="{34EF6542-993C-1806-0571-AC6CE4D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02" y="7581900"/>
            <a:ext cx="3328571" cy="2016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200037" y="-165632"/>
            <a:ext cx="4004207" cy="2142251"/>
          </a:xfrm>
          <a:custGeom>
            <a:avLst/>
            <a:gdLst/>
            <a:ahLst/>
            <a:cxnLst/>
            <a:rect l="l" t="t" r="r" b="b"/>
            <a:pathLst>
              <a:path w="4004207" h="2142251">
                <a:moveTo>
                  <a:pt x="0" y="0"/>
                </a:moveTo>
                <a:lnTo>
                  <a:pt x="4004207" y="0"/>
                </a:lnTo>
                <a:lnTo>
                  <a:pt x="4004207" y="2142251"/>
                </a:lnTo>
                <a:lnTo>
                  <a:pt x="0" y="214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678497" y="2365755"/>
            <a:ext cx="2741763" cy="1466843"/>
          </a:xfrm>
          <a:custGeom>
            <a:avLst/>
            <a:gdLst/>
            <a:ahLst/>
            <a:cxnLst/>
            <a:rect l="l" t="t" r="r" b="b"/>
            <a:pathLst>
              <a:path w="2741763" h="1466843">
                <a:moveTo>
                  <a:pt x="2741764" y="0"/>
                </a:moveTo>
                <a:lnTo>
                  <a:pt x="0" y="0"/>
                </a:lnTo>
                <a:lnTo>
                  <a:pt x="0" y="1466843"/>
                </a:lnTo>
                <a:lnTo>
                  <a:pt x="2741764" y="1466843"/>
                </a:lnTo>
                <a:lnTo>
                  <a:pt x="274176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71386" y="5276910"/>
            <a:ext cx="5200077" cy="4673570"/>
          </a:xfrm>
          <a:custGeom>
            <a:avLst/>
            <a:gdLst/>
            <a:ahLst/>
            <a:cxnLst/>
            <a:rect l="l" t="t" r="r" b="b"/>
            <a:pathLst>
              <a:path w="5200077" h="4673570">
                <a:moveTo>
                  <a:pt x="0" y="0"/>
                </a:moveTo>
                <a:lnTo>
                  <a:pt x="5200077" y="0"/>
                </a:lnTo>
                <a:lnTo>
                  <a:pt x="5200077" y="4673569"/>
                </a:lnTo>
                <a:lnTo>
                  <a:pt x="0" y="46735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76F10BF-1ECF-9D89-EB65-E16550B8C5D2}"/>
              </a:ext>
            </a:extLst>
          </p:cNvPr>
          <p:cNvSpPr/>
          <p:nvPr/>
        </p:nvSpPr>
        <p:spPr>
          <a:xfrm>
            <a:off x="7217146" y="253704"/>
            <a:ext cx="4004207" cy="107457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CDA0095D-B352-8F41-0810-A7BC35CD8361}"/>
              </a:ext>
            </a:extLst>
          </p:cNvPr>
          <p:cNvSpPr/>
          <p:nvPr/>
        </p:nvSpPr>
        <p:spPr>
          <a:xfrm>
            <a:off x="1509703" y="3736733"/>
            <a:ext cx="3505200" cy="1570752"/>
          </a:xfrm>
          <a:prstGeom prst="wedgeRectCallout">
            <a:avLst>
              <a:gd name="adj1" fmla="val 33631"/>
              <a:gd name="adj2" fmla="val 6731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Tâm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2977606D-CAA4-C2E6-2E7C-803625EA5C55}"/>
              </a:ext>
            </a:extLst>
          </p:cNvPr>
          <p:cNvSpPr/>
          <p:nvPr/>
        </p:nvSpPr>
        <p:spPr>
          <a:xfrm>
            <a:off x="7461021" y="3609689"/>
            <a:ext cx="3516455" cy="1428750"/>
          </a:xfrm>
          <a:prstGeom prst="wedgeRectCallout">
            <a:avLst>
              <a:gd name="adj1" fmla="val -23661"/>
              <a:gd name="adj2" fmla="val 6783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360652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55" y="-190500"/>
            <a:ext cx="184404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Picture1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30" y="8953501"/>
            <a:ext cx="2536655" cy="1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content.fdad3-3.fna.fbcdn.net/v/t1.15752-9/40073294_1787717878011940_7337642683923431424_n.jpg?_nc_cat=0&amp;oh=35f807d9281d4c09d394f0719098f74b&amp;oe=5BFF46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95492"/>
            <a:ext cx="3124212" cy="21771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xmlns="" id="{F01BDB59-7654-7F37-B940-34064C27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39321"/>
            <a:ext cx="5629414" cy="36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DDC197-4FE6-8266-1326-CF77D6B44C64}"/>
              </a:ext>
            </a:extLst>
          </p:cNvPr>
          <p:cNvSpPr txBox="1"/>
          <p:nvPr/>
        </p:nvSpPr>
        <p:spPr>
          <a:xfrm>
            <a:off x="4186307" y="78867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pic>
        <p:nvPicPr>
          <p:cNvPr id="4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xmlns="" id="{346D83A2-9482-C53C-3FDF-51FCFA67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314699"/>
            <a:ext cx="1112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1D910A-16A1-9077-73E5-D7CE146F475A}"/>
              </a:ext>
            </a:extLst>
          </p:cNvPr>
          <p:cNvSpPr txBox="1"/>
          <p:nvPr/>
        </p:nvSpPr>
        <p:spPr>
          <a:xfrm>
            <a:off x="4141536" y="1141155"/>
            <a:ext cx="9345864" cy="238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30000"/>
              </a:lnSpc>
            </a:pPr>
            <a:r>
              <a:rPr lang="vi-VN" sz="4200" dirty="0">
                <a:solidFill>
                  <a:schemeClr val="bg1"/>
                </a:solidFill>
              </a:rPr>
              <a:t>Chạy thử chương trình là để xem có thể cải tiến chương trình không.</a:t>
            </a:r>
            <a:endParaRPr lang="en-US" sz="4200" dirty="0">
              <a:solidFill>
                <a:schemeClr val="bg1"/>
              </a:solidFill>
            </a:endParaRPr>
          </a:p>
          <a:p>
            <a:pPr algn="ctr" defTabSz="1219170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8283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1493" y="2003631"/>
            <a:ext cx="17105019" cy="7930170"/>
            <a:chOff x="0" y="-114206"/>
            <a:chExt cx="4505025" cy="2088605"/>
          </a:xfrm>
        </p:grpSpPr>
        <p:sp>
          <p:nvSpPr>
            <p:cNvPr id="6" name="Freeform 6"/>
            <p:cNvSpPr/>
            <p:nvPr/>
          </p:nvSpPr>
          <p:spPr>
            <a:xfrm>
              <a:off x="0" y="-114206"/>
              <a:ext cx="4505025" cy="2088605"/>
            </a:xfrm>
            <a:custGeom>
              <a:avLst/>
              <a:gdLst/>
              <a:ahLst/>
              <a:cxnLst/>
              <a:rect l="l" t="t" r="r" b="b"/>
              <a:pathLst>
                <a:path w="4505025" h="1974399">
                  <a:moveTo>
                    <a:pt x="23083" y="0"/>
                  </a:moveTo>
                  <a:lnTo>
                    <a:pt x="4481942" y="0"/>
                  </a:lnTo>
                  <a:cubicBezTo>
                    <a:pt x="4488064" y="0"/>
                    <a:pt x="4493935" y="2432"/>
                    <a:pt x="4498264" y="6761"/>
                  </a:cubicBezTo>
                  <a:cubicBezTo>
                    <a:pt x="4502593" y="11090"/>
                    <a:pt x="4505025" y="16961"/>
                    <a:pt x="4505025" y="23083"/>
                  </a:cubicBezTo>
                  <a:lnTo>
                    <a:pt x="4505025" y="1951316"/>
                  </a:lnTo>
                  <a:cubicBezTo>
                    <a:pt x="4505025" y="1957437"/>
                    <a:pt x="4502593" y="1963309"/>
                    <a:pt x="4498264" y="1967638"/>
                  </a:cubicBezTo>
                  <a:cubicBezTo>
                    <a:pt x="4493935" y="1971967"/>
                    <a:pt x="4488064" y="1974399"/>
                    <a:pt x="4481942" y="1974399"/>
                  </a:cubicBezTo>
                  <a:lnTo>
                    <a:pt x="23083" y="1974399"/>
                  </a:lnTo>
                  <a:cubicBezTo>
                    <a:pt x="16961" y="1974399"/>
                    <a:pt x="11090" y="1971967"/>
                    <a:pt x="6761" y="1967638"/>
                  </a:cubicBezTo>
                  <a:cubicBezTo>
                    <a:pt x="2432" y="1963309"/>
                    <a:pt x="0" y="1957437"/>
                    <a:pt x="0" y="1951316"/>
                  </a:cubicBezTo>
                  <a:lnTo>
                    <a:pt x="0" y="23083"/>
                  </a:lnTo>
                  <a:cubicBezTo>
                    <a:pt x="0" y="16961"/>
                    <a:pt x="2432" y="11090"/>
                    <a:pt x="6761" y="6761"/>
                  </a:cubicBezTo>
                  <a:cubicBezTo>
                    <a:pt x="11090" y="2432"/>
                    <a:pt x="16961" y="0"/>
                    <a:pt x="23083" y="0"/>
                  </a:cubicBezTo>
                  <a:close/>
                </a:path>
              </a:pathLst>
            </a:custGeom>
            <a:solidFill>
              <a:srgbClr val="AA91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505024" cy="200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800" y="2404957"/>
            <a:ext cx="16099887" cy="4643543"/>
            <a:chOff x="0" y="-44870"/>
            <a:chExt cx="4179149" cy="1070107"/>
          </a:xfrm>
        </p:grpSpPr>
        <p:sp>
          <p:nvSpPr>
            <p:cNvPr id="9" name="Freeform 9"/>
            <p:cNvSpPr/>
            <p:nvPr/>
          </p:nvSpPr>
          <p:spPr>
            <a:xfrm>
              <a:off x="0" y="-44870"/>
              <a:ext cx="4179149" cy="1070107"/>
            </a:xfrm>
            <a:custGeom>
              <a:avLst/>
              <a:gdLst/>
              <a:ahLst/>
              <a:cxnLst/>
              <a:rect l="l" t="t" r="r" b="b"/>
              <a:pathLst>
                <a:path w="4179149" h="1013846">
                  <a:moveTo>
                    <a:pt x="24883" y="0"/>
                  </a:moveTo>
                  <a:lnTo>
                    <a:pt x="4154266" y="0"/>
                  </a:lnTo>
                  <a:cubicBezTo>
                    <a:pt x="4168009" y="0"/>
                    <a:pt x="4179149" y="11141"/>
                    <a:pt x="4179149" y="24883"/>
                  </a:cubicBezTo>
                  <a:lnTo>
                    <a:pt x="4179149" y="988963"/>
                  </a:lnTo>
                  <a:cubicBezTo>
                    <a:pt x="4179149" y="995562"/>
                    <a:pt x="4176528" y="1001891"/>
                    <a:pt x="4171861" y="1006558"/>
                  </a:cubicBezTo>
                  <a:cubicBezTo>
                    <a:pt x="4167194" y="1011224"/>
                    <a:pt x="4160865" y="1013846"/>
                    <a:pt x="4154266" y="1013846"/>
                  </a:cubicBezTo>
                  <a:lnTo>
                    <a:pt x="24883" y="1013846"/>
                  </a:lnTo>
                  <a:cubicBezTo>
                    <a:pt x="18284" y="1013846"/>
                    <a:pt x="11955" y="1011224"/>
                    <a:pt x="7288" y="1006558"/>
                  </a:cubicBezTo>
                  <a:cubicBezTo>
                    <a:pt x="2622" y="1001891"/>
                    <a:pt x="0" y="995562"/>
                    <a:pt x="0" y="988963"/>
                  </a:cubicBezTo>
                  <a:lnTo>
                    <a:pt x="0" y="24883"/>
                  </a:lnTo>
                  <a:cubicBezTo>
                    <a:pt x="0" y="18284"/>
                    <a:pt x="2622" y="11955"/>
                    <a:pt x="7288" y="7288"/>
                  </a:cubicBezTo>
                  <a:cubicBezTo>
                    <a:pt x="11955" y="2622"/>
                    <a:pt x="18284" y="0"/>
                    <a:pt x="24883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79149" cy="1042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0">
            <a:extLst>
              <a:ext uri="{FF2B5EF4-FFF2-40B4-BE49-F238E27FC236}">
                <a16:creationId xmlns:a16="http://schemas.microsoft.com/office/drawing/2014/main" xmlns="" id="{46C002B5-481C-168C-AA13-31038E2A5C13}"/>
              </a:ext>
            </a:extLst>
          </p:cNvPr>
          <p:cNvSpPr/>
          <p:nvPr/>
        </p:nvSpPr>
        <p:spPr>
          <a:xfrm>
            <a:off x="6354747" y="190500"/>
            <a:ext cx="5933929" cy="1394032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xmlns="" id="{42B7F510-1C67-9CAD-5AC9-3CC81A3B20FB}"/>
              </a:ext>
            </a:extLst>
          </p:cNvPr>
          <p:cNvSpPr txBox="1"/>
          <p:nvPr/>
        </p:nvSpPr>
        <p:spPr>
          <a:xfrm rot="7395">
            <a:off x="5341492" y="427204"/>
            <a:ext cx="75354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A2CE3F1-F091-F1DB-BC83-8659F2FD5D70}"/>
              </a:ext>
            </a:extLst>
          </p:cNvPr>
          <p:cNvGrpSpPr/>
          <p:nvPr/>
        </p:nvGrpSpPr>
        <p:grpSpPr>
          <a:xfrm>
            <a:off x="1143000" y="2628900"/>
            <a:ext cx="16023687" cy="4179414"/>
            <a:chOff x="1143000" y="2628900"/>
            <a:chExt cx="16023687" cy="41794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842A638-EDCF-A5B5-FEDF-A3AB2840C532}"/>
                </a:ext>
              </a:extLst>
            </p:cNvPr>
            <p:cNvSpPr txBox="1"/>
            <p:nvPr/>
          </p:nvSpPr>
          <p:spPr>
            <a:xfrm>
              <a:off x="1143000" y="2628900"/>
              <a:ext cx="16023687" cy="41794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vi-VN" sz="3900" b="1" dirty="0">
                  <a:solidFill>
                    <a:srgbClr val="FFFF00"/>
                  </a:solidFill>
                </a:rPr>
                <a:t>Em cùng bạn thảo luận và thực hiện: </a:t>
              </a:r>
              <a:endParaRPr lang="en-US" sz="3900" b="1" dirty="0">
                <a:solidFill>
                  <a:srgbClr val="FFFF00"/>
                </a:solidFill>
              </a:endParaRPr>
            </a:p>
            <a:p>
              <a:pPr marL="742950" indent="-74295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AutoNum type="alphaLcPeriod"/>
              </a:pPr>
              <a:r>
                <a:rPr lang="vi-VN" sz="3900" b="1" dirty="0">
                  <a:solidFill>
                    <a:schemeClr val="bg1"/>
                  </a:solidFill>
                </a:rPr>
                <a:t>Thêm chương trình liên tục thực hiện lệnh </a:t>
              </a:r>
              <a:r>
                <a:rPr lang="en-US" sz="3900" b="1" dirty="0">
                  <a:solidFill>
                    <a:schemeClr val="bg1"/>
                  </a:solidFill>
                </a:rPr>
                <a:t>                              </a:t>
              </a:r>
              <a:r>
                <a:rPr lang="vi-VN" sz="3900" b="1" dirty="0">
                  <a:solidFill>
                    <a:schemeClr val="bg1"/>
                  </a:solidFill>
                </a:rPr>
                <a:t>vào vùng lập trình cho sứa.</a:t>
              </a:r>
              <a:endParaRPr lang="en-US" sz="3900" b="1" dirty="0">
                <a:solidFill>
                  <a:schemeClr val="bg1"/>
                </a:solidFill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3900" b="1" dirty="0">
                  <a:solidFill>
                    <a:schemeClr val="bg1"/>
                  </a:solidFill>
                </a:rPr>
                <a:t>b. Chạy chương trình. </a:t>
              </a:r>
              <a:endParaRPr lang="en-US" sz="3900" b="1" dirty="0">
                <a:solidFill>
                  <a:schemeClr val="bg1"/>
                </a:solidFill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3900" b="1" dirty="0">
                  <a:solidFill>
                    <a:schemeClr val="bg1"/>
                  </a:solidFill>
                </a:rPr>
                <a:t>c. Lưu tệp với tên </a:t>
              </a:r>
              <a:r>
                <a:rPr lang="vi-VN" sz="3900" b="1" dirty="0">
                  <a:solidFill>
                    <a:srgbClr val="FFFF00"/>
                  </a:solidFill>
                </a:rPr>
                <a:t>Hoat-canh</a:t>
              </a:r>
              <a:r>
                <a:rPr lang="vi-VN" sz="3900" b="1" dirty="0">
                  <a:solidFill>
                    <a:schemeClr val="bg1"/>
                  </a:solidFill>
                </a:rPr>
                <a:t> vào thư mục của em. </a:t>
              </a:r>
              <a:endPara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D5039CA-4C97-3BE9-EDA3-133711AF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15800" y="3500096"/>
              <a:ext cx="4026956" cy="845787"/>
            </a:xfrm>
            <a:prstGeom prst="rect">
              <a:avLst/>
            </a:prstGeom>
          </p:spPr>
        </p:pic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21B1F493-0BB0-E111-B72C-792231D91B51}"/>
              </a:ext>
            </a:extLst>
          </p:cNvPr>
          <p:cNvGrpSpPr/>
          <p:nvPr/>
        </p:nvGrpSpPr>
        <p:grpSpPr>
          <a:xfrm>
            <a:off x="1114863" y="7340779"/>
            <a:ext cx="4806658" cy="2298521"/>
            <a:chOff x="0" y="0"/>
            <a:chExt cx="1265951" cy="605372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CDDDA204-7072-65CE-6394-E253CB809636}"/>
                </a:ext>
              </a:extLst>
            </p:cNvPr>
            <p:cNvSpPr/>
            <p:nvPr/>
          </p:nvSpPr>
          <p:spPr>
            <a:xfrm>
              <a:off x="0" y="0"/>
              <a:ext cx="1265951" cy="605372"/>
            </a:xfrm>
            <a:custGeom>
              <a:avLst/>
              <a:gdLst/>
              <a:ahLst/>
              <a:cxnLst/>
              <a:rect l="l" t="t" r="r" b="b"/>
              <a:pathLst>
                <a:path w="1265951" h="605372">
                  <a:moveTo>
                    <a:pt x="82144" y="0"/>
                  </a:moveTo>
                  <a:lnTo>
                    <a:pt x="1183807" y="0"/>
                  </a:lnTo>
                  <a:cubicBezTo>
                    <a:pt x="1229174" y="0"/>
                    <a:pt x="1265951" y="36777"/>
                    <a:pt x="1265951" y="82144"/>
                  </a:cubicBezTo>
                  <a:lnTo>
                    <a:pt x="1265951" y="523228"/>
                  </a:lnTo>
                  <a:cubicBezTo>
                    <a:pt x="1265951" y="568595"/>
                    <a:pt x="1229174" y="605372"/>
                    <a:pt x="1183807" y="605372"/>
                  </a:cubicBezTo>
                  <a:lnTo>
                    <a:pt x="82144" y="605372"/>
                  </a:lnTo>
                  <a:cubicBezTo>
                    <a:pt x="60358" y="605372"/>
                    <a:pt x="39464" y="596717"/>
                    <a:pt x="24059" y="581312"/>
                  </a:cubicBezTo>
                  <a:cubicBezTo>
                    <a:pt x="8654" y="565907"/>
                    <a:pt x="0" y="545014"/>
                    <a:pt x="0" y="523228"/>
                  </a:cubicBezTo>
                  <a:lnTo>
                    <a:pt x="0" y="82144"/>
                  </a:lnTo>
                  <a:cubicBezTo>
                    <a:pt x="0" y="36777"/>
                    <a:pt x="36777" y="0"/>
                    <a:pt x="82144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xmlns="" id="{72051672-653F-D065-6520-B89DBD2B6484}"/>
                </a:ext>
              </a:extLst>
            </p:cNvPr>
            <p:cNvSpPr txBox="1"/>
            <p:nvPr/>
          </p:nvSpPr>
          <p:spPr>
            <a:xfrm>
              <a:off x="0" y="-28575"/>
              <a:ext cx="1265951" cy="63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xmlns="" id="{CC5D5D07-7C06-522E-3347-F2C21B64F627}"/>
              </a:ext>
            </a:extLst>
          </p:cNvPr>
          <p:cNvGrpSpPr/>
          <p:nvPr/>
        </p:nvGrpSpPr>
        <p:grpSpPr>
          <a:xfrm>
            <a:off x="6740671" y="7340779"/>
            <a:ext cx="4806658" cy="2298521"/>
            <a:chOff x="0" y="0"/>
            <a:chExt cx="1265951" cy="60537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CC2B69B1-60EE-16AC-F3C0-A9AFD8CFCBAA}"/>
                </a:ext>
              </a:extLst>
            </p:cNvPr>
            <p:cNvSpPr/>
            <p:nvPr/>
          </p:nvSpPr>
          <p:spPr>
            <a:xfrm>
              <a:off x="0" y="0"/>
              <a:ext cx="1265951" cy="605372"/>
            </a:xfrm>
            <a:custGeom>
              <a:avLst/>
              <a:gdLst/>
              <a:ahLst/>
              <a:cxnLst/>
              <a:rect l="l" t="t" r="r" b="b"/>
              <a:pathLst>
                <a:path w="1265951" h="605372">
                  <a:moveTo>
                    <a:pt x="82144" y="0"/>
                  </a:moveTo>
                  <a:lnTo>
                    <a:pt x="1183807" y="0"/>
                  </a:lnTo>
                  <a:cubicBezTo>
                    <a:pt x="1229174" y="0"/>
                    <a:pt x="1265951" y="36777"/>
                    <a:pt x="1265951" y="82144"/>
                  </a:cubicBezTo>
                  <a:lnTo>
                    <a:pt x="1265951" y="523228"/>
                  </a:lnTo>
                  <a:cubicBezTo>
                    <a:pt x="1265951" y="568595"/>
                    <a:pt x="1229174" y="605372"/>
                    <a:pt x="1183807" y="605372"/>
                  </a:cubicBezTo>
                  <a:lnTo>
                    <a:pt x="82144" y="605372"/>
                  </a:lnTo>
                  <a:cubicBezTo>
                    <a:pt x="60358" y="605372"/>
                    <a:pt x="39464" y="596717"/>
                    <a:pt x="24059" y="581312"/>
                  </a:cubicBezTo>
                  <a:cubicBezTo>
                    <a:pt x="8654" y="565907"/>
                    <a:pt x="0" y="545014"/>
                    <a:pt x="0" y="523228"/>
                  </a:cubicBezTo>
                  <a:lnTo>
                    <a:pt x="0" y="82144"/>
                  </a:lnTo>
                  <a:cubicBezTo>
                    <a:pt x="0" y="36777"/>
                    <a:pt x="36777" y="0"/>
                    <a:pt x="82144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xmlns="" id="{F11DC9E6-8BCA-DBC2-1C07-FB8D69BFDB26}"/>
                </a:ext>
              </a:extLst>
            </p:cNvPr>
            <p:cNvSpPr txBox="1"/>
            <p:nvPr/>
          </p:nvSpPr>
          <p:spPr>
            <a:xfrm>
              <a:off x="0" y="-28575"/>
              <a:ext cx="1265951" cy="63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288E658B-7D16-FC13-2DC0-E3EC90D2BD36}"/>
              </a:ext>
            </a:extLst>
          </p:cNvPr>
          <p:cNvGrpSpPr/>
          <p:nvPr/>
        </p:nvGrpSpPr>
        <p:grpSpPr>
          <a:xfrm>
            <a:off x="12175912" y="7340779"/>
            <a:ext cx="4806658" cy="2298521"/>
            <a:chOff x="0" y="0"/>
            <a:chExt cx="1265951" cy="60537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466A7B1E-C3A3-F53F-24FE-8E2112FFF673}"/>
                </a:ext>
              </a:extLst>
            </p:cNvPr>
            <p:cNvSpPr/>
            <p:nvPr/>
          </p:nvSpPr>
          <p:spPr>
            <a:xfrm>
              <a:off x="0" y="0"/>
              <a:ext cx="1265951" cy="605372"/>
            </a:xfrm>
            <a:custGeom>
              <a:avLst/>
              <a:gdLst/>
              <a:ahLst/>
              <a:cxnLst/>
              <a:rect l="l" t="t" r="r" b="b"/>
              <a:pathLst>
                <a:path w="1265951" h="605372">
                  <a:moveTo>
                    <a:pt x="82144" y="0"/>
                  </a:moveTo>
                  <a:lnTo>
                    <a:pt x="1183807" y="0"/>
                  </a:lnTo>
                  <a:cubicBezTo>
                    <a:pt x="1229174" y="0"/>
                    <a:pt x="1265951" y="36777"/>
                    <a:pt x="1265951" y="82144"/>
                  </a:cubicBezTo>
                  <a:lnTo>
                    <a:pt x="1265951" y="523228"/>
                  </a:lnTo>
                  <a:cubicBezTo>
                    <a:pt x="1265951" y="568595"/>
                    <a:pt x="1229174" y="605372"/>
                    <a:pt x="1183807" y="605372"/>
                  </a:cubicBezTo>
                  <a:lnTo>
                    <a:pt x="82144" y="605372"/>
                  </a:lnTo>
                  <a:cubicBezTo>
                    <a:pt x="60358" y="605372"/>
                    <a:pt x="39464" y="596717"/>
                    <a:pt x="24059" y="581312"/>
                  </a:cubicBezTo>
                  <a:cubicBezTo>
                    <a:pt x="8654" y="565907"/>
                    <a:pt x="0" y="545014"/>
                    <a:pt x="0" y="523228"/>
                  </a:cubicBezTo>
                  <a:lnTo>
                    <a:pt x="0" y="82144"/>
                  </a:lnTo>
                  <a:cubicBezTo>
                    <a:pt x="0" y="36777"/>
                    <a:pt x="36777" y="0"/>
                    <a:pt x="82144" y="0"/>
                  </a:cubicBezTo>
                  <a:close/>
                </a:path>
              </a:pathLst>
            </a:custGeom>
            <a:solidFill>
              <a:srgbClr val="AA917E"/>
            </a:solidFill>
            <a:ln w="38100" cap="rnd">
              <a:solidFill>
                <a:srgbClr val="ECD7C1"/>
              </a:solidFill>
              <a:prstDash val="dash"/>
              <a:round/>
            </a:ln>
          </p:spPr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xmlns="" id="{CEF1329A-B766-A953-1C1F-9E46164BA0BD}"/>
                </a:ext>
              </a:extLst>
            </p:cNvPr>
            <p:cNvSpPr txBox="1"/>
            <p:nvPr/>
          </p:nvSpPr>
          <p:spPr>
            <a:xfrm>
              <a:off x="0" y="-28575"/>
              <a:ext cx="1265951" cy="633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0">
            <a:extLst>
              <a:ext uri="{FF2B5EF4-FFF2-40B4-BE49-F238E27FC236}">
                <a16:creationId xmlns:a16="http://schemas.microsoft.com/office/drawing/2014/main" xmlns="" id="{9F2BFA00-FC20-D20D-6F37-61D799782D8F}"/>
              </a:ext>
            </a:extLst>
          </p:cNvPr>
          <p:cNvSpPr/>
          <p:nvPr/>
        </p:nvSpPr>
        <p:spPr>
          <a:xfrm>
            <a:off x="2676535" y="7584210"/>
            <a:ext cx="1584630" cy="1811660"/>
          </a:xfrm>
          <a:custGeom>
            <a:avLst/>
            <a:gdLst/>
            <a:ahLst/>
            <a:cxnLst/>
            <a:rect l="l" t="t" r="r" b="b"/>
            <a:pathLst>
              <a:path w="1584630" h="1811660">
                <a:moveTo>
                  <a:pt x="0" y="0"/>
                </a:moveTo>
                <a:lnTo>
                  <a:pt x="1584630" y="0"/>
                </a:lnTo>
                <a:lnTo>
                  <a:pt x="1584630" y="1811660"/>
                </a:lnTo>
                <a:lnTo>
                  <a:pt x="0" y="18116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xmlns="" id="{27216606-0EA0-4853-B99B-7F85935F35EC}"/>
              </a:ext>
            </a:extLst>
          </p:cNvPr>
          <p:cNvSpPr/>
          <p:nvPr/>
        </p:nvSpPr>
        <p:spPr>
          <a:xfrm rot="21153730">
            <a:off x="13701462" y="7617614"/>
            <a:ext cx="1508593" cy="1688079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C1814C4-8A95-E01E-D7F3-CCD709788D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9611" y="7545455"/>
            <a:ext cx="2317754" cy="186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2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5509080" y="1784102"/>
            <a:ext cx="5197267" cy="1119284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7395">
            <a:off x="5209651" y="1827590"/>
            <a:ext cx="5627479" cy="876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kumimoji="0" lang="en-US" sz="5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A538A9-C4A9-C7E2-EE51-809B87BD2493}"/>
              </a:ext>
            </a:extLst>
          </p:cNvPr>
          <p:cNvSpPr txBox="1"/>
          <p:nvPr/>
        </p:nvSpPr>
        <p:spPr>
          <a:xfrm>
            <a:off x="1777394" y="4049233"/>
            <a:ext cx="13507720" cy="288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vi-VN" sz="4000" dirty="0"/>
              <a:t>Kịch bản chương trình cho biết bối cảnh (sân khấu), nhân vật và h</a:t>
            </a:r>
            <a:r>
              <a:rPr lang="en-US" sz="4000" dirty="0" err="1"/>
              <a:t>oạt</a:t>
            </a:r>
            <a:r>
              <a:rPr lang="vi-VN" sz="4000" dirty="0"/>
              <a:t> động của từng nhân vật trên sân khấu. </a:t>
            </a:r>
            <a:endParaRPr lang="en-US" sz="4000" dirty="0"/>
          </a:p>
          <a:p>
            <a:pPr marL="457200" indent="-457200" algn="just">
              <a:lnSpc>
                <a:spcPct val="13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vi-VN" sz="4000" dirty="0"/>
              <a:t>Chạy thử chương trình để kiểm tra và sửa lỗi (nếu có).</a:t>
            </a: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7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104834">
            <a:off x="3139768" y="2136395"/>
            <a:ext cx="13225815" cy="6502787"/>
            <a:chOff x="0" y="0"/>
            <a:chExt cx="3483342" cy="1712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83342" cy="1712668"/>
            </a:xfrm>
            <a:custGeom>
              <a:avLst/>
              <a:gdLst/>
              <a:ahLst/>
              <a:cxnLst/>
              <a:rect l="l" t="t" r="r" b="b"/>
              <a:pathLst>
                <a:path w="3483342" h="1712668">
                  <a:moveTo>
                    <a:pt x="29854" y="0"/>
                  </a:moveTo>
                  <a:lnTo>
                    <a:pt x="3453489" y="0"/>
                  </a:lnTo>
                  <a:cubicBezTo>
                    <a:pt x="3469977" y="0"/>
                    <a:pt x="3483342" y="13366"/>
                    <a:pt x="3483342" y="29854"/>
                  </a:cubicBezTo>
                  <a:lnTo>
                    <a:pt x="3483342" y="1682815"/>
                  </a:lnTo>
                  <a:cubicBezTo>
                    <a:pt x="3483342" y="1699302"/>
                    <a:pt x="3469977" y="1712668"/>
                    <a:pt x="3453489" y="1712668"/>
                  </a:cubicBezTo>
                  <a:lnTo>
                    <a:pt x="29854" y="1712668"/>
                  </a:lnTo>
                  <a:cubicBezTo>
                    <a:pt x="13366" y="1712668"/>
                    <a:pt x="0" y="1699302"/>
                    <a:pt x="0" y="1682815"/>
                  </a:cubicBezTo>
                  <a:lnTo>
                    <a:pt x="0" y="29854"/>
                  </a:lnTo>
                  <a:cubicBezTo>
                    <a:pt x="0" y="13366"/>
                    <a:pt x="13366" y="0"/>
                    <a:pt x="29854" y="0"/>
                  </a:cubicBezTo>
                  <a:close/>
                </a:path>
              </a:pathLst>
            </a:custGeom>
            <a:solidFill>
              <a:srgbClr val="FAF9F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483342" cy="17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 rot="174069">
            <a:off x="4605908" y="3497845"/>
            <a:ext cx="10509822" cy="303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200037" y="-165632"/>
            <a:ext cx="4004207" cy="2142251"/>
          </a:xfrm>
          <a:custGeom>
            <a:avLst/>
            <a:gdLst/>
            <a:ahLst/>
            <a:cxnLst/>
            <a:rect l="l" t="t" r="r" b="b"/>
            <a:pathLst>
              <a:path w="4004207" h="2142251">
                <a:moveTo>
                  <a:pt x="0" y="0"/>
                </a:moveTo>
                <a:lnTo>
                  <a:pt x="4004207" y="0"/>
                </a:lnTo>
                <a:lnTo>
                  <a:pt x="4004207" y="2142251"/>
                </a:lnTo>
                <a:lnTo>
                  <a:pt x="0" y="214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678497" y="2365755"/>
            <a:ext cx="2741763" cy="1466843"/>
          </a:xfrm>
          <a:custGeom>
            <a:avLst/>
            <a:gdLst/>
            <a:ahLst/>
            <a:cxnLst/>
            <a:rect l="l" t="t" r="r" b="b"/>
            <a:pathLst>
              <a:path w="2741763" h="1466843">
                <a:moveTo>
                  <a:pt x="2741764" y="0"/>
                </a:moveTo>
                <a:lnTo>
                  <a:pt x="0" y="0"/>
                </a:lnTo>
                <a:lnTo>
                  <a:pt x="0" y="1466843"/>
                </a:lnTo>
                <a:lnTo>
                  <a:pt x="2741764" y="1466843"/>
                </a:lnTo>
                <a:lnTo>
                  <a:pt x="274176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71386" y="5276910"/>
            <a:ext cx="5200077" cy="4673570"/>
          </a:xfrm>
          <a:custGeom>
            <a:avLst/>
            <a:gdLst/>
            <a:ahLst/>
            <a:cxnLst/>
            <a:rect l="l" t="t" r="r" b="b"/>
            <a:pathLst>
              <a:path w="5200077" h="4673570">
                <a:moveTo>
                  <a:pt x="0" y="0"/>
                </a:moveTo>
                <a:lnTo>
                  <a:pt x="5200077" y="0"/>
                </a:lnTo>
                <a:lnTo>
                  <a:pt x="5200077" y="4673569"/>
                </a:lnTo>
                <a:lnTo>
                  <a:pt x="0" y="46735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76F10BF-1ECF-9D89-EB65-E16550B8C5D2}"/>
              </a:ext>
            </a:extLst>
          </p:cNvPr>
          <p:cNvSpPr/>
          <p:nvPr/>
        </p:nvSpPr>
        <p:spPr>
          <a:xfrm>
            <a:off x="7217146" y="253704"/>
            <a:ext cx="4004207" cy="107457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CDA0095D-B352-8F41-0810-A7BC35CD8361}"/>
              </a:ext>
            </a:extLst>
          </p:cNvPr>
          <p:cNvSpPr/>
          <p:nvPr/>
        </p:nvSpPr>
        <p:spPr>
          <a:xfrm>
            <a:off x="381000" y="1658260"/>
            <a:ext cx="5045508" cy="3341492"/>
          </a:xfrm>
          <a:prstGeom prst="wedgeRectCallout">
            <a:avLst>
              <a:gd name="adj1" fmla="val 33631"/>
              <a:gd name="adj2" fmla="val 6731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lập một chương trình Scratch theo ý tưởng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2977606D-CAA4-C2E6-2E7C-803625EA5C55}"/>
              </a:ext>
            </a:extLst>
          </p:cNvPr>
          <p:cNvSpPr/>
          <p:nvPr/>
        </p:nvSpPr>
        <p:spPr>
          <a:xfrm>
            <a:off x="7151545" y="2253777"/>
            <a:ext cx="4811855" cy="2603973"/>
          </a:xfrm>
          <a:prstGeom prst="wedgeRectCallout">
            <a:avLst>
              <a:gd name="adj1" fmla="val -23661"/>
              <a:gd name="adj2" fmla="val 6783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5010" y="495300"/>
            <a:ext cx="16384789" cy="9296400"/>
            <a:chOff x="0" y="-28575"/>
            <a:chExt cx="2635564" cy="25167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5564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52599" y="829994"/>
            <a:ext cx="15011401" cy="8614608"/>
            <a:chOff x="-864498" y="-28575"/>
            <a:chExt cx="3058593" cy="2268868"/>
          </a:xfrm>
        </p:grpSpPr>
        <p:sp>
          <p:nvSpPr>
            <p:cNvPr id="15" name="Freeform 15"/>
            <p:cNvSpPr/>
            <p:nvPr/>
          </p:nvSpPr>
          <p:spPr>
            <a:xfrm>
              <a:off x="-864498" y="104036"/>
              <a:ext cx="3058593" cy="2076050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Cloud 22">
            <a:extLst>
              <a:ext uri="{FF2B5EF4-FFF2-40B4-BE49-F238E27FC236}">
                <a16:creationId xmlns:a16="http://schemas.microsoft.com/office/drawing/2014/main" xmlns="" id="{CFCC8849-014D-6C34-4D27-1B9BADD5A5B0}"/>
              </a:ext>
            </a:extLst>
          </p:cNvPr>
          <p:cNvSpPr/>
          <p:nvPr/>
        </p:nvSpPr>
        <p:spPr>
          <a:xfrm>
            <a:off x="2592763" y="2232903"/>
            <a:ext cx="12878703" cy="4534894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ý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xmlns="" id="{6F218DCE-4A8A-9124-BDA7-EC508B1210C1}"/>
              </a:ext>
            </a:extLst>
          </p:cNvPr>
          <p:cNvSpPr/>
          <p:nvPr/>
        </p:nvSpPr>
        <p:spPr>
          <a:xfrm>
            <a:off x="7172225" y="281636"/>
            <a:ext cx="3863775" cy="1569898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CFD62A-9726-E0DD-80F1-7F5BD7F3A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599" y="5990482"/>
            <a:ext cx="4072517" cy="3316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24118" y="1340170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28753" y="1824865"/>
            <a:ext cx="13237751" cy="6613591"/>
            <a:chOff x="0" y="0"/>
            <a:chExt cx="3486486" cy="17418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29">
            <a:off x="3143014" y="1859345"/>
            <a:ext cx="13209010" cy="6538460"/>
          </a:xfrm>
          <a:custGeom>
            <a:avLst/>
            <a:gdLst/>
            <a:ahLst/>
            <a:cxnLst/>
            <a:rect l="l" t="t" r="r" b="b"/>
            <a:pathLst>
              <a:path w="13209010" h="6538460">
                <a:moveTo>
                  <a:pt x="0" y="0"/>
                </a:moveTo>
                <a:lnTo>
                  <a:pt x="13209010" y="0"/>
                </a:lnTo>
                <a:lnTo>
                  <a:pt x="13209010" y="6538460"/>
                </a:lnTo>
                <a:lnTo>
                  <a:pt x="0" y="653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xmlns="" id="{F013F59C-A5DD-2E56-92E9-3B4715BE8752}"/>
              </a:ext>
            </a:extLst>
          </p:cNvPr>
          <p:cNvSpPr txBox="1"/>
          <p:nvPr/>
        </p:nvSpPr>
        <p:spPr>
          <a:xfrm>
            <a:off x="3450736" y="2890956"/>
            <a:ext cx="12227306" cy="3553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BÀI 31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KỊCH BẢN CHƯƠNG TRÌNH CHẠY THỬ CHƯƠNG TRÌNH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xmlns="" id="{625DDA82-4DD2-CAFF-6228-17BC71EA2CC7}"/>
              </a:ext>
            </a:extLst>
          </p:cNvPr>
          <p:cNvSpPr/>
          <p:nvPr/>
        </p:nvSpPr>
        <p:spPr>
          <a:xfrm>
            <a:off x="1720300" y="6460231"/>
            <a:ext cx="2418370" cy="2177599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533402" y="419839"/>
            <a:ext cx="9601198" cy="9555815"/>
            <a:chOff x="0" y="-28575"/>
            <a:chExt cx="2666010" cy="25167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66010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0325788" y="405695"/>
            <a:ext cx="8419412" cy="9447319"/>
            <a:chOff x="0" y="0"/>
            <a:chExt cx="2097044" cy="24881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044" cy="2488183"/>
            </a:xfrm>
            <a:custGeom>
              <a:avLst/>
              <a:gdLst/>
              <a:ahLst/>
              <a:cxnLst/>
              <a:rect l="l" t="t" r="r" b="b"/>
              <a:pathLst>
                <a:path w="2097044" h="2488183">
                  <a:moveTo>
                    <a:pt x="49589" y="0"/>
                  </a:moveTo>
                  <a:lnTo>
                    <a:pt x="2047454" y="0"/>
                  </a:lnTo>
                  <a:cubicBezTo>
                    <a:pt x="2074842" y="0"/>
                    <a:pt x="2097044" y="22202"/>
                    <a:pt x="2097044" y="49589"/>
                  </a:cubicBezTo>
                  <a:lnTo>
                    <a:pt x="2097044" y="2438594"/>
                  </a:lnTo>
                  <a:cubicBezTo>
                    <a:pt x="2097044" y="2451746"/>
                    <a:pt x="2091819" y="2464359"/>
                    <a:pt x="2082519" y="2473659"/>
                  </a:cubicBezTo>
                  <a:cubicBezTo>
                    <a:pt x="2073220" y="2482958"/>
                    <a:pt x="2060606" y="2488183"/>
                    <a:pt x="2047454" y="2488183"/>
                  </a:cubicBezTo>
                  <a:lnTo>
                    <a:pt x="49589" y="2488183"/>
                  </a:lnTo>
                  <a:cubicBezTo>
                    <a:pt x="36437" y="2488183"/>
                    <a:pt x="23824" y="2482958"/>
                    <a:pt x="14524" y="2473659"/>
                  </a:cubicBezTo>
                  <a:cubicBezTo>
                    <a:pt x="5225" y="2464359"/>
                    <a:pt x="0" y="2451746"/>
                    <a:pt x="0" y="2438594"/>
                  </a:cubicBezTo>
                  <a:lnTo>
                    <a:pt x="0" y="49589"/>
                  </a:lnTo>
                  <a:cubicBezTo>
                    <a:pt x="0" y="36437"/>
                    <a:pt x="5225" y="23824"/>
                    <a:pt x="14524" y="14524"/>
                  </a:cubicBezTo>
                  <a:cubicBezTo>
                    <a:pt x="23824" y="5225"/>
                    <a:pt x="36437" y="0"/>
                    <a:pt x="49589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704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1048999" y="876300"/>
            <a:ext cx="7220914" cy="8506112"/>
            <a:chOff x="0" y="0"/>
            <a:chExt cx="1700696" cy="22402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0696" cy="2240293"/>
            </a:xfrm>
            <a:custGeom>
              <a:avLst/>
              <a:gdLst/>
              <a:ahLst/>
              <a:cxnLst/>
              <a:rect l="l" t="t" r="r" b="b"/>
              <a:pathLst>
                <a:path w="1700696" h="2240293">
                  <a:moveTo>
                    <a:pt x="61146" y="0"/>
                  </a:moveTo>
                  <a:lnTo>
                    <a:pt x="1639550" y="0"/>
                  </a:lnTo>
                  <a:cubicBezTo>
                    <a:pt x="1673320" y="0"/>
                    <a:pt x="1700696" y="27376"/>
                    <a:pt x="1700696" y="61146"/>
                  </a:cubicBezTo>
                  <a:lnTo>
                    <a:pt x="1700696" y="2179147"/>
                  </a:lnTo>
                  <a:cubicBezTo>
                    <a:pt x="1700696" y="2195364"/>
                    <a:pt x="1694254" y="2210917"/>
                    <a:pt x="1682786" y="2222384"/>
                  </a:cubicBezTo>
                  <a:cubicBezTo>
                    <a:pt x="1671319" y="2233851"/>
                    <a:pt x="1655767" y="2240293"/>
                    <a:pt x="1639550" y="2240293"/>
                  </a:cubicBezTo>
                  <a:lnTo>
                    <a:pt x="61146" y="2240293"/>
                  </a:lnTo>
                  <a:cubicBezTo>
                    <a:pt x="27376" y="2240293"/>
                    <a:pt x="0" y="2212917"/>
                    <a:pt x="0" y="2179147"/>
                  </a:cubicBezTo>
                  <a:lnTo>
                    <a:pt x="0" y="61146"/>
                  </a:lnTo>
                  <a:cubicBezTo>
                    <a:pt x="0" y="27376"/>
                    <a:pt x="27376" y="0"/>
                    <a:pt x="61146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00696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984535" y="851051"/>
            <a:ext cx="8464263" cy="8614608"/>
            <a:chOff x="-55535" y="-28575"/>
            <a:chExt cx="2249632" cy="2268868"/>
          </a:xfrm>
        </p:grpSpPr>
        <p:sp>
          <p:nvSpPr>
            <p:cNvPr id="15" name="Freeform 15"/>
            <p:cNvSpPr/>
            <p:nvPr/>
          </p:nvSpPr>
          <p:spPr>
            <a:xfrm>
              <a:off x="-55535" y="0"/>
              <a:ext cx="2249632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21">
            <a:extLst>
              <a:ext uri="{FF2B5EF4-FFF2-40B4-BE49-F238E27FC236}">
                <a16:creationId xmlns:a16="http://schemas.microsoft.com/office/drawing/2014/main" xmlns="" id="{DAF3A4A0-31A2-1976-CD5B-8189C7D2F150}"/>
              </a:ext>
            </a:extLst>
          </p:cNvPr>
          <p:cNvSpPr/>
          <p:nvPr/>
        </p:nvSpPr>
        <p:spPr>
          <a:xfrm rot="21153730">
            <a:off x="16641550" y="8130572"/>
            <a:ext cx="1826931" cy="1429153"/>
          </a:xfrm>
          <a:custGeom>
            <a:avLst/>
            <a:gdLst/>
            <a:ahLst/>
            <a:cxnLst/>
            <a:rect l="l" t="t" r="r" b="b"/>
            <a:pathLst>
              <a:path w="1508593" h="1688079">
                <a:moveTo>
                  <a:pt x="0" y="0"/>
                </a:moveTo>
                <a:lnTo>
                  <a:pt x="1508592" y="0"/>
                </a:lnTo>
                <a:lnTo>
                  <a:pt x="1508592" y="1688079"/>
                </a:lnTo>
                <a:lnTo>
                  <a:pt x="0" y="1688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739BCF7-DE21-164B-79BC-B068069E3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8777" y="2514915"/>
            <a:ext cx="6968546" cy="525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EEEF3F-C09A-92BD-0930-05E56DA1FC1D}"/>
              </a:ext>
            </a:extLst>
          </p:cNvPr>
          <p:cNvSpPr txBox="1"/>
          <p:nvPr/>
        </p:nvSpPr>
        <p:spPr>
          <a:xfrm>
            <a:off x="967366" y="2228683"/>
            <a:ext cx="8405234" cy="702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700" dirty="0"/>
              <a:t>Ở một vùng biển nước trong, nhìn rõ những cây san hô, rong biển; có cá, sứa và nàng tiên cá cùng nhau bơi lội.</a:t>
            </a:r>
            <a:endParaRPr lang="en-US" sz="3700" dirty="0"/>
          </a:p>
          <a:p>
            <a:pPr marL="574675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700" dirty="0"/>
              <a:t> Nếu sứa cách xa cá thì nó gọi “Bạn cá ơi” và đợi cá đến, nếu không thì nó bơi tự do. </a:t>
            </a:r>
            <a:endParaRPr lang="en-US" sz="3700" dirty="0"/>
          </a:p>
          <a:p>
            <a:pPr marL="574675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700" dirty="0"/>
              <a:t>Nếu cá nghe sứa gọi thì quay lại và nói ”Tôi đây” rồi bơi đến với sứa, nếu không thì bơi theo nàng tiên cá.</a:t>
            </a:r>
            <a:endParaRPr lang="en-US" sz="37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DEFAA3-6671-C483-7774-70068DE67581}"/>
              </a:ext>
            </a:extLst>
          </p:cNvPr>
          <p:cNvGrpSpPr/>
          <p:nvPr/>
        </p:nvGrpSpPr>
        <p:grpSpPr>
          <a:xfrm>
            <a:off x="2944519" y="1078950"/>
            <a:ext cx="4609386" cy="1149733"/>
            <a:chOff x="2944519" y="1078950"/>
            <a:chExt cx="4609386" cy="1149733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1A1B12F3-ABF9-42D7-EECC-8DB9A8745DED}"/>
                </a:ext>
              </a:extLst>
            </p:cNvPr>
            <p:cNvSpPr/>
            <p:nvPr/>
          </p:nvSpPr>
          <p:spPr>
            <a:xfrm>
              <a:off x="2944519" y="1078950"/>
              <a:ext cx="4609386" cy="1149733"/>
            </a:xfrm>
            <a:custGeom>
              <a:avLst/>
              <a:gdLst/>
              <a:ahLst/>
              <a:cxnLst/>
              <a:rect l="l" t="t" r="r" b="b"/>
              <a:pathLst>
                <a:path w="5052337" h="1230933">
                  <a:moveTo>
                    <a:pt x="0" y="0"/>
                  </a:moveTo>
                  <a:lnTo>
                    <a:pt x="5052337" y="0"/>
                  </a:lnTo>
                  <a:lnTo>
                    <a:pt x="5052337" y="1230933"/>
                  </a:lnTo>
                  <a:lnTo>
                    <a:pt x="0" y="1230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BCC3FB7-93BB-32D5-ED18-29F33F838EC8}"/>
                </a:ext>
              </a:extLst>
            </p:cNvPr>
            <p:cNvSpPr txBox="1"/>
            <p:nvPr/>
          </p:nvSpPr>
          <p:spPr>
            <a:xfrm>
              <a:off x="4090396" y="1219507"/>
              <a:ext cx="22525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tưởng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647700"/>
            <a:ext cx="16727515" cy="9059322"/>
            <a:chOff x="0" y="-28575"/>
            <a:chExt cx="4405601" cy="2342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3822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104900"/>
            <a:ext cx="15729857" cy="8317745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FBDE6FD3-1BFB-FEE7-D905-5C83CE11C41D}"/>
              </a:ext>
            </a:extLst>
          </p:cNvPr>
          <p:cNvSpPr/>
          <p:nvPr/>
        </p:nvSpPr>
        <p:spPr>
          <a:xfrm>
            <a:off x="4806822" y="606494"/>
            <a:ext cx="8408657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01B62FF1-1A79-87D1-065B-B2C358ADB88E}"/>
              </a:ext>
            </a:extLst>
          </p:cNvPr>
          <p:cNvSpPr txBox="1"/>
          <p:nvPr/>
        </p:nvSpPr>
        <p:spPr>
          <a:xfrm rot="7395">
            <a:off x="5243417" y="768736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2787C2E-A351-1BE9-E1CD-ED2A45FED9C4}"/>
              </a:ext>
            </a:extLst>
          </p:cNvPr>
          <p:cNvGrpSpPr/>
          <p:nvPr/>
        </p:nvGrpSpPr>
        <p:grpSpPr>
          <a:xfrm>
            <a:off x="2590800" y="2465707"/>
            <a:ext cx="12573000" cy="6716393"/>
            <a:chOff x="2160587" y="2628900"/>
            <a:chExt cx="11860213" cy="644658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E42CE315-1FF6-0C64-747E-168270B57C53}"/>
                </a:ext>
              </a:extLst>
            </p:cNvPr>
            <p:cNvSpPr/>
            <p:nvPr/>
          </p:nvSpPr>
          <p:spPr>
            <a:xfrm>
              <a:off x="2160587" y="2628900"/>
              <a:ext cx="11860213" cy="6446587"/>
            </a:xfrm>
            <a:custGeom>
              <a:avLst/>
              <a:gdLst/>
              <a:ahLst/>
              <a:cxnLst/>
              <a:rect l="l" t="t" r="r" b="b"/>
              <a:pathLst>
                <a:path w="7192658" h="4114800">
                  <a:moveTo>
                    <a:pt x="0" y="0"/>
                  </a:moveTo>
                  <a:lnTo>
                    <a:pt x="7192658" y="0"/>
                  </a:lnTo>
                  <a:lnTo>
                    <a:pt x="71926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A4F2B70-23D1-036A-6479-E4DE8308C07A}"/>
                </a:ext>
              </a:extLst>
            </p:cNvPr>
            <p:cNvSpPr txBox="1"/>
            <p:nvPr/>
          </p:nvSpPr>
          <p:spPr>
            <a:xfrm>
              <a:off x="2807508" y="3882622"/>
              <a:ext cx="10350731" cy="462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4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thảo luận và thực hiện: </a:t>
              </a:r>
              <a:endPara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90613" indent="-574675" algn="just">
                <a:lnSpc>
                  <a:spcPct val="120000"/>
                </a:lnSpc>
                <a:spcAft>
                  <a:spcPts val="600"/>
                </a:spcAft>
                <a:buAutoNum type="alphaLcPeriod"/>
              </a:pPr>
              <a:r>
                <a:rPr lang="vi-VN" sz="4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 biết, theo ý tưởng bối cảnh của chương trình là gì, chương trình có những nhân vật nào? </a:t>
              </a:r>
              <a:endPara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90613" indent="-574675" algn="just">
                <a:lnSpc>
                  <a:spcPct val="120000"/>
                </a:lnSpc>
                <a:spcAft>
                  <a:spcPts val="600"/>
                </a:spcAft>
                <a:buAutoNum type="alphaLcPeriod"/>
              </a:pPr>
              <a:r>
                <a:rPr lang="vi-VN" sz="4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 tả bối cảnh và hành động của mỗi nhân vật.</a:t>
              </a:r>
              <a:endPara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5D702EC-719D-0F9A-4A6B-3840CE33F586}"/>
              </a:ext>
            </a:extLst>
          </p:cNvPr>
          <p:cNvSpPr txBox="1"/>
          <p:nvPr/>
        </p:nvSpPr>
        <p:spPr>
          <a:xfrm>
            <a:off x="904669" y="3766099"/>
            <a:ext cx="156852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53975" algn="just"/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Bối cảnh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Vùng biển nước trong, có cá, sứa và nàng tiên cá cùng nhau bơi lội.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11175" algn="just"/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của mỗi nhân vật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 indent="-569913" algn="just">
              <a:buAutoNum type="arabicParenBoth"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Jellyfish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Khi bơi, nếu khoảng cách tới Fish lớn hơn 300 thì gọi “Bạn Fish ơi” trong 2 giây và đợi bạn đến trong 3 giây, nếu không thì bơi tự do.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 indent="-569913" algn="just">
              <a:buAutoNum type="arabicParenBoth"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Khi bơi, nếu Jellyfish gọi thì quay lại và nói:”Tôi đây” trong 1 giây rồi bơi đến đó và dừng lại 3 giây; nếu không thì bơi theo Mermaid.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88" indent="-569913" algn="just">
              <a:buAutoNum type="arabicParenBoth"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Mermaid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Bơi tự do.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D58BCE2-8921-80AB-AE2F-0BC43BF6DC16}"/>
              </a:ext>
            </a:extLst>
          </p:cNvPr>
          <p:cNvGrpSpPr/>
          <p:nvPr/>
        </p:nvGrpSpPr>
        <p:grpSpPr>
          <a:xfrm>
            <a:off x="1247468" y="2281450"/>
            <a:ext cx="15592732" cy="7000410"/>
            <a:chOff x="1247468" y="2281450"/>
            <a:chExt cx="15592732" cy="70004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70D240D-65D6-4871-DBF5-13F9B94A5A71}"/>
                </a:ext>
              </a:extLst>
            </p:cNvPr>
            <p:cNvSpPr/>
            <p:nvPr/>
          </p:nvSpPr>
          <p:spPr>
            <a:xfrm>
              <a:off x="1247468" y="2652865"/>
              <a:ext cx="15592732" cy="662899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1B96D1D3-294B-FE75-7EB9-E6A6FA368FA1}"/>
                </a:ext>
              </a:extLst>
            </p:cNvPr>
            <p:cNvSpPr/>
            <p:nvPr/>
          </p:nvSpPr>
          <p:spPr>
            <a:xfrm>
              <a:off x="2525574" y="2281450"/>
              <a:ext cx="12576717" cy="8763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So sánh câu trả lời của nhóm em với kết quả sau: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15826" y="1104900"/>
            <a:ext cx="15729857" cy="8317745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FBDE6FD3-1BFB-FEE7-D905-5C83CE11C41D}"/>
              </a:ext>
            </a:extLst>
          </p:cNvPr>
          <p:cNvSpPr/>
          <p:nvPr/>
        </p:nvSpPr>
        <p:spPr>
          <a:xfrm>
            <a:off x="4806822" y="606494"/>
            <a:ext cx="8408657" cy="1252719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01B62FF1-1A79-87D1-065B-B2C358ADB88E}"/>
              </a:ext>
            </a:extLst>
          </p:cNvPr>
          <p:cNvSpPr txBox="1"/>
          <p:nvPr/>
        </p:nvSpPr>
        <p:spPr>
          <a:xfrm rot="7395">
            <a:off x="5243417" y="768736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Xây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kịch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96D71E-F328-8C85-CBAF-E5CEE7E2BE83}"/>
              </a:ext>
            </a:extLst>
          </p:cNvPr>
          <p:cNvSpPr txBox="1"/>
          <p:nvPr/>
        </p:nvSpPr>
        <p:spPr>
          <a:xfrm>
            <a:off x="1752600" y="2812525"/>
            <a:ext cx="14802221" cy="4879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vi-VN" sz="4400" dirty="0"/>
              <a:t>Mô tả chương trình được gọi là kịch bản chương trình.</a:t>
            </a:r>
            <a:endParaRPr lang="en-US" sz="4400" dirty="0"/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vi-VN" sz="4400" dirty="0"/>
              <a:t>Kịch bản chương trình cho biết bối cảnh (sân khấu) là gì, có những nhân vật nào với những hành động gì.</a:t>
            </a:r>
            <a:endParaRPr lang="en-US" sz="4400" dirty="0"/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vi-VN" sz="4400" dirty="0"/>
              <a:t>Nhờ có kịch bản, em có thể tạo được chương trình đúng yêu cầu hay ý tưởng đặt ra.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20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950</Words>
  <Application>Microsoft Office PowerPoint</Application>
  <PresentationFormat>Custom</PresentationFormat>
  <Paragraphs>84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MinhThangPC.VN</cp:lastModifiedBy>
  <cp:revision>34</cp:revision>
  <dcterms:created xsi:type="dcterms:W3CDTF">2006-08-16T00:00:00Z</dcterms:created>
  <dcterms:modified xsi:type="dcterms:W3CDTF">2025-05-06T10:07:51Z</dcterms:modified>
  <dc:identifier>DAGEvgh5pV8</dc:identifier>
</cp:coreProperties>
</file>