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56" r:id="rId4"/>
    <p:sldId id="274" r:id="rId5"/>
    <p:sldId id="269" r:id="rId6"/>
    <p:sldId id="258" r:id="rId7"/>
    <p:sldId id="263" r:id="rId8"/>
    <p:sldId id="268" r:id="rId9"/>
    <p:sldId id="272" r:id="rId10"/>
    <p:sldId id="264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3133"/>
    <a:srgbClr val="EBC8C7"/>
    <a:srgbClr val="EA929A"/>
    <a:srgbClr val="F19DA4"/>
    <a:srgbClr val="FDFDFD"/>
    <a:srgbClr val="FEF5D2"/>
    <a:srgbClr val="FFE697"/>
    <a:srgbClr val="A4C060"/>
    <a:srgbClr val="FCD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8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microsoft.com/office/2007/relationships/hdphoto" Target="../media/hdphoto3.wdp"/><Relationship Id="rId3" Type="http://schemas.openxmlformats.org/officeDocument/2006/relationships/image" Target="../media/image1.png"/><Relationship Id="rId12" Type="http://schemas.openxmlformats.org/officeDocument/2006/relationships/image" Target="../media/image19.svg"/><Relationship Id="rId17" Type="http://schemas.openxmlformats.org/officeDocument/2006/relationships/image" Target="../media/image5.png"/><Relationship Id="rId2" Type="http://schemas.openxmlformats.org/officeDocument/2006/relationships/audio" Target="../media/audio1.wav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.png"/><Relationship Id="rId19" Type="http://schemas.openxmlformats.org/officeDocument/2006/relationships/image" Target="../media/image6.png"/><Relationship Id="rId4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svg"/><Relationship Id="rId3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image" Target="../media/image2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5.svg"/><Relationship Id="rId15" Type="http://schemas.openxmlformats.org/officeDocument/2006/relationships/image" Target="../media/image69.sv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623389" y="2291489"/>
            <a:ext cx="12405783" cy="5237989"/>
            <a:chOff x="0" y="0"/>
            <a:chExt cx="3851716" cy="16262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51716" cy="1626278"/>
            </a:xfrm>
            <a:custGeom>
              <a:avLst/>
              <a:gdLst/>
              <a:ahLst/>
              <a:cxnLst/>
              <a:rect l="l" t="t" r="r" b="b"/>
              <a:pathLst>
                <a:path w="3851716" h="1626278">
                  <a:moveTo>
                    <a:pt x="31827" y="0"/>
                  </a:moveTo>
                  <a:lnTo>
                    <a:pt x="3819890" y="0"/>
                  </a:lnTo>
                  <a:cubicBezTo>
                    <a:pt x="3837467" y="0"/>
                    <a:pt x="3851716" y="14249"/>
                    <a:pt x="3851716" y="31827"/>
                  </a:cubicBezTo>
                  <a:lnTo>
                    <a:pt x="3851716" y="1594451"/>
                  </a:lnTo>
                  <a:cubicBezTo>
                    <a:pt x="3851716" y="1612028"/>
                    <a:pt x="3837467" y="1626278"/>
                    <a:pt x="3819890" y="1626278"/>
                  </a:cubicBezTo>
                  <a:lnTo>
                    <a:pt x="31827" y="1626278"/>
                  </a:lnTo>
                  <a:cubicBezTo>
                    <a:pt x="14249" y="1626278"/>
                    <a:pt x="0" y="1612028"/>
                    <a:pt x="0" y="1594451"/>
                  </a:cubicBezTo>
                  <a:lnTo>
                    <a:pt x="0" y="31827"/>
                  </a:lnTo>
                  <a:cubicBezTo>
                    <a:pt x="0" y="14249"/>
                    <a:pt x="14249" y="0"/>
                    <a:pt x="31827" y="0"/>
                  </a:cubicBezTo>
                  <a:close/>
                </a:path>
              </a:pathLst>
            </a:custGeom>
            <a:solidFill>
              <a:srgbClr val="F0B3A7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51716" cy="1664378"/>
            </a:xfrm>
            <a:prstGeom prst="rect">
              <a:avLst/>
            </a:prstGeom>
          </p:spPr>
          <p:txBody>
            <a:bodyPr lIns="43093" tIns="43093" rIns="43093" bIns="43093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42546" y="1943772"/>
            <a:ext cx="12890501" cy="5364751"/>
            <a:chOff x="0" y="0"/>
            <a:chExt cx="4002211" cy="16656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02211" cy="1665634"/>
            </a:xfrm>
            <a:custGeom>
              <a:avLst/>
              <a:gdLst/>
              <a:ahLst/>
              <a:cxnLst/>
              <a:rect l="l" t="t" r="r" b="b"/>
              <a:pathLst>
                <a:path w="4002211" h="1665634">
                  <a:moveTo>
                    <a:pt x="30630" y="0"/>
                  </a:moveTo>
                  <a:lnTo>
                    <a:pt x="3971580" y="0"/>
                  </a:lnTo>
                  <a:cubicBezTo>
                    <a:pt x="3979704" y="0"/>
                    <a:pt x="3987495" y="3227"/>
                    <a:pt x="3993240" y="8971"/>
                  </a:cubicBezTo>
                  <a:cubicBezTo>
                    <a:pt x="3998984" y="14716"/>
                    <a:pt x="4002211" y="22507"/>
                    <a:pt x="4002211" y="30630"/>
                  </a:cubicBezTo>
                  <a:lnTo>
                    <a:pt x="4002211" y="1635004"/>
                  </a:lnTo>
                  <a:cubicBezTo>
                    <a:pt x="4002211" y="1651921"/>
                    <a:pt x="3988497" y="1665634"/>
                    <a:pt x="3971580" y="1665634"/>
                  </a:cubicBezTo>
                  <a:lnTo>
                    <a:pt x="30630" y="1665634"/>
                  </a:lnTo>
                  <a:cubicBezTo>
                    <a:pt x="22507" y="1665634"/>
                    <a:pt x="14716" y="1662407"/>
                    <a:pt x="8971" y="1656663"/>
                  </a:cubicBezTo>
                  <a:cubicBezTo>
                    <a:pt x="3227" y="1650919"/>
                    <a:pt x="0" y="1643128"/>
                    <a:pt x="0" y="1635004"/>
                  </a:cubicBezTo>
                  <a:lnTo>
                    <a:pt x="0" y="30630"/>
                  </a:lnTo>
                  <a:cubicBezTo>
                    <a:pt x="0" y="22507"/>
                    <a:pt x="3227" y="14716"/>
                    <a:pt x="8971" y="8971"/>
                  </a:cubicBezTo>
                  <a:cubicBezTo>
                    <a:pt x="14716" y="3227"/>
                    <a:pt x="22507" y="0"/>
                    <a:pt x="30630" y="0"/>
                  </a:cubicBezTo>
                  <a:close/>
                </a:path>
              </a:pathLst>
            </a:custGeom>
            <a:solidFill>
              <a:srgbClr val="FCDED8"/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002211" cy="1703734"/>
            </a:xfrm>
            <a:prstGeom prst="rect">
              <a:avLst/>
            </a:prstGeom>
          </p:spPr>
          <p:txBody>
            <a:bodyPr lIns="43093" tIns="43093" rIns="43093" bIns="43093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536284" y="2385655"/>
            <a:ext cx="10024432" cy="463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CHÀO CÁC CON TỚI VỚI BÀI HỌC HÔM NAY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87246" y="1181100"/>
            <a:ext cx="10621398" cy="8229600"/>
            <a:chOff x="0" y="0"/>
            <a:chExt cx="2588324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88324" cy="2167467"/>
            </a:xfrm>
            <a:custGeom>
              <a:avLst/>
              <a:gdLst/>
              <a:ahLst/>
              <a:cxnLst/>
              <a:rect l="l" t="t" r="r" b="b"/>
              <a:pathLst>
                <a:path w="2588324" h="2167467">
                  <a:moveTo>
                    <a:pt x="40177" y="0"/>
                  </a:moveTo>
                  <a:lnTo>
                    <a:pt x="2548147" y="0"/>
                  </a:lnTo>
                  <a:cubicBezTo>
                    <a:pt x="2570336" y="0"/>
                    <a:pt x="2588324" y="17988"/>
                    <a:pt x="2588324" y="40177"/>
                  </a:cubicBezTo>
                  <a:lnTo>
                    <a:pt x="2588324" y="2127290"/>
                  </a:lnTo>
                  <a:cubicBezTo>
                    <a:pt x="2588324" y="2149479"/>
                    <a:pt x="2570336" y="2167467"/>
                    <a:pt x="2548147" y="2167467"/>
                  </a:cubicBezTo>
                  <a:lnTo>
                    <a:pt x="40177" y="2167467"/>
                  </a:lnTo>
                  <a:cubicBezTo>
                    <a:pt x="17988" y="2167467"/>
                    <a:pt x="0" y="2149479"/>
                    <a:pt x="0" y="2127290"/>
                  </a:cubicBezTo>
                  <a:lnTo>
                    <a:pt x="0" y="40177"/>
                  </a:lnTo>
                  <a:cubicBezTo>
                    <a:pt x="0" y="17988"/>
                    <a:pt x="17988" y="0"/>
                    <a:pt x="40177" y="0"/>
                  </a:cubicBezTo>
                  <a:close/>
                </a:path>
              </a:pathLst>
            </a:custGeom>
            <a:solidFill>
              <a:srgbClr val="FAE6DB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588324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62930" y="1039118"/>
            <a:ext cx="10499177" cy="8219181"/>
            <a:chOff x="-99181" y="-38100"/>
            <a:chExt cx="2689049" cy="2205567"/>
          </a:xfrm>
        </p:grpSpPr>
        <p:sp>
          <p:nvSpPr>
            <p:cNvPr id="9" name="Freeform 9"/>
            <p:cNvSpPr/>
            <p:nvPr/>
          </p:nvSpPr>
          <p:spPr>
            <a:xfrm>
              <a:off x="-99181" y="0"/>
              <a:ext cx="2689049" cy="2167467"/>
            </a:xfrm>
            <a:custGeom>
              <a:avLst/>
              <a:gdLst/>
              <a:ahLst/>
              <a:cxnLst/>
              <a:rect l="l" t="t" r="r" b="b"/>
              <a:pathLst>
                <a:path w="2589867" h="2167467">
                  <a:moveTo>
                    <a:pt x="40153" y="0"/>
                  </a:moveTo>
                  <a:lnTo>
                    <a:pt x="2549715" y="0"/>
                  </a:lnTo>
                  <a:cubicBezTo>
                    <a:pt x="2571890" y="0"/>
                    <a:pt x="2589867" y="17977"/>
                    <a:pt x="2589867" y="40153"/>
                  </a:cubicBezTo>
                  <a:lnTo>
                    <a:pt x="2589867" y="2127314"/>
                  </a:lnTo>
                  <a:cubicBezTo>
                    <a:pt x="2589867" y="2149490"/>
                    <a:pt x="2571890" y="2167467"/>
                    <a:pt x="2549715" y="2167467"/>
                  </a:cubicBezTo>
                  <a:lnTo>
                    <a:pt x="40153" y="2167467"/>
                  </a:lnTo>
                  <a:cubicBezTo>
                    <a:pt x="17977" y="2167467"/>
                    <a:pt x="0" y="2149490"/>
                    <a:pt x="0" y="2127314"/>
                  </a:cubicBezTo>
                  <a:lnTo>
                    <a:pt x="0" y="40153"/>
                  </a:lnTo>
                  <a:cubicBezTo>
                    <a:pt x="0" y="17977"/>
                    <a:pt x="17977" y="0"/>
                    <a:pt x="40153" y="0"/>
                  </a:cubicBezTo>
                  <a:close/>
                </a:path>
              </a:pathLst>
            </a:custGeom>
            <a:solidFill>
              <a:srgbClr val="FDFCF4"/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8986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Freeform 9">
            <a:extLst>
              <a:ext uri="{FF2B5EF4-FFF2-40B4-BE49-F238E27FC236}">
                <a16:creationId xmlns:a16="http://schemas.microsoft.com/office/drawing/2014/main" id="{3861A54E-6C47-2D09-29F0-C0609B08D35C}"/>
              </a:ext>
            </a:extLst>
          </p:cNvPr>
          <p:cNvSpPr/>
          <p:nvPr/>
        </p:nvSpPr>
        <p:spPr>
          <a:xfrm>
            <a:off x="3395858" y="1426908"/>
            <a:ext cx="5140181" cy="1363018"/>
          </a:xfrm>
          <a:prstGeom prst="cloud">
            <a:avLst/>
          </a:prstGeom>
          <a:solidFill>
            <a:srgbClr val="DD3133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E7CCFB-6C43-38CE-A840-C50AB95A1BA4}"/>
              </a:ext>
            </a:extLst>
          </p:cNvPr>
          <p:cNvGrpSpPr/>
          <p:nvPr/>
        </p:nvGrpSpPr>
        <p:grpSpPr>
          <a:xfrm>
            <a:off x="533399" y="3396008"/>
            <a:ext cx="10328702" cy="4718023"/>
            <a:chOff x="745948" y="2682828"/>
            <a:chExt cx="8941709" cy="4718023"/>
          </a:xfrm>
        </p:grpSpPr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83C691CE-70CA-377C-B3EB-7D34083E579E}"/>
                </a:ext>
              </a:extLst>
            </p:cNvPr>
            <p:cNvSpPr txBox="1"/>
            <p:nvPr/>
          </p:nvSpPr>
          <p:spPr>
            <a:xfrm>
              <a:off x="745948" y="2682828"/>
              <a:ext cx="8941709" cy="47180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ju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vi-VN" sz="4000" dirty="0"/>
                <a:t>Trong cấu trúc lặp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&lt;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r>
                <a:rPr lang="vi-VN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được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 algn="ju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30000"/>
                </a:lnSpc>
              </a:pPr>
              <a:endParaRPr lang="en-US" sz="4000" dirty="0"/>
            </a:p>
            <a:p>
              <a:pPr marL="457200" indent="-457200" algn="ju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vi-VN" sz="4000" b="1" dirty="0"/>
                <a:t>Scratch</a:t>
              </a:r>
              <a:r>
                <a:rPr lang="vi-VN" sz="4000" dirty="0">
                  <a:solidFill>
                    <a:srgbClr val="FF0000"/>
                  </a:solidFill>
                </a:rPr>
                <a:t> </a:t>
              </a:r>
              <a:r>
                <a:rPr lang="vi-VN" sz="4000" dirty="0"/>
                <a:t>cung cấp lệnh </a:t>
              </a:r>
              <a:endParaRPr lang="en-US" sz="4000" dirty="0"/>
            </a:p>
            <a:p>
              <a:pPr marL="461963" indent="-66675" algn="just">
                <a:lnSpc>
                  <a:spcPct val="130000"/>
                </a:lnSpc>
              </a:pPr>
              <a:r>
                <a:rPr lang="vi-VN" sz="4000" dirty="0"/>
                <a:t>để điều khiển cấu trúc lặp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000" spc="97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4C4FCE3-D54E-857E-4749-9B7C18ED4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0511" y="4277920"/>
              <a:ext cx="3641207" cy="23338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572000" y="1409700"/>
            <a:ext cx="9014013" cy="7948546"/>
            <a:chOff x="0" y="0"/>
            <a:chExt cx="2374061" cy="20934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74061" cy="2093444"/>
            </a:xfrm>
            <a:custGeom>
              <a:avLst/>
              <a:gdLst/>
              <a:ahLst/>
              <a:cxnLst/>
              <a:rect l="l" t="t" r="r" b="b"/>
              <a:pathLst>
                <a:path w="2374061" h="2093444">
                  <a:moveTo>
                    <a:pt x="43803" y="0"/>
                  </a:moveTo>
                  <a:lnTo>
                    <a:pt x="2330258" y="0"/>
                  </a:lnTo>
                  <a:cubicBezTo>
                    <a:pt x="2354450" y="0"/>
                    <a:pt x="2374061" y="19611"/>
                    <a:pt x="2374061" y="43803"/>
                  </a:cubicBezTo>
                  <a:lnTo>
                    <a:pt x="2374061" y="2049642"/>
                  </a:lnTo>
                  <a:cubicBezTo>
                    <a:pt x="2374061" y="2061259"/>
                    <a:pt x="2369446" y="2072400"/>
                    <a:pt x="2361231" y="2080615"/>
                  </a:cubicBezTo>
                  <a:cubicBezTo>
                    <a:pt x="2353017" y="2088829"/>
                    <a:pt x="2341875" y="2093444"/>
                    <a:pt x="2330258" y="2093444"/>
                  </a:cubicBezTo>
                  <a:lnTo>
                    <a:pt x="43803" y="2093444"/>
                  </a:lnTo>
                  <a:cubicBezTo>
                    <a:pt x="32185" y="2093444"/>
                    <a:pt x="21044" y="2088829"/>
                    <a:pt x="12830" y="2080615"/>
                  </a:cubicBezTo>
                  <a:cubicBezTo>
                    <a:pt x="4615" y="2072400"/>
                    <a:pt x="0" y="2061259"/>
                    <a:pt x="0" y="2049642"/>
                  </a:cubicBezTo>
                  <a:lnTo>
                    <a:pt x="0" y="43803"/>
                  </a:lnTo>
                  <a:cubicBezTo>
                    <a:pt x="0" y="32185"/>
                    <a:pt x="4615" y="21044"/>
                    <a:pt x="12830" y="12830"/>
                  </a:cubicBezTo>
                  <a:cubicBezTo>
                    <a:pt x="21044" y="4615"/>
                    <a:pt x="32185" y="0"/>
                    <a:pt x="43803" y="0"/>
                  </a:cubicBezTo>
                  <a:close/>
                </a:path>
              </a:pathLst>
            </a:custGeom>
            <a:solidFill>
              <a:srgbClr val="FFDC96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374061" cy="2131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239264" y="1249164"/>
            <a:ext cx="9070322" cy="7915931"/>
            <a:chOff x="0" y="0"/>
            <a:chExt cx="2388891" cy="20848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88891" cy="2084854"/>
            </a:xfrm>
            <a:custGeom>
              <a:avLst/>
              <a:gdLst/>
              <a:ahLst/>
              <a:cxnLst/>
              <a:rect l="l" t="t" r="r" b="b"/>
              <a:pathLst>
                <a:path w="2388891" h="2084854">
                  <a:moveTo>
                    <a:pt x="43531" y="0"/>
                  </a:moveTo>
                  <a:lnTo>
                    <a:pt x="2345361" y="0"/>
                  </a:lnTo>
                  <a:cubicBezTo>
                    <a:pt x="2369402" y="0"/>
                    <a:pt x="2388891" y="19489"/>
                    <a:pt x="2388891" y="43531"/>
                  </a:cubicBezTo>
                  <a:lnTo>
                    <a:pt x="2388891" y="2041324"/>
                  </a:lnTo>
                  <a:cubicBezTo>
                    <a:pt x="2388891" y="2065365"/>
                    <a:pt x="2369402" y="2084854"/>
                    <a:pt x="2345361" y="2084854"/>
                  </a:cubicBezTo>
                  <a:lnTo>
                    <a:pt x="43531" y="2084854"/>
                  </a:lnTo>
                  <a:cubicBezTo>
                    <a:pt x="19489" y="2084854"/>
                    <a:pt x="0" y="2065365"/>
                    <a:pt x="0" y="2041324"/>
                  </a:cubicBezTo>
                  <a:lnTo>
                    <a:pt x="0" y="43531"/>
                  </a:lnTo>
                  <a:cubicBezTo>
                    <a:pt x="0" y="19489"/>
                    <a:pt x="19489" y="0"/>
                    <a:pt x="43531" y="0"/>
                  </a:cubicBezTo>
                  <a:close/>
                </a:path>
              </a:pathLst>
            </a:custGeom>
            <a:solidFill>
              <a:srgbClr val="FEEDAA"/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388891" cy="2122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0276833">
            <a:off x="6791435" y="753416"/>
            <a:ext cx="3965979" cy="991495"/>
          </a:xfrm>
          <a:custGeom>
            <a:avLst/>
            <a:gdLst/>
            <a:ahLst/>
            <a:cxnLst/>
            <a:rect l="l" t="t" r="r" b="b"/>
            <a:pathLst>
              <a:path w="3965979" h="991495">
                <a:moveTo>
                  <a:pt x="0" y="0"/>
                </a:moveTo>
                <a:lnTo>
                  <a:pt x="3965980" y="0"/>
                </a:lnTo>
                <a:lnTo>
                  <a:pt x="3965980" y="991495"/>
                </a:lnTo>
                <a:lnTo>
                  <a:pt x="0" y="9914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687341" y="3489126"/>
            <a:ext cx="8250616" cy="3436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7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CON ĐÃ LẮNG NGHE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8344000" y="9075799"/>
            <a:ext cx="1239683" cy="1033133"/>
          </a:xfrm>
          <a:custGeom>
            <a:avLst/>
            <a:gdLst/>
            <a:ahLst/>
            <a:cxnLst/>
            <a:rect l="l" t="t" r="r" b="b"/>
            <a:pathLst>
              <a:path w="1454729" h="1398965">
                <a:moveTo>
                  <a:pt x="0" y="0"/>
                </a:moveTo>
                <a:lnTo>
                  <a:pt x="1454730" y="0"/>
                </a:lnTo>
                <a:lnTo>
                  <a:pt x="1454730" y="1398964"/>
                </a:lnTo>
                <a:lnTo>
                  <a:pt x="0" y="1398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D557CF8-3C39-6F80-15E2-7164027E240A}"/>
              </a:ext>
            </a:extLst>
          </p:cNvPr>
          <p:cNvSpPr txBox="1"/>
          <p:nvPr/>
        </p:nvSpPr>
        <p:spPr>
          <a:xfrm>
            <a:off x="2783018" y="2438052"/>
            <a:ext cx="11966103" cy="3818614"/>
          </a:xfrm>
          <a:prstGeom prst="rect">
            <a:avLst/>
          </a:prstGeom>
        </p:spPr>
        <p:txBody>
          <a:bodyPr lIns="127000" tIns="127000" rIns="127000" bIns="127000" rtlCol="0" anchor="ctr"/>
          <a:lstStyle/>
          <a:p>
            <a:pPr indent="-63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D7073917-0A26-A876-F078-ED309F75AE80}"/>
              </a:ext>
            </a:extLst>
          </p:cNvPr>
          <p:cNvSpPr txBox="1"/>
          <p:nvPr/>
        </p:nvSpPr>
        <p:spPr>
          <a:xfrm>
            <a:off x="10061353" y="7198082"/>
            <a:ext cx="6514469" cy="2136419"/>
          </a:xfrm>
          <a:prstGeom prst="rect">
            <a:avLst/>
          </a:prstGeom>
        </p:spPr>
        <p:txBody>
          <a:bodyPr lIns="127000" tIns="127000" rIns="127000" bIns="127000" rtlCol="0" anchor="ctr"/>
          <a:lstStyle/>
          <a:p>
            <a:pPr indent="-63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3E767A5-A79F-3636-51CB-046E7C97CED9}"/>
              </a:ext>
            </a:extLst>
          </p:cNvPr>
          <p:cNvGrpSpPr/>
          <p:nvPr/>
        </p:nvGrpSpPr>
        <p:grpSpPr>
          <a:xfrm>
            <a:off x="1960718" y="8193093"/>
            <a:ext cx="12788404" cy="1903606"/>
            <a:chOff x="1871764" y="6844668"/>
            <a:chExt cx="13626347" cy="3669668"/>
          </a:xfrm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D080C6F3-934A-1F83-C4FA-9C2B14CEC844}"/>
                </a:ext>
              </a:extLst>
            </p:cNvPr>
            <p:cNvSpPr/>
            <p:nvPr/>
          </p:nvSpPr>
          <p:spPr>
            <a:xfrm>
              <a:off x="1871764" y="6844668"/>
              <a:ext cx="13626347" cy="3669668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8FE978-FCC0-1B17-0B91-520056245543}"/>
                </a:ext>
              </a:extLst>
            </p:cNvPr>
            <p:cNvSpPr txBox="1"/>
            <p:nvPr/>
          </p:nvSpPr>
          <p:spPr>
            <a:xfrm>
              <a:off x="2887865" y="7118030"/>
              <a:ext cx="11267250" cy="2895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400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 cách nào để điều khiển chạy hay dừng</a:t>
              </a:r>
              <a:r>
                <a:rPr lang="en-US" sz="400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vi-VN" sz="4000" dirty="0">
                  <a:solidFill>
                    <a:srgbClr val="00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chương trình bằng bàn phím không?</a:t>
              </a:r>
              <a:endPara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Freeform 3">
            <a:extLst>
              <a:ext uri="{FF2B5EF4-FFF2-40B4-BE49-F238E27FC236}">
                <a16:creationId xmlns:a16="http://schemas.microsoft.com/office/drawing/2014/main" id="{502FAA03-2FB0-FA1A-FA64-EE61199DAC22}"/>
              </a:ext>
            </a:extLst>
          </p:cNvPr>
          <p:cNvSpPr/>
          <p:nvPr/>
        </p:nvSpPr>
        <p:spPr>
          <a:xfrm>
            <a:off x="3649110" y="145639"/>
            <a:ext cx="3342870" cy="1051424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DD0B8AF1-AF52-A4F1-1D7D-E15B93083B2D}"/>
              </a:ext>
            </a:extLst>
          </p:cNvPr>
          <p:cNvGrpSpPr/>
          <p:nvPr/>
        </p:nvGrpSpPr>
        <p:grpSpPr>
          <a:xfrm>
            <a:off x="1348200" y="1432496"/>
            <a:ext cx="8176800" cy="1348804"/>
            <a:chOff x="0" y="-14956"/>
            <a:chExt cx="3536606" cy="819663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4C49D0C6-A5C1-9440-F06C-E8C9E208827A}"/>
                </a:ext>
              </a:extLst>
            </p:cNvPr>
            <p:cNvSpPr/>
            <p:nvPr/>
          </p:nvSpPr>
          <p:spPr>
            <a:xfrm>
              <a:off x="0" y="0"/>
              <a:ext cx="3536606" cy="781563"/>
            </a:xfrm>
            <a:custGeom>
              <a:avLst/>
              <a:gdLst/>
              <a:ahLst/>
              <a:cxnLst/>
              <a:rect l="l" t="t" r="r" b="b"/>
              <a:pathLst>
                <a:path w="3829538" h="781563">
                  <a:moveTo>
                    <a:pt x="2397" y="0"/>
                  </a:moveTo>
                  <a:lnTo>
                    <a:pt x="3827141" y="0"/>
                  </a:lnTo>
                  <a:cubicBezTo>
                    <a:pt x="3828465" y="0"/>
                    <a:pt x="3829538" y="1073"/>
                    <a:pt x="3829538" y="2397"/>
                  </a:cubicBezTo>
                  <a:lnTo>
                    <a:pt x="3829538" y="779167"/>
                  </a:lnTo>
                  <a:cubicBezTo>
                    <a:pt x="3829538" y="779802"/>
                    <a:pt x="3829286" y="780412"/>
                    <a:pt x="3828836" y="780862"/>
                  </a:cubicBezTo>
                  <a:cubicBezTo>
                    <a:pt x="3828386" y="781311"/>
                    <a:pt x="3827777" y="781563"/>
                    <a:pt x="3827141" y="781563"/>
                  </a:cubicBezTo>
                  <a:lnTo>
                    <a:pt x="2397" y="781563"/>
                  </a:lnTo>
                  <a:cubicBezTo>
                    <a:pt x="1073" y="781563"/>
                    <a:pt x="0" y="780490"/>
                    <a:pt x="0" y="779167"/>
                  </a:cubicBezTo>
                  <a:lnTo>
                    <a:pt x="0" y="2397"/>
                  </a:lnTo>
                  <a:cubicBezTo>
                    <a:pt x="0" y="1761"/>
                    <a:pt x="252" y="1151"/>
                    <a:pt x="702" y="702"/>
                  </a:cubicBezTo>
                  <a:cubicBezTo>
                    <a:pt x="1151" y="252"/>
                    <a:pt x="1761" y="0"/>
                    <a:pt x="2397" y="0"/>
                  </a:cubicBezTo>
                  <a:close/>
                </a:path>
              </a:pathLst>
            </a:custGeom>
            <a:solidFill>
              <a:srgbClr val="DDEBE5"/>
            </a:solidFill>
            <a:ln w="28575" cap="sq">
              <a:solidFill>
                <a:srgbClr val="26A29A"/>
              </a:solidFill>
              <a:prstDash val="solid"/>
              <a:miter/>
            </a:ln>
          </p:spPr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DDB3129C-75D5-8D48-165E-49598E70BC2D}"/>
                </a:ext>
              </a:extLst>
            </p:cNvPr>
            <p:cNvSpPr txBox="1"/>
            <p:nvPr/>
          </p:nvSpPr>
          <p:spPr>
            <a:xfrm>
              <a:off x="19299" y="-14956"/>
              <a:ext cx="3498007" cy="819663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hực hiện thao tác nào để </a:t>
              </a:r>
              <a:r>
                <a:rPr lang="en-US" sz="3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chạy</a:t>
              </a:r>
              <a:r>
                <a:rPr lang="vi-VN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chương trình ở hình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192647-4A71-6093-6306-E7875BB14641}"/>
              </a:ext>
            </a:extLst>
          </p:cNvPr>
          <p:cNvGrpSpPr/>
          <p:nvPr/>
        </p:nvGrpSpPr>
        <p:grpSpPr>
          <a:xfrm>
            <a:off x="1900054" y="3037922"/>
            <a:ext cx="7064520" cy="742397"/>
            <a:chOff x="6134100" y="2471830"/>
            <a:chExt cx="5109091" cy="74239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C9A294-9C38-91AE-32B0-C495C0ADFBCC}"/>
                </a:ext>
              </a:extLst>
            </p:cNvPr>
            <p:cNvSpPr txBox="1"/>
            <p:nvPr/>
          </p:nvSpPr>
          <p:spPr>
            <a:xfrm>
              <a:off x="6134100" y="2504475"/>
              <a:ext cx="510909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A. 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A3D9372-3443-FA26-DFE1-9FE89E9D3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894228" y="2471830"/>
              <a:ext cx="612024" cy="742397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6AE2D5-7586-367C-44A8-1A207A8CEF0E}"/>
              </a:ext>
            </a:extLst>
          </p:cNvPr>
          <p:cNvGrpSpPr/>
          <p:nvPr/>
        </p:nvGrpSpPr>
        <p:grpSpPr>
          <a:xfrm>
            <a:off x="1882889" y="3831129"/>
            <a:ext cx="6062694" cy="778971"/>
            <a:chOff x="5893446" y="3161912"/>
            <a:chExt cx="4681225" cy="77897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F02061-5584-39F7-B893-53D8FDDE80BF}"/>
                </a:ext>
              </a:extLst>
            </p:cNvPr>
            <p:cNvSpPr txBox="1"/>
            <p:nvPr/>
          </p:nvSpPr>
          <p:spPr>
            <a:xfrm>
              <a:off x="5893446" y="3263775"/>
              <a:ext cx="394491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B. 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AAA3120-AE7D-D6F7-9A70-B847B12A9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54376" y="3161912"/>
              <a:ext cx="620295" cy="742396"/>
            </a:xfrm>
            <a:prstGeom prst="rect">
              <a:avLst/>
            </a:prstGeom>
          </p:spPr>
        </p:pic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id="{619FE14A-3A6D-56E6-367F-4B79506CF9B2}"/>
              </a:ext>
            </a:extLst>
          </p:cNvPr>
          <p:cNvGrpSpPr/>
          <p:nvPr/>
        </p:nvGrpSpPr>
        <p:grpSpPr>
          <a:xfrm>
            <a:off x="1348200" y="4882753"/>
            <a:ext cx="8176800" cy="1432821"/>
            <a:chOff x="0" y="0"/>
            <a:chExt cx="3536606" cy="819663"/>
          </a:xfrm>
        </p:grpSpPr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8DC4DA72-8213-912D-DFF8-87B43C3E471F}"/>
                </a:ext>
              </a:extLst>
            </p:cNvPr>
            <p:cNvSpPr/>
            <p:nvPr/>
          </p:nvSpPr>
          <p:spPr>
            <a:xfrm>
              <a:off x="0" y="0"/>
              <a:ext cx="3536606" cy="781563"/>
            </a:xfrm>
            <a:custGeom>
              <a:avLst/>
              <a:gdLst/>
              <a:ahLst/>
              <a:cxnLst/>
              <a:rect l="l" t="t" r="r" b="b"/>
              <a:pathLst>
                <a:path w="3829538" h="781563">
                  <a:moveTo>
                    <a:pt x="2397" y="0"/>
                  </a:moveTo>
                  <a:lnTo>
                    <a:pt x="3827141" y="0"/>
                  </a:lnTo>
                  <a:cubicBezTo>
                    <a:pt x="3828465" y="0"/>
                    <a:pt x="3829538" y="1073"/>
                    <a:pt x="3829538" y="2397"/>
                  </a:cubicBezTo>
                  <a:lnTo>
                    <a:pt x="3829538" y="779167"/>
                  </a:lnTo>
                  <a:cubicBezTo>
                    <a:pt x="3829538" y="779802"/>
                    <a:pt x="3829286" y="780412"/>
                    <a:pt x="3828836" y="780862"/>
                  </a:cubicBezTo>
                  <a:cubicBezTo>
                    <a:pt x="3828386" y="781311"/>
                    <a:pt x="3827777" y="781563"/>
                    <a:pt x="3827141" y="781563"/>
                  </a:cubicBezTo>
                  <a:lnTo>
                    <a:pt x="2397" y="781563"/>
                  </a:lnTo>
                  <a:cubicBezTo>
                    <a:pt x="1073" y="781563"/>
                    <a:pt x="0" y="780490"/>
                    <a:pt x="0" y="779167"/>
                  </a:cubicBezTo>
                  <a:lnTo>
                    <a:pt x="0" y="2397"/>
                  </a:lnTo>
                  <a:cubicBezTo>
                    <a:pt x="0" y="1761"/>
                    <a:pt x="252" y="1151"/>
                    <a:pt x="702" y="702"/>
                  </a:cubicBezTo>
                  <a:cubicBezTo>
                    <a:pt x="1151" y="252"/>
                    <a:pt x="1761" y="0"/>
                    <a:pt x="239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 cap="sq">
              <a:solidFill>
                <a:srgbClr val="FFC000"/>
              </a:solidFill>
              <a:prstDash val="solid"/>
              <a:miter/>
            </a:ln>
          </p:spPr>
        </p:sp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899BABF9-76AB-031D-8E82-04B88D43448F}"/>
                </a:ext>
              </a:extLst>
            </p:cNvPr>
            <p:cNvSpPr txBox="1"/>
            <p:nvPr/>
          </p:nvSpPr>
          <p:spPr>
            <a:xfrm>
              <a:off x="19299" y="0"/>
              <a:ext cx="3498007" cy="819663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hiện thao tác nào để </a:t>
              </a:r>
              <a:r>
                <a:rPr lang="en-US" sz="3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dừng</a:t>
              </a:r>
              <a:r>
                <a:rPr lang="en-US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chương </a:t>
              </a:r>
              <a:r>
                <a:rPr lang="vi-VN" sz="3800">
                  <a:latin typeface="Arial" panose="020B0604020202020204" pitchFamily="34" charset="0"/>
                  <a:cs typeface="Arial" panose="020B0604020202020204" pitchFamily="34" charset="0"/>
                </a:rPr>
                <a:t>trình ở 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964781-CA37-7910-82C0-FFE8A5B33800}"/>
              </a:ext>
            </a:extLst>
          </p:cNvPr>
          <p:cNvGrpSpPr/>
          <p:nvPr/>
        </p:nvGrpSpPr>
        <p:grpSpPr>
          <a:xfrm>
            <a:off x="2050442" y="6485158"/>
            <a:ext cx="5895140" cy="802380"/>
            <a:chOff x="6134100" y="2379203"/>
            <a:chExt cx="4432300" cy="8023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91852F-8180-D202-FA6C-B38E32A4021E}"/>
                </a:ext>
              </a:extLst>
            </p:cNvPr>
            <p:cNvSpPr txBox="1"/>
            <p:nvPr/>
          </p:nvSpPr>
          <p:spPr>
            <a:xfrm>
              <a:off x="6134100" y="2504475"/>
              <a:ext cx="384130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A. 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0C84FDE-978F-CD82-ADC2-014A74366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54376" y="2379203"/>
              <a:ext cx="612024" cy="648492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873B7C6-719D-C6A8-6981-F4578F9D4949}"/>
              </a:ext>
            </a:extLst>
          </p:cNvPr>
          <p:cNvGrpSpPr/>
          <p:nvPr/>
        </p:nvGrpSpPr>
        <p:grpSpPr>
          <a:xfrm>
            <a:off x="2050442" y="7297224"/>
            <a:ext cx="5987142" cy="846692"/>
            <a:chOff x="6134099" y="2997806"/>
            <a:chExt cx="4440572" cy="84669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305A8FB-787C-4E66-3A23-4BE357E7103C}"/>
                </a:ext>
              </a:extLst>
            </p:cNvPr>
            <p:cNvSpPr txBox="1"/>
            <p:nvPr/>
          </p:nvSpPr>
          <p:spPr>
            <a:xfrm>
              <a:off x="6134099" y="3167390"/>
              <a:ext cx="378933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B. 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7B4E9B4-3933-F1EF-1C34-9E947A92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54376" y="2997806"/>
              <a:ext cx="620295" cy="776130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A0E77BD-800E-D566-977F-36BB548C97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22" b="97924" l="1361" r="9727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012" y="2720501"/>
            <a:ext cx="1083490" cy="106506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DEAA5D4-431E-D209-AC18-641FD7BC2A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22" b="97924" l="1361" r="9727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6134" y="7104751"/>
            <a:ext cx="1032088" cy="101453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E0C7D59-D523-AD28-6461-98C972421BF1}"/>
              </a:ext>
            </a:extLst>
          </p:cNvPr>
          <p:cNvGrpSpPr/>
          <p:nvPr/>
        </p:nvGrpSpPr>
        <p:grpSpPr>
          <a:xfrm>
            <a:off x="10296321" y="952500"/>
            <a:ext cx="7059467" cy="7050292"/>
            <a:chOff x="10296321" y="952500"/>
            <a:chExt cx="7059467" cy="7050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3C7A88-77E5-9589-FAE2-CBAC10625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296321" y="952500"/>
              <a:ext cx="6789491" cy="62985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6071272-6C93-C049-A8F3-386B7DE58C72}"/>
                </a:ext>
              </a:extLst>
            </p:cNvPr>
            <p:cNvSpPr txBox="1"/>
            <p:nvPr/>
          </p:nvSpPr>
          <p:spPr>
            <a:xfrm>
              <a:off x="10296321" y="7387239"/>
              <a:ext cx="7059467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4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vi-VN" sz="3400" dirty="0">
                  <a:latin typeface="Arial" panose="020B0604020202020204" pitchFamily="34" charset="0"/>
                  <a:cs typeface="Arial" panose="020B0604020202020204" pitchFamily="34" charset="0"/>
                </a:rPr>
                <a:t>ình 23.1</a:t>
              </a:r>
              <a:r>
                <a:rPr lang="en-US" sz="3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400" dirty="0" err="1"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3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Meo</a:t>
              </a:r>
              <a:r>
                <a:rPr lang="en-US" sz="3400" b="1" dirty="0">
                  <a:latin typeface="Arial" panose="020B0604020202020204" pitchFamily="34" charset="0"/>
                  <a:cs typeface="Arial" panose="020B0604020202020204" pitchFamily="34" charset="0"/>
                </a:rPr>
                <a:t>-Bay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479665" y="2255357"/>
            <a:ext cx="11633471" cy="5334350"/>
            <a:chOff x="0" y="0"/>
            <a:chExt cx="3063959" cy="14049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63959" cy="1404932"/>
            </a:xfrm>
            <a:custGeom>
              <a:avLst/>
              <a:gdLst/>
              <a:ahLst/>
              <a:cxnLst/>
              <a:rect l="l" t="t" r="r" b="b"/>
              <a:pathLst>
                <a:path w="3063959" h="1404932">
                  <a:moveTo>
                    <a:pt x="33940" y="0"/>
                  </a:moveTo>
                  <a:lnTo>
                    <a:pt x="3030020" y="0"/>
                  </a:lnTo>
                  <a:cubicBezTo>
                    <a:pt x="3048764" y="0"/>
                    <a:pt x="3063959" y="15195"/>
                    <a:pt x="3063959" y="33940"/>
                  </a:cubicBezTo>
                  <a:lnTo>
                    <a:pt x="3063959" y="1370992"/>
                  </a:lnTo>
                  <a:cubicBezTo>
                    <a:pt x="3063959" y="1389736"/>
                    <a:pt x="3048764" y="1404932"/>
                    <a:pt x="3030020" y="1404932"/>
                  </a:cubicBezTo>
                  <a:lnTo>
                    <a:pt x="33940" y="1404932"/>
                  </a:lnTo>
                  <a:cubicBezTo>
                    <a:pt x="15195" y="1404932"/>
                    <a:pt x="0" y="1389736"/>
                    <a:pt x="0" y="1370992"/>
                  </a:cubicBezTo>
                  <a:lnTo>
                    <a:pt x="0" y="33940"/>
                  </a:lnTo>
                  <a:cubicBezTo>
                    <a:pt x="0" y="15195"/>
                    <a:pt x="15195" y="0"/>
                    <a:pt x="33940" y="0"/>
                  </a:cubicBezTo>
                  <a:close/>
                </a:path>
              </a:pathLst>
            </a:custGeom>
            <a:solidFill>
              <a:srgbClr val="FAE6D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63959" cy="144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27265" y="2102957"/>
            <a:ext cx="11633471" cy="5334350"/>
            <a:chOff x="0" y="0"/>
            <a:chExt cx="3063959" cy="14049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63959" cy="1404932"/>
            </a:xfrm>
            <a:custGeom>
              <a:avLst/>
              <a:gdLst/>
              <a:ahLst/>
              <a:cxnLst/>
              <a:rect l="l" t="t" r="r" b="b"/>
              <a:pathLst>
                <a:path w="3063959" h="1404932">
                  <a:moveTo>
                    <a:pt x="33940" y="0"/>
                  </a:moveTo>
                  <a:lnTo>
                    <a:pt x="3030020" y="0"/>
                  </a:lnTo>
                  <a:cubicBezTo>
                    <a:pt x="3048764" y="0"/>
                    <a:pt x="3063959" y="15195"/>
                    <a:pt x="3063959" y="33940"/>
                  </a:cubicBezTo>
                  <a:lnTo>
                    <a:pt x="3063959" y="1370992"/>
                  </a:lnTo>
                  <a:cubicBezTo>
                    <a:pt x="3063959" y="1389736"/>
                    <a:pt x="3048764" y="1404932"/>
                    <a:pt x="3030020" y="1404932"/>
                  </a:cubicBezTo>
                  <a:lnTo>
                    <a:pt x="33940" y="1404932"/>
                  </a:lnTo>
                  <a:cubicBezTo>
                    <a:pt x="15195" y="1404932"/>
                    <a:pt x="0" y="1389736"/>
                    <a:pt x="0" y="1370992"/>
                  </a:cubicBezTo>
                  <a:lnTo>
                    <a:pt x="0" y="33940"/>
                  </a:lnTo>
                  <a:cubicBezTo>
                    <a:pt x="0" y="15195"/>
                    <a:pt x="15195" y="0"/>
                    <a:pt x="33940" y="0"/>
                  </a:cubicBezTo>
                  <a:close/>
                </a:path>
              </a:pathLst>
            </a:custGeom>
            <a:solidFill>
              <a:srgbClr val="FDFCF4"/>
            </a:solidFill>
            <a:ln w="66675" cap="rnd">
              <a:solidFill>
                <a:srgbClr val="FAE6DB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063959" cy="144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59A6E57-958A-6693-11A5-EF5A9D42138D}"/>
              </a:ext>
            </a:extLst>
          </p:cNvPr>
          <p:cNvSpPr txBox="1"/>
          <p:nvPr/>
        </p:nvSpPr>
        <p:spPr>
          <a:xfrm>
            <a:off x="3572654" y="2818229"/>
            <a:ext cx="10457936" cy="4178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23</a:t>
            </a:r>
          </a:p>
          <a:p>
            <a:pPr algn="ctr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7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TRÚC LẶP CÓ ĐIỀU KIỆN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3455017" y="3253173"/>
            <a:ext cx="1039890" cy="690227"/>
          </a:xfrm>
          <a:custGeom>
            <a:avLst/>
            <a:gdLst/>
            <a:ahLst/>
            <a:cxnLst/>
            <a:rect l="l" t="t" r="r" b="b"/>
            <a:pathLst>
              <a:path w="1039890" h="690227">
                <a:moveTo>
                  <a:pt x="0" y="0"/>
                </a:moveTo>
                <a:lnTo>
                  <a:pt x="1039890" y="0"/>
                </a:lnTo>
                <a:lnTo>
                  <a:pt x="1039890" y="690227"/>
                </a:lnTo>
                <a:lnTo>
                  <a:pt x="0" y="6902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96C93DED-460C-0FC7-3DE2-89E83E9AF6AE}"/>
              </a:ext>
            </a:extLst>
          </p:cNvPr>
          <p:cNvSpPr/>
          <p:nvPr/>
        </p:nvSpPr>
        <p:spPr>
          <a:xfrm>
            <a:off x="-693176" y="316491"/>
            <a:ext cx="7322575" cy="946851"/>
          </a:xfrm>
          <a:custGeom>
            <a:avLst/>
            <a:gdLst/>
            <a:ahLst/>
            <a:cxnLst/>
            <a:rect l="l" t="t" r="r" b="b"/>
            <a:pathLst>
              <a:path w="4486603" h="474202">
                <a:moveTo>
                  <a:pt x="4486603" y="0"/>
                </a:moveTo>
                <a:lnTo>
                  <a:pt x="0" y="0"/>
                </a:lnTo>
                <a:lnTo>
                  <a:pt x="101600" y="237101"/>
                </a:lnTo>
                <a:lnTo>
                  <a:pt x="0" y="474202"/>
                </a:lnTo>
                <a:lnTo>
                  <a:pt x="4486603" y="474202"/>
                </a:lnTo>
                <a:lnTo>
                  <a:pt x="4385003" y="237101"/>
                </a:lnTo>
                <a:lnTo>
                  <a:pt x="4486603" y="0"/>
                </a:lnTo>
                <a:close/>
              </a:path>
            </a:pathLst>
          </a:custGeom>
          <a:solidFill>
            <a:srgbClr val="1F577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F4BE5F-2ABA-0912-B8A0-ED38D43191E4}"/>
              </a:ext>
            </a:extLst>
          </p:cNvPr>
          <p:cNvSpPr txBox="1"/>
          <p:nvPr/>
        </p:nvSpPr>
        <p:spPr>
          <a:xfrm>
            <a:off x="1403343" y="382369"/>
            <a:ext cx="3499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EC9940-D916-221D-84A3-3DB84B85343B}"/>
              </a:ext>
            </a:extLst>
          </p:cNvPr>
          <p:cNvGrpSpPr/>
          <p:nvPr/>
        </p:nvGrpSpPr>
        <p:grpSpPr>
          <a:xfrm>
            <a:off x="1193316" y="2113795"/>
            <a:ext cx="7780828" cy="7021167"/>
            <a:chOff x="1266539" y="1627533"/>
            <a:chExt cx="7780828" cy="702116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684AAF-E043-05C6-2A6B-1C0D6A51FBB8}"/>
                </a:ext>
              </a:extLst>
            </p:cNvPr>
            <p:cNvGrpSpPr/>
            <p:nvPr/>
          </p:nvGrpSpPr>
          <p:grpSpPr>
            <a:xfrm>
              <a:off x="1266539" y="1627533"/>
              <a:ext cx="7780828" cy="7021167"/>
              <a:chOff x="1286972" y="1509949"/>
              <a:chExt cx="7780828" cy="7021167"/>
            </a:xfrm>
          </p:grpSpPr>
          <p:grpSp>
            <p:nvGrpSpPr>
              <p:cNvPr id="7" name="Group 4">
                <a:extLst>
                  <a:ext uri="{FF2B5EF4-FFF2-40B4-BE49-F238E27FC236}">
                    <a16:creationId xmlns:a16="http://schemas.microsoft.com/office/drawing/2014/main" id="{84832E83-A874-B656-39F3-4866CCC2A4E6}"/>
                  </a:ext>
                </a:extLst>
              </p:cNvPr>
              <p:cNvGrpSpPr/>
              <p:nvPr/>
            </p:nvGrpSpPr>
            <p:grpSpPr>
              <a:xfrm>
                <a:off x="1439372" y="1658690"/>
                <a:ext cx="7628428" cy="6872426"/>
                <a:chOff x="0" y="-38100"/>
                <a:chExt cx="2187652" cy="932639"/>
              </a:xfrm>
            </p:grpSpPr>
            <p:sp>
              <p:nvSpPr>
                <p:cNvPr id="19" name="Freeform 5">
                  <a:extLst>
                    <a:ext uri="{FF2B5EF4-FFF2-40B4-BE49-F238E27FC236}">
                      <a16:creationId xmlns:a16="http://schemas.microsoft.com/office/drawing/2014/main" id="{97DEB73D-E7CC-41E2-1E9B-17625DF62373}"/>
                    </a:ext>
                  </a:extLst>
                </p:cNvPr>
                <p:cNvSpPr/>
                <p:nvPr/>
              </p:nvSpPr>
              <p:spPr>
                <a:xfrm>
                  <a:off x="0" y="43347"/>
                  <a:ext cx="2187652" cy="631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652" h="894539">
                      <a:moveTo>
                        <a:pt x="47535" y="0"/>
                      </a:moveTo>
                      <a:lnTo>
                        <a:pt x="2140117" y="0"/>
                      </a:lnTo>
                      <a:cubicBezTo>
                        <a:pt x="2152724" y="0"/>
                        <a:pt x="2164815" y="5008"/>
                        <a:pt x="2173730" y="13923"/>
                      </a:cubicBezTo>
                      <a:cubicBezTo>
                        <a:pt x="2182644" y="22837"/>
                        <a:pt x="2187652" y="34928"/>
                        <a:pt x="2187652" y="47535"/>
                      </a:cubicBezTo>
                      <a:lnTo>
                        <a:pt x="2187652" y="847004"/>
                      </a:lnTo>
                      <a:cubicBezTo>
                        <a:pt x="2187652" y="873257"/>
                        <a:pt x="2166370" y="894539"/>
                        <a:pt x="2140117" y="894539"/>
                      </a:cubicBezTo>
                      <a:lnTo>
                        <a:pt x="47535" y="894539"/>
                      </a:lnTo>
                      <a:cubicBezTo>
                        <a:pt x="21282" y="894539"/>
                        <a:pt x="0" y="873257"/>
                        <a:pt x="0" y="847004"/>
                      </a:cubicBezTo>
                      <a:lnTo>
                        <a:pt x="0" y="47535"/>
                      </a:lnTo>
                      <a:cubicBezTo>
                        <a:pt x="0" y="21282"/>
                        <a:pt x="21282" y="0"/>
                        <a:pt x="47535" y="0"/>
                      </a:cubicBezTo>
                      <a:close/>
                    </a:path>
                  </a:pathLst>
                </a:custGeom>
                <a:solidFill>
                  <a:srgbClr val="FAE6DB"/>
                </a:solidFill>
              </p:spPr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E1BAFA2-C103-E38A-8308-C1B0C59A549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87652" cy="93263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4F4D741-1BB3-53F0-F9CE-9D9030DAE001}"/>
                  </a:ext>
                </a:extLst>
              </p:cNvPr>
              <p:cNvGrpSpPr/>
              <p:nvPr/>
            </p:nvGrpSpPr>
            <p:grpSpPr>
              <a:xfrm>
                <a:off x="1286972" y="1509949"/>
                <a:ext cx="7628428" cy="6849296"/>
                <a:chOff x="0" y="-38100"/>
                <a:chExt cx="2187652" cy="929500"/>
              </a:xfrm>
            </p:grpSpPr>
            <p:sp>
              <p:nvSpPr>
                <p:cNvPr id="10" name="Freeform 8">
                  <a:extLst>
                    <a:ext uri="{FF2B5EF4-FFF2-40B4-BE49-F238E27FC236}">
                      <a16:creationId xmlns:a16="http://schemas.microsoft.com/office/drawing/2014/main" id="{CC3AC88A-8704-4156-9554-36558E8F518E}"/>
                    </a:ext>
                  </a:extLst>
                </p:cNvPr>
                <p:cNvSpPr/>
                <p:nvPr/>
              </p:nvSpPr>
              <p:spPr>
                <a:xfrm>
                  <a:off x="0" y="63532"/>
                  <a:ext cx="2187652" cy="610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652" h="891400">
                      <a:moveTo>
                        <a:pt x="47535" y="0"/>
                      </a:moveTo>
                      <a:lnTo>
                        <a:pt x="2140117" y="0"/>
                      </a:lnTo>
                      <a:cubicBezTo>
                        <a:pt x="2152724" y="0"/>
                        <a:pt x="2164815" y="5008"/>
                        <a:pt x="2173730" y="13923"/>
                      </a:cubicBezTo>
                      <a:cubicBezTo>
                        <a:pt x="2182644" y="22837"/>
                        <a:pt x="2187652" y="34928"/>
                        <a:pt x="2187652" y="47535"/>
                      </a:cubicBezTo>
                      <a:lnTo>
                        <a:pt x="2187652" y="843865"/>
                      </a:lnTo>
                      <a:cubicBezTo>
                        <a:pt x="2187652" y="870118"/>
                        <a:pt x="2166370" y="891400"/>
                        <a:pt x="2140117" y="891400"/>
                      </a:cubicBezTo>
                      <a:lnTo>
                        <a:pt x="47535" y="891400"/>
                      </a:lnTo>
                      <a:cubicBezTo>
                        <a:pt x="34928" y="891400"/>
                        <a:pt x="22837" y="886392"/>
                        <a:pt x="13923" y="877477"/>
                      </a:cubicBezTo>
                      <a:cubicBezTo>
                        <a:pt x="5008" y="868563"/>
                        <a:pt x="0" y="856472"/>
                        <a:pt x="0" y="843865"/>
                      </a:cubicBezTo>
                      <a:lnTo>
                        <a:pt x="0" y="47535"/>
                      </a:lnTo>
                      <a:cubicBezTo>
                        <a:pt x="0" y="21282"/>
                        <a:pt x="21282" y="0"/>
                        <a:pt x="47535" y="0"/>
                      </a:cubicBezTo>
                      <a:close/>
                    </a:path>
                  </a:pathLst>
                </a:custGeom>
                <a:solidFill>
                  <a:srgbClr val="FDFCF4"/>
                </a:solidFill>
              </p:spPr>
            </p:sp>
            <p:sp>
              <p:nvSpPr>
                <p:cNvPr id="18" name="TextBox 9">
                  <a:extLst>
                    <a:ext uri="{FF2B5EF4-FFF2-40B4-BE49-F238E27FC236}">
                      <a16:creationId xmlns:a16="http://schemas.microsoft.com/office/drawing/2014/main" id="{9D91815B-D7F3-BCF1-6E19-918008392F7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87652" cy="929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id="{F2E6ADEC-CCA6-C613-7BFD-3DD05215DD55}"/>
                  </a:ext>
                </a:extLst>
              </p:cNvPr>
              <p:cNvSpPr/>
              <p:nvPr/>
            </p:nvSpPr>
            <p:spPr>
              <a:xfrm>
                <a:off x="4053118" y="2054301"/>
                <a:ext cx="2368115" cy="607255"/>
              </a:xfrm>
              <a:custGeom>
                <a:avLst/>
                <a:gdLst/>
                <a:ahLst/>
                <a:cxnLst/>
                <a:rect l="l" t="t" r="r" b="b"/>
                <a:pathLst>
                  <a:path w="2699407" h="619739">
                    <a:moveTo>
                      <a:pt x="0" y="0"/>
                    </a:moveTo>
                    <a:lnTo>
                      <a:pt x="2699407" y="0"/>
                    </a:lnTo>
                    <a:lnTo>
                      <a:pt x="2699407" y="619738"/>
                    </a:lnTo>
                    <a:lnTo>
                      <a:pt x="0" y="61973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1DF14C-810B-F13D-5EBE-21220513FFBC}"/>
                </a:ext>
              </a:extLst>
            </p:cNvPr>
            <p:cNvSpPr txBox="1"/>
            <p:nvPr/>
          </p:nvSpPr>
          <p:spPr>
            <a:xfrm>
              <a:off x="1672886" y="3390767"/>
              <a:ext cx="6815734" cy="36577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just">
                <a:lnSpc>
                  <a:spcPct val="114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en-US" sz="3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461963" algn="just">
                <a:lnSpc>
                  <a:spcPct val="114000"/>
                </a:lnSpc>
                <a:spcAft>
                  <a:spcPts val="300"/>
                </a:spcAft>
              </a:pP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khiển</a:t>
              </a:r>
              <a:r>
                <a:rPr lang="en-US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lặp</a:t>
              </a:r>
              <a:r>
                <a:rPr lang="en-US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  <a:p>
              <a:pPr marL="519113" indent="-519113" algn="just">
                <a:lnSpc>
                  <a:spcPct val="114000"/>
                </a:lnSpc>
                <a:spcAft>
                  <a:spcPts val="300"/>
                </a:spcAft>
              </a:pP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714C76-3A5D-6EE3-258B-AD6F4A14779B}"/>
              </a:ext>
            </a:extLst>
          </p:cNvPr>
          <p:cNvGrpSpPr/>
          <p:nvPr/>
        </p:nvGrpSpPr>
        <p:grpSpPr>
          <a:xfrm>
            <a:off x="9820095" y="1609120"/>
            <a:ext cx="6489779" cy="5875052"/>
            <a:chOff x="7325317" y="1574276"/>
            <a:chExt cx="4703285" cy="483280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D7B8E61-D256-BE1F-E9B2-6EA0ABC63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5317" y="2572552"/>
              <a:ext cx="4210050" cy="267886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D5B4585-7DF6-0A7A-2C3E-184EFF55D1C4}"/>
                </a:ext>
              </a:extLst>
            </p:cNvPr>
            <p:cNvGrpSpPr/>
            <p:nvPr/>
          </p:nvGrpSpPr>
          <p:grpSpPr>
            <a:xfrm>
              <a:off x="9807019" y="1574276"/>
              <a:ext cx="1913641" cy="1649692"/>
              <a:chOff x="9596192" y="1456440"/>
              <a:chExt cx="1913641" cy="164969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3B38AA4-1FEC-5114-CFA8-A5D6CFEBCA7E}"/>
                  </a:ext>
                </a:extLst>
              </p:cNvPr>
              <p:cNvSpPr/>
              <p:nvPr/>
            </p:nvSpPr>
            <p:spPr>
              <a:xfrm>
                <a:off x="9596192" y="1456440"/>
                <a:ext cx="1913641" cy="60803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Ô </a:t>
                </a:r>
                <a:r>
                  <a:rPr lang="en-US" sz="3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3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endParaRPr lang="en-US" sz="3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F845D11-0311-B003-4CE8-C9A751C07BF9}"/>
                  </a:ext>
                </a:extLst>
              </p:cNvPr>
              <p:cNvCxnSpPr>
                <a:cxnSpLocks/>
                <a:stCxn id="28" idx="2"/>
              </p:cNvCxnSpPr>
              <p:nvPr/>
            </p:nvCxnSpPr>
            <p:spPr>
              <a:xfrm>
                <a:off x="10553013" y="2064470"/>
                <a:ext cx="0" cy="104166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1520D92-BC59-BDC8-EBAF-A2F6EA076FF9}"/>
                </a:ext>
              </a:extLst>
            </p:cNvPr>
            <p:cNvSpPr/>
            <p:nvPr/>
          </p:nvSpPr>
          <p:spPr>
            <a:xfrm>
              <a:off x="8220173" y="5722068"/>
              <a:ext cx="3808429" cy="6850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3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3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lặp</a:t>
              </a:r>
              <a:endPara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AF5973EB-F376-35D2-26DC-29BD95AF2598}"/>
                </a:ext>
              </a:extLst>
            </p:cNvPr>
            <p:cNvCxnSpPr/>
            <p:nvPr/>
          </p:nvCxnSpPr>
          <p:spPr>
            <a:xfrm rot="16200000" flipV="1">
              <a:off x="10052116" y="4050384"/>
              <a:ext cx="1731391" cy="1605699"/>
            </a:xfrm>
            <a:prstGeom prst="bentConnector3">
              <a:avLst>
                <a:gd name="adj1" fmla="val 100091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27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32408" y="1387106"/>
            <a:ext cx="7658100" cy="85223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8582573" y="8896778"/>
            <a:ext cx="1227245" cy="1199121"/>
          </a:xfrm>
          <a:custGeom>
            <a:avLst/>
            <a:gdLst/>
            <a:ahLst/>
            <a:cxnLst/>
            <a:rect l="l" t="t" r="r" b="b"/>
            <a:pathLst>
              <a:path w="1227245" h="1199121">
                <a:moveTo>
                  <a:pt x="0" y="0"/>
                </a:moveTo>
                <a:lnTo>
                  <a:pt x="1227246" y="0"/>
                </a:lnTo>
                <a:lnTo>
                  <a:pt x="1227246" y="1199121"/>
                </a:lnTo>
                <a:lnTo>
                  <a:pt x="0" y="1199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5159220" y="8953500"/>
            <a:ext cx="1227245" cy="1147947"/>
          </a:xfrm>
          <a:custGeom>
            <a:avLst/>
            <a:gdLst/>
            <a:ahLst/>
            <a:cxnLst/>
            <a:rect l="l" t="t" r="r" b="b"/>
            <a:pathLst>
              <a:path w="1158573" h="1000717">
                <a:moveTo>
                  <a:pt x="0" y="0"/>
                </a:moveTo>
                <a:lnTo>
                  <a:pt x="1158573" y="0"/>
                </a:lnTo>
                <a:lnTo>
                  <a:pt x="1158573" y="1000717"/>
                </a:lnTo>
                <a:lnTo>
                  <a:pt x="0" y="10007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1EC8D3-418C-1000-DE33-B79B9742A163}"/>
              </a:ext>
            </a:extLst>
          </p:cNvPr>
          <p:cNvGrpSpPr/>
          <p:nvPr/>
        </p:nvGrpSpPr>
        <p:grpSpPr>
          <a:xfrm>
            <a:off x="6029317" y="211868"/>
            <a:ext cx="6522382" cy="1203617"/>
            <a:chOff x="3002618" y="249419"/>
            <a:chExt cx="6186763" cy="861774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C7D78397-5367-8EA5-84FB-5D9E0D045F58}"/>
                </a:ext>
              </a:extLst>
            </p:cNvPr>
            <p:cNvSpPr/>
            <p:nvPr/>
          </p:nvSpPr>
          <p:spPr>
            <a:xfrm>
              <a:off x="3002618" y="257933"/>
              <a:ext cx="6186763" cy="646331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B9929B-21B3-C86A-FFBE-5FC2F0A9B93C}"/>
                </a:ext>
              </a:extLst>
            </p:cNvPr>
            <p:cNvSpPr txBox="1"/>
            <p:nvPr/>
          </p:nvSpPr>
          <p:spPr>
            <a:xfrm>
              <a:off x="3758562" y="249419"/>
              <a:ext cx="527259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E27C7CA-0BF8-3850-7FFB-09BF50436260}"/>
              </a:ext>
            </a:extLst>
          </p:cNvPr>
          <p:cNvGrpSpPr/>
          <p:nvPr/>
        </p:nvGrpSpPr>
        <p:grpSpPr>
          <a:xfrm>
            <a:off x="253172" y="1638297"/>
            <a:ext cx="17653828" cy="8430558"/>
            <a:chOff x="609600" y="1638297"/>
            <a:chExt cx="17221203" cy="8430558"/>
          </a:xfrm>
        </p:grpSpPr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id="{152F27CD-B319-5537-CCF1-5CB0A962507D}"/>
                </a:ext>
              </a:extLst>
            </p:cNvPr>
            <p:cNvGrpSpPr/>
            <p:nvPr/>
          </p:nvGrpSpPr>
          <p:grpSpPr>
            <a:xfrm>
              <a:off x="609600" y="1638297"/>
              <a:ext cx="17221203" cy="8430558"/>
              <a:chOff x="-57797" y="-102322"/>
              <a:chExt cx="2837035" cy="1172924"/>
            </a:xfrm>
          </p:grpSpPr>
          <p:sp>
            <p:nvSpPr>
              <p:cNvPr id="53" name="Freeform 3">
                <a:extLst>
                  <a:ext uri="{FF2B5EF4-FFF2-40B4-BE49-F238E27FC236}">
                    <a16:creationId xmlns:a16="http://schemas.microsoft.com/office/drawing/2014/main" id="{AFFC2835-B2B6-8D00-E3F7-A59F43D13605}"/>
                  </a:ext>
                </a:extLst>
              </p:cNvPr>
              <p:cNvSpPr/>
              <p:nvPr/>
            </p:nvSpPr>
            <p:spPr>
              <a:xfrm>
                <a:off x="-57797" y="-102322"/>
                <a:ext cx="2837035" cy="11729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</p:sp>
          <p:sp>
            <p:nvSpPr>
              <p:cNvPr id="56" name="TextBox 4">
                <a:extLst>
                  <a:ext uri="{FF2B5EF4-FFF2-40B4-BE49-F238E27FC236}">
                    <a16:creationId xmlns:a16="http://schemas.microsoft.com/office/drawing/2014/main" id="{D96B141E-0015-2690-052D-658BDC94CE9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53906" cy="9962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99"/>
                  </a:lnSpc>
                </a:pPr>
                <a:endParaRPr sz="120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19709A-2E29-A9D3-DF73-602A6DFE1A48}"/>
                </a:ext>
              </a:extLst>
            </p:cNvPr>
            <p:cNvSpPr txBox="1"/>
            <p:nvPr/>
          </p:nvSpPr>
          <p:spPr>
            <a:xfrm>
              <a:off x="882961" y="1866900"/>
              <a:ext cx="16840200" cy="7912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just">
                <a:lnSpc>
                  <a:spcPct val="114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Em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749300" indent="-688975"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4000" dirty="0">
                  <a:solidFill>
                    <a:srgbClr val="FF0000"/>
                  </a:solidFill>
                </a:rPr>
                <a:t>[1] </a:t>
              </a:r>
              <a:r>
                <a:rPr lang="vi-VN" sz="4000" dirty="0"/>
                <a:t>Sử dụng lệnh </a:t>
              </a:r>
              <a:r>
                <a:rPr lang="vi-VN" sz="4000" b="1" dirty="0"/>
                <a:t>lặp lại cho đến khi </a:t>
              </a:r>
              <a:r>
                <a:rPr lang="vi-VN" sz="4000" dirty="0"/>
                <a:t>thay thế lệnh lặp trong chương trình ở hình 23.1;</a:t>
              </a:r>
              <a:endParaRPr lang="en-US" sz="4000" dirty="0"/>
            </a:p>
            <a:p>
              <a:pPr marL="749300" indent="-688975"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4000" dirty="0">
                  <a:solidFill>
                    <a:srgbClr val="FF0000"/>
                  </a:solidFill>
                </a:rPr>
                <a:t>[2] </a:t>
              </a:r>
              <a:r>
                <a:rPr lang="vi-VN" sz="4000" dirty="0"/>
                <a:t>Thay thế lệnh điều khiển</a:t>
              </a:r>
              <a:r>
                <a:rPr lang="en-US" sz="4000" dirty="0"/>
                <a:t>                      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4000" dirty="0"/>
                <a:t>                          </a:t>
              </a:r>
              <a:r>
                <a:rPr lang="vi-VN" sz="4000" dirty="0"/>
                <a:t>(hình 23.3); </a:t>
              </a:r>
              <a:endParaRPr lang="en-US" sz="4000" dirty="0"/>
            </a:p>
            <a:p>
              <a:pPr marL="749300" indent="-688975"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4000" dirty="0">
                  <a:solidFill>
                    <a:srgbClr val="FF0000"/>
                  </a:solidFill>
                </a:rPr>
                <a:t>[3] </a:t>
              </a:r>
              <a:r>
                <a:rPr lang="vi-VN" sz="4000" dirty="0"/>
                <a:t>Lắp lệnh điều kiện </a:t>
              </a:r>
              <a:r>
                <a:rPr lang="en-US" sz="4000" dirty="0"/>
                <a:t>                                   </a:t>
              </a:r>
              <a:r>
                <a:rPr lang="vi-VN" sz="4000" dirty="0"/>
                <a:t>thuộc nhóm </a:t>
              </a:r>
              <a:r>
                <a:rPr lang="vi-VN" sz="4000" b="1" dirty="0"/>
                <a:t>Cảm biến </a:t>
              </a:r>
              <a:r>
                <a:rPr lang="vi-VN" sz="4000" dirty="0"/>
                <a:t>vào ô điều kiện (hình 23.3);</a:t>
              </a:r>
              <a:endParaRPr lang="en-US" sz="4000" dirty="0"/>
            </a:p>
            <a:p>
              <a:pPr marL="749300" indent="-688975"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4000" dirty="0">
                  <a:solidFill>
                    <a:srgbClr val="FF0000"/>
                  </a:solidFill>
                </a:rPr>
                <a:t>[4] </a:t>
              </a:r>
              <a:r>
                <a:rPr lang="vi-VN" sz="4000" dirty="0"/>
                <a:t>Chạy thử chương trình:</a:t>
              </a:r>
              <a:endParaRPr lang="en-US" sz="4000" dirty="0"/>
            </a:p>
            <a:p>
              <a:pPr marL="749300"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4000" dirty="0"/>
                <a:t>– Nhấn phím P để chạy chương trình.</a:t>
              </a:r>
              <a:endParaRPr lang="en-US" sz="4000" dirty="0"/>
            </a:p>
            <a:p>
              <a:pPr marL="749300"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4000" dirty="0"/>
                <a:t>– Nhấn phím S để dừng chương trình. </a:t>
              </a:r>
              <a:endParaRPr lang="en-US" sz="4000" dirty="0"/>
            </a:p>
            <a:p>
              <a:pPr marL="749300" indent="-688975"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4000" dirty="0">
                  <a:solidFill>
                    <a:srgbClr val="FF0000"/>
                  </a:solidFill>
                </a:rPr>
                <a:t>[5] </a:t>
              </a:r>
              <a:r>
                <a:rPr lang="vi-VN" sz="4000" dirty="0"/>
                <a:t>Giải thích chương trình ở hình 23.3.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4378B2A-DD1A-C7FE-18B3-FCB22CAE9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6903" y="3878825"/>
              <a:ext cx="2466514" cy="111227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CFCE22A-0FE7-5DC6-D04B-7F36AD7A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17867" y="3845001"/>
              <a:ext cx="2922015" cy="117666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5250135-7878-5C63-06D4-3CEF316F5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70836" y="4991100"/>
              <a:ext cx="4478037" cy="891599"/>
            </a:xfrm>
            <a:prstGeom prst="rect">
              <a:avLst/>
            </a:prstGeom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1B44D61A-9945-F504-A54F-4CA94BC863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580" t="7818" r="11285" b="10861"/>
          <a:stretch/>
        </p:blipFill>
        <p:spPr>
          <a:xfrm>
            <a:off x="15787437" y="150743"/>
            <a:ext cx="1736310" cy="1380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D6D8B53-90D3-656F-1095-531DD98B4958}"/>
              </a:ext>
            </a:extLst>
          </p:cNvPr>
          <p:cNvGrpSpPr/>
          <p:nvPr/>
        </p:nvGrpSpPr>
        <p:grpSpPr>
          <a:xfrm>
            <a:off x="10076933" y="6280110"/>
            <a:ext cx="7753867" cy="3431762"/>
            <a:chOff x="10076933" y="6280110"/>
            <a:chExt cx="7753867" cy="343176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B75A1C8-FA1B-1A83-2603-BFBEC4C94B37}"/>
                </a:ext>
              </a:extLst>
            </p:cNvPr>
            <p:cNvGrpSpPr/>
            <p:nvPr/>
          </p:nvGrpSpPr>
          <p:grpSpPr>
            <a:xfrm>
              <a:off x="10076933" y="6280110"/>
              <a:ext cx="7753867" cy="3431762"/>
              <a:chOff x="10076933" y="6280110"/>
              <a:chExt cx="7753867" cy="3431762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1F63C362-D84F-30E3-A99E-132A55E47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76933" y="6280110"/>
                <a:ext cx="7753867" cy="286294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1DB747-7E74-E512-25FE-DB3E4014D6E4}"/>
                  </a:ext>
                </a:extLst>
              </p:cNvPr>
              <p:cNvSpPr txBox="1"/>
              <p:nvPr/>
            </p:nvSpPr>
            <p:spPr>
              <a:xfrm>
                <a:off x="12968294" y="9157874"/>
                <a:ext cx="197114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vi-VN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ình 23.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5709730-F62E-0307-9709-0BFA1CC9B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478000" y="6327079"/>
              <a:ext cx="3350166" cy="27364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57535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">
            <a:extLst>
              <a:ext uri="{FF2B5EF4-FFF2-40B4-BE49-F238E27FC236}">
                <a16:creationId xmlns:a16="http://schemas.microsoft.com/office/drawing/2014/main" id="{77815C53-CC34-59F5-E150-E887EE4C3804}"/>
              </a:ext>
            </a:extLst>
          </p:cNvPr>
          <p:cNvGrpSpPr/>
          <p:nvPr/>
        </p:nvGrpSpPr>
        <p:grpSpPr>
          <a:xfrm>
            <a:off x="2386193" y="1812018"/>
            <a:ext cx="14036573" cy="7246690"/>
            <a:chOff x="0" y="-54953"/>
            <a:chExt cx="2187652" cy="949492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2789920-5A20-2935-32A5-E7C2270684BC}"/>
                </a:ext>
              </a:extLst>
            </p:cNvPr>
            <p:cNvSpPr/>
            <p:nvPr/>
          </p:nvSpPr>
          <p:spPr>
            <a:xfrm>
              <a:off x="0" y="-54953"/>
              <a:ext cx="2187652" cy="894539"/>
            </a:xfrm>
            <a:custGeom>
              <a:avLst/>
              <a:gdLst/>
              <a:ahLst/>
              <a:cxnLst/>
              <a:rect l="l" t="t" r="r" b="b"/>
              <a:pathLst>
                <a:path w="2187652" h="894539">
                  <a:moveTo>
                    <a:pt x="47535" y="0"/>
                  </a:moveTo>
                  <a:lnTo>
                    <a:pt x="2140117" y="0"/>
                  </a:lnTo>
                  <a:cubicBezTo>
                    <a:pt x="2152724" y="0"/>
                    <a:pt x="2164815" y="5008"/>
                    <a:pt x="2173730" y="13923"/>
                  </a:cubicBezTo>
                  <a:cubicBezTo>
                    <a:pt x="2182644" y="22837"/>
                    <a:pt x="2187652" y="34928"/>
                    <a:pt x="2187652" y="47535"/>
                  </a:cubicBezTo>
                  <a:lnTo>
                    <a:pt x="2187652" y="847004"/>
                  </a:lnTo>
                  <a:cubicBezTo>
                    <a:pt x="2187652" y="873257"/>
                    <a:pt x="2166370" y="894539"/>
                    <a:pt x="2140117" y="894539"/>
                  </a:cubicBezTo>
                  <a:lnTo>
                    <a:pt x="47535" y="894539"/>
                  </a:lnTo>
                  <a:cubicBezTo>
                    <a:pt x="21282" y="894539"/>
                    <a:pt x="0" y="873257"/>
                    <a:pt x="0" y="847004"/>
                  </a:cubicBezTo>
                  <a:lnTo>
                    <a:pt x="0" y="47535"/>
                  </a:lnTo>
                  <a:cubicBezTo>
                    <a:pt x="0" y="21282"/>
                    <a:pt x="21282" y="0"/>
                    <a:pt x="47535" y="0"/>
                  </a:cubicBezTo>
                  <a:close/>
                </a:path>
              </a:pathLst>
            </a:custGeom>
            <a:solidFill>
              <a:srgbClr val="FAE6DB"/>
            </a:solidFill>
          </p:spPr>
        </p:sp>
        <p:sp>
          <p:nvSpPr>
            <p:cNvPr id="26" name="TextBox 6">
              <a:extLst>
                <a:ext uri="{FF2B5EF4-FFF2-40B4-BE49-F238E27FC236}">
                  <a16:creationId xmlns:a16="http://schemas.microsoft.com/office/drawing/2014/main" id="{7D76E584-7C8D-DF34-FD9E-2A3005C11EE1}"/>
                </a:ext>
              </a:extLst>
            </p:cNvPr>
            <p:cNvSpPr txBox="1"/>
            <p:nvPr/>
          </p:nvSpPr>
          <p:spPr>
            <a:xfrm>
              <a:off x="0" y="-38100"/>
              <a:ext cx="2187652" cy="932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7">
            <a:extLst>
              <a:ext uri="{FF2B5EF4-FFF2-40B4-BE49-F238E27FC236}">
                <a16:creationId xmlns:a16="http://schemas.microsoft.com/office/drawing/2014/main" id="{F5A0392F-8367-BD5F-86E3-A8740CFC4B2F}"/>
              </a:ext>
            </a:extLst>
          </p:cNvPr>
          <p:cNvGrpSpPr/>
          <p:nvPr/>
        </p:nvGrpSpPr>
        <p:grpSpPr>
          <a:xfrm>
            <a:off x="2270227" y="1333500"/>
            <a:ext cx="14036573" cy="7187452"/>
            <a:chOff x="0" y="-38100"/>
            <a:chExt cx="2187652" cy="941110"/>
          </a:xfrm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A2822C70-938A-982D-DD15-06FB43F6A8C7}"/>
                </a:ext>
              </a:extLst>
            </p:cNvPr>
            <p:cNvSpPr/>
            <p:nvPr/>
          </p:nvSpPr>
          <p:spPr>
            <a:xfrm>
              <a:off x="0" y="11610"/>
              <a:ext cx="2187652" cy="891400"/>
            </a:xfrm>
            <a:custGeom>
              <a:avLst/>
              <a:gdLst/>
              <a:ahLst/>
              <a:cxnLst/>
              <a:rect l="l" t="t" r="r" b="b"/>
              <a:pathLst>
                <a:path w="2187652" h="891400">
                  <a:moveTo>
                    <a:pt x="47535" y="0"/>
                  </a:moveTo>
                  <a:lnTo>
                    <a:pt x="2140117" y="0"/>
                  </a:lnTo>
                  <a:cubicBezTo>
                    <a:pt x="2152724" y="0"/>
                    <a:pt x="2164815" y="5008"/>
                    <a:pt x="2173730" y="13923"/>
                  </a:cubicBezTo>
                  <a:cubicBezTo>
                    <a:pt x="2182644" y="22837"/>
                    <a:pt x="2187652" y="34928"/>
                    <a:pt x="2187652" y="47535"/>
                  </a:cubicBezTo>
                  <a:lnTo>
                    <a:pt x="2187652" y="843865"/>
                  </a:lnTo>
                  <a:cubicBezTo>
                    <a:pt x="2187652" y="870118"/>
                    <a:pt x="2166370" y="891400"/>
                    <a:pt x="2140117" y="891400"/>
                  </a:cubicBezTo>
                  <a:lnTo>
                    <a:pt x="47535" y="891400"/>
                  </a:lnTo>
                  <a:cubicBezTo>
                    <a:pt x="34928" y="891400"/>
                    <a:pt x="22837" y="886392"/>
                    <a:pt x="13923" y="877477"/>
                  </a:cubicBezTo>
                  <a:cubicBezTo>
                    <a:pt x="5008" y="868563"/>
                    <a:pt x="0" y="856472"/>
                    <a:pt x="0" y="843865"/>
                  </a:cubicBezTo>
                  <a:lnTo>
                    <a:pt x="0" y="47535"/>
                  </a:lnTo>
                  <a:cubicBezTo>
                    <a:pt x="0" y="21282"/>
                    <a:pt x="21282" y="0"/>
                    <a:pt x="47535" y="0"/>
                  </a:cubicBezTo>
                  <a:close/>
                </a:path>
              </a:pathLst>
            </a:custGeom>
            <a:solidFill>
              <a:srgbClr val="FDFCF4"/>
            </a:solidFill>
          </p:spPr>
        </p:sp>
        <p:sp>
          <p:nvSpPr>
            <p:cNvPr id="30" name="TextBox 9">
              <a:extLst>
                <a:ext uri="{FF2B5EF4-FFF2-40B4-BE49-F238E27FC236}">
                  <a16:creationId xmlns:a16="http://schemas.microsoft.com/office/drawing/2014/main" id="{9D7D266B-F9F1-8699-B00F-5E1CDB2D1774}"/>
                </a:ext>
              </a:extLst>
            </p:cNvPr>
            <p:cNvSpPr txBox="1"/>
            <p:nvPr/>
          </p:nvSpPr>
          <p:spPr>
            <a:xfrm>
              <a:off x="0" y="-38100"/>
              <a:ext cx="2187652" cy="929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1454C40-8650-93CC-06B9-EE9CDF1D35F7}"/>
              </a:ext>
            </a:extLst>
          </p:cNvPr>
          <p:cNvSpPr txBox="1"/>
          <p:nvPr/>
        </p:nvSpPr>
        <p:spPr>
          <a:xfrm>
            <a:off x="2659113" y="2311057"/>
            <a:ext cx="13358660" cy="3286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000" dirty="0"/>
              <a:t> </a:t>
            </a:r>
            <a:r>
              <a:rPr lang="vi-VN" sz="4000" dirty="0">
                <a:cs typeface="Arial" panose="020B0604020202020204" pitchFamily="34" charset="0"/>
              </a:rPr>
              <a:t>Trong cấu trúc lặp có điều kiện </a:t>
            </a:r>
            <a:r>
              <a:rPr lang="vi-VN" sz="4000" dirty="0">
                <a:solidFill>
                  <a:srgbClr val="FF0000"/>
                </a:solidFill>
                <a:cs typeface="Arial" panose="020B0604020202020204" pitchFamily="34" charset="0"/>
              </a:rPr>
              <a:t>&lt;công việc&gt; </a:t>
            </a:r>
            <a:r>
              <a:rPr lang="vi-VN" sz="4000" dirty="0">
                <a:cs typeface="Arial" panose="020B0604020202020204" pitchFamily="34" charset="0"/>
              </a:rPr>
              <a:t>được thực hiện cho đến khi điều kiện đúng.</a:t>
            </a:r>
            <a:endParaRPr lang="en-US" sz="4000" dirty="0"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000" dirty="0"/>
              <a:t>Trong </a:t>
            </a:r>
            <a:r>
              <a:rPr lang="vi-VN" sz="4000" dirty="0">
                <a:solidFill>
                  <a:srgbClr val="FF0000"/>
                </a:solidFill>
              </a:rPr>
              <a:t>Scratch</a:t>
            </a:r>
            <a:r>
              <a:rPr lang="vi-VN" sz="4000" dirty="0"/>
              <a:t> để thực hiện cấu trúc lặp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645239A6-AEA5-C929-6118-CA62EBAC193E}"/>
              </a:ext>
            </a:extLst>
          </p:cNvPr>
          <p:cNvSpPr/>
          <p:nvPr/>
        </p:nvSpPr>
        <p:spPr>
          <a:xfrm>
            <a:off x="-693176" y="316491"/>
            <a:ext cx="7322575" cy="946851"/>
          </a:xfrm>
          <a:custGeom>
            <a:avLst/>
            <a:gdLst/>
            <a:ahLst/>
            <a:cxnLst/>
            <a:rect l="l" t="t" r="r" b="b"/>
            <a:pathLst>
              <a:path w="4486603" h="474202">
                <a:moveTo>
                  <a:pt x="4486603" y="0"/>
                </a:moveTo>
                <a:lnTo>
                  <a:pt x="0" y="0"/>
                </a:lnTo>
                <a:lnTo>
                  <a:pt x="101600" y="237101"/>
                </a:lnTo>
                <a:lnTo>
                  <a:pt x="0" y="474202"/>
                </a:lnTo>
                <a:lnTo>
                  <a:pt x="4486603" y="474202"/>
                </a:lnTo>
                <a:lnTo>
                  <a:pt x="4385003" y="237101"/>
                </a:lnTo>
                <a:lnTo>
                  <a:pt x="4486603" y="0"/>
                </a:lnTo>
                <a:close/>
              </a:path>
            </a:pathLst>
          </a:custGeom>
          <a:solidFill>
            <a:srgbClr val="1F577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5BAE90-C63D-8F39-CF12-EB6349D67439}"/>
              </a:ext>
            </a:extLst>
          </p:cNvPr>
          <p:cNvSpPr txBox="1"/>
          <p:nvPr/>
        </p:nvSpPr>
        <p:spPr>
          <a:xfrm>
            <a:off x="1403343" y="382369"/>
            <a:ext cx="3499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B5A9B-30E1-CC48-93A1-8DBDEC1D8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830" y="5091955"/>
            <a:ext cx="5275832" cy="295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9">
            <a:extLst>
              <a:ext uri="{FF2B5EF4-FFF2-40B4-BE49-F238E27FC236}">
                <a16:creationId xmlns:a16="http://schemas.microsoft.com/office/drawing/2014/main" id="{C345B6C8-5A60-BB50-0B89-5AE901A91384}"/>
              </a:ext>
            </a:extLst>
          </p:cNvPr>
          <p:cNvSpPr/>
          <p:nvPr/>
        </p:nvSpPr>
        <p:spPr>
          <a:xfrm>
            <a:off x="-928397" y="316491"/>
            <a:ext cx="7606659" cy="925065"/>
          </a:xfrm>
          <a:custGeom>
            <a:avLst/>
            <a:gdLst/>
            <a:ahLst/>
            <a:cxnLst/>
            <a:rect l="l" t="t" r="r" b="b"/>
            <a:pathLst>
              <a:path w="4486603" h="474202">
                <a:moveTo>
                  <a:pt x="4486603" y="0"/>
                </a:moveTo>
                <a:lnTo>
                  <a:pt x="0" y="0"/>
                </a:lnTo>
                <a:lnTo>
                  <a:pt x="101600" y="237101"/>
                </a:lnTo>
                <a:lnTo>
                  <a:pt x="0" y="474202"/>
                </a:lnTo>
                <a:lnTo>
                  <a:pt x="4486603" y="474202"/>
                </a:lnTo>
                <a:lnTo>
                  <a:pt x="4385003" y="237101"/>
                </a:lnTo>
                <a:lnTo>
                  <a:pt x="4486603" y="0"/>
                </a:lnTo>
                <a:close/>
              </a:path>
            </a:pathLst>
          </a:custGeo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E6AB9C-C75F-4070-6259-0398D409F4CB}"/>
              </a:ext>
            </a:extLst>
          </p:cNvPr>
          <p:cNvSpPr txBox="1"/>
          <p:nvPr/>
        </p:nvSpPr>
        <p:spPr>
          <a:xfrm>
            <a:off x="1261851" y="350103"/>
            <a:ext cx="390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DDFCA-6F50-47EB-01DD-24702DEEE5F9}"/>
              </a:ext>
            </a:extLst>
          </p:cNvPr>
          <p:cNvSpPr txBox="1"/>
          <p:nvPr/>
        </p:nvSpPr>
        <p:spPr>
          <a:xfrm>
            <a:off x="516047" y="1758774"/>
            <a:ext cx="138026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Ghép tên lệnh với lệnh tương ứng: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43E34B-980B-0E2F-F820-BCA3287BEDF8}"/>
              </a:ext>
            </a:extLst>
          </p:cNvPr>
          <p:cNvSpPr/>
          <p:nvPr/>
        </p:nvSpPr>
        <p:spPr>
          <a:xfrm>
            <a:off x="532286" y="3196208"/>
            <a:ext cx="7030829" cy="8882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a. Lặp có số lần biết trước</a:t>
            </a:r>
            <a:endParaRPr lang="en-US" sz="4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2B74B-D042-5891-2C60-2B6ED33CEC9C}"/>
              </a:ext>
            </a:extLst>
          </p:cNvPr>
          <p:cNvSpPr/>
          <p:nvPr/>
        </p:nvSpPr>
        <p:spPr>
          <a:xfrm>
            <a:off x="8038914" y="3185639"/>
            <a:ext cx="4153086" cy="8882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. Lặp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79C1AB-F957-A8D1-62A6-5DCC5211A87E}"/>
              </a:ext>
            </a:extLst>
          </p:cNvPr>
          <p:cNvSpPr/>
          <p:nvPr/>
        </p:nvSpPr>
        <p:spPr>
          <a:xfrm>
            <a:off x="12648277" y="3162301"/>
            <a:ext cx="5182523" cy="9219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. Lặp có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0A083D-A4AF-C21B-3A99-EDE2D38C54D1}"/>
              </a:ext>
            </a:extLst>
          </p:cNvPr>
          <p:cNvGrpSpPr/>
          <p:nvPr/>
        </p:nvGrpSpPr>
        <p:grpSpPr>
          <a:xfrm>
            <a:off x="237071" y="4598744"/>
            <a:ext cx="4195555" cy="2488947"/>
            <a:chOff x="-62502" y="3681085"/>
            <a:chExt cx="2925774" cy="16721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1E3542-3F13-21CF-9C0B-D8B7C62B4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926" y="3681085"/>
              <a:ext cx="2379346" cy="161127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65143E-024B-6BA6-09BE-EAE30667FBB5}"/>
                </a:ext>
              </a:extLst>
            </p:cNvPr>
            <p:cNvSpPr txBox="1"/>
            <p:nvPr/>
          </p:nvSpPr>
          <p:spPr>
            <a:xfrm>
              <a:off x="-62502" y="4877629"/>
              <a:ext cx="486491" cy="475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9DF95-7E92-F2C9-533D-8FA041FA627D}"/>
              </a:ext>
            </a:extLst>
          </p:cNvPr>
          <p:cNvGrpSpPr/>
          <p:nvPr/>
        </p:nvGrpSpPr>
        <p:grpSpPr>
          <a:xfrm>
            <a:off x="14068745" y="4794890"/>
            <a:ext cx="3769923" cy="2337930"/>
            <a:chOff x="2973408" y="3692708"/>
            <a:chExt cx="2702200" cy="163147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64661E-52B6-FBC9-4970-E6AD2B23A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7297" y="3692708"/>
              <a:ext cx="2258311" cy="163147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728FD2-69BC-8639-5409-527A83FAF6C9}"/>
                </a:ext>
              </a:extLst>
            </p:cNvPr>
            <p:cNvSpPr txBox="1"/>
            <p:nvPr/>
          </p:nvSpPr>
          <p:spPr>
            <a:xfrm>
              <a:off x="2973408" y="4812590"/>
              <a:ext cx="500044" cy="493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C6B494-C672-8CB1-3167-72A81D77EBBB}"/>
              </a:ext>
            </a:extLst>
          </p:cNvPr>
          <p:cNvGrpSpPr/>
          <p:nvPr/>
        </p:nvGrpSpPr>
        <p:grpSpPr>
          <a:xfrm>
            <a:off x="10147114" y="4750535"/>
            <a:ext cx="3568886" cy="2354586"/>
            <a:chOff x="5819979" y="3702411"/>
            <a:chExt cx="2756329" cy="162177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33BF35F-9D93-CDE9-E37F-D49EFE927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8105" y="3702411"/>
              <a:ext cx="2328203" cy="162177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AEBEA8-6241-7E48-D2C6-6006BCD3584D}"/>
                </a:ext>
              </a:extLst>
            </p:cNvPr>
            <p:cNvSpPr txBox="1"/>
            <p:nvPr/>
          </p:nvSpPr>
          <p:spPr>
            <a:xfrm>
              <a:off x="5819979" y="4812590"/>
              <a:ext cx="538793" cy="487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F0A3C5-354F-491A-1AB3-5C2957B06DDA}"/>
              </a:ext>
            </a:extLst>
          </p:cNvPr>
          <p:cNvGrpSpPr/>
          <p:nvPr/>
        </p:nvGrpSpPr>
        <p:grpSpPr>
          <a:xfrm>
            <a:off x="4990726" y="4750534"/>
            <a:ext cx="4770402" cy="2371461"/>
            <a:chOff x="8602335" y="3744356"/>
            <a:chExt cx="3350450" cy="164310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2E4CA42-77A9-6FCC-D5A8-3E3418075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0662" y="3744356"/>
              <a:ext cx="2842123" cy="164310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E87549-B194-0536-8D3E-D85CC4294624}"/>
                </a:ext>
              </a:extLst>
            </p:cNvPr>
            <p:cNvSpPr txBox="1"/>
            <p:nvPr/>
          </p:nvSpPr>
          <p:spPr>
            <a:xfrm>
              <a:off x="8602335" y="4864000"/>
              <a:ext cx="489972" cy="490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32408" y="1387106"/>
            <a:ext cx="7658100" cy="85223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6655592" y="1955034"/>
            <a:ext cx="913614" cy="563953"/>
          </a:xfrm>
          <a:custGeom>
            <a:avLst/>
            <a:gdLst/>
            <a:ahLst/>
            <a:cxnLst/>
            <a:rect l="l" t="t" r="r" b="b"/>
            <a:pathLst>
              <a:path w="725858" h="567076">
                <a:moveTo>
                  <a:pt x="0" y="0"/>
                </a:moveTo>
                <a:lnTo>
                  <a:pt x="725858" y="0"/>
                </a:lnTo>
                <a:lnTo>
                  <a:pt x="725858" y="567076"/>
                </a:lnTo>
                <a:lnTo>
                  <a:pt x="0" y="5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076032-F48B-3846-30A8-6E770941E887}"/>
              </a:ext>
            </a:extLst>
          </p:cNvPr>
          <p:cNvGrpSpPr/>
          <p:nvPr/>
        </p:nvGrpSpPr>
        <p:grpSpPr>
          <a:xfrm>
            <a:off x="448112" y="2731272"/>
            <a:ext cx="3309251" cy="3920029"/>
            <a:chOff x="1442550" y="2585347"/>
            <a:chExt cx="3309251" cy="3920029"/>
          </a:xfrm>
        </p:grpSpPr>
        <p:grpSp>
          <p:nvGrpSpPr>
            <p:cNvPr id="5" name="Group 12">
              <a:extLst>
                <a:ext uri="{FF2B5EF4-FFF2-40B4-BE49-F238E27FC236}">
                  <a16:creationId xmlns:a16="http://schemas.microsoft.com/office/drawing/2014/main" id="{91B57715-7C05-18FC-8F6C-A693653D499A}"/>
                </a:ext>
              </a:extLst>
            </p:cNvPr>
            <p:cNvGrpSpPr/>
            <p:nvPr/>
          </p:nvGrpSpPr>
          <p:grpSpPr>
            <a:xfrm rot="21447690">
              <a:off x="1442550" y="2585347"/>
              <a:ext cx="3309251" cy="3920029"/>
              <a:chOff x="0" y="0"/>
              <a:chExt cx="4412334" cy="5226705"/>
            </a:xfrm>
          </p:grpSpPr>
          <p:grpSp>
            <p:nvGrpSpPr>
              <p:cNvPr id="7" name="Group 13">
                <a:extLst>
                  <a:ext uri="{FF2B5EF4-FFF2-40B4-BE49-F238E27FC236}">
                    <a16:creationId xmlns:a16="http://schemas.microsoft.com/office/drawing/2014/main" id="{2255D2A5-B8BD-74C1-C4AB-B922ABCFA569}"/>
                  </a:ext>
                </a:extLst>
              </p:cNvPr>
              <p:cNvGrpSpPr/>
              <p:nvPr/>
            </p:nvGrpSpPr>
            <p:grpSpPr>
              <a:xfrm rot="163977">
                <a:off x="303212" y="526853"/>
                <a:ext cx="4001563" cy="4607073"/>
                <a:chOff x="0" y="0"/>
                <a:chExt cx="1133220" cy="1304697"/>
              </a:xfrm>
            </p:grpSpPr>
            <p:sp>
              <p:nvSpPr>
                <p:cNvPr id="13" name="Freeform 14">
                  <a:extLst>
                    <a:ext uri="{FF2B5EF4-FFF2-40B4-BE49-F238E27FC236}">
                      <a16:creationId xmlns:a16="http://schemas.microsoft.com/office/drawing/2014/main" id="{3D53BCBE-F1C4-4E3B-6E92-430CAEF1037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133220" cy="130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220" h="1304697">
                      <a:moveTo>
                        <a:pt x="0" y="0"/>
                      </a:moveTo>
                      <a:lnTo>
                        <a:pt x="1133220" y="0"/>
                      </a:lnTo>
                      <a:lnTo>
                        <a:pt x="1133220" y="1304697"/>
                      </a:lnTo>
                      <a:lnTo>
                        <a:pt x="0" y="1304697"/>
                      </a:lnTo>
                      <a:close/>
                    </a:path>
                  </a:pathLst>
                </a:custGeom>
                <a:solidFill>
                  <a:srgbClr val="F6BA6F"/>
                </a:solidFill>
              </p:spPr>
            </p:sp>
            <p:sp>
              <p:nvSpPr>
                <p:cNvPr id="14" name="TextBox 15">
                  <a:extLst>
                    <a:ext uri="{FF2B5EF4-FFF2-40B4-BE49-F238E27FC236}">
                      <a16:creationId xmlns:a16="http://schemas.microsoft.com/office/drawing/2014/main" id="{69FFC9DE-BF53-478E-B4D1-091F0C72CDC9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1133220" cy="1352322"/>
                </a:xfrm>
                <a:prstGeom prst="rect">
                  <a:avLst/>
                </a:prstGeom>
              </p:spPr>
              <p:txBody>
                <a:bodyPr lIns="27877" tIns="27877" rIns="27877" bIns="27877" rtlCol="0" anchor="ctr"/>
                <a:lstStyle/>
                <a:p>
                  <a:pPr algn="ctr">
                    <a:lnSpc>
                      <a:spcPts val="3499"/>
                    </a:lnSpc>
                  </a:pPr>
                  <a:endParaRPr/>
                </a:p>
              </p:txBody>
            </p:sp>
          </p:grpSp>
          <p:grpSp>
            <p:nvGrpSpPr>
              <p:cNvPr id="8" name="Group 16">
                <a:extLst>
                  <a:ext uri="{FF2B5EF4-FFF2-40B4-BE49-F238E27FC236}">
                    <a16:creationId xmlns:a16="http://schemas.microsoft.com/office/drawing/2014/main" id="{04401280-DB9E-89A0-75BB-A88C9C488CC8}"/>
                  </a:ext>
                </a:extLst>
              </p:cNvPr>
              <p:cNvGrpSpPr/>
              <p:nvPr/>
            </p:nvGrpSpPr>
            <p:grpSpPr>
              <a:xfrm rot="163977">
                <a:off x="107559" y="331200"/>
                <a:ext cx="4001563" cy="4607073"/>
                <a:chOff x="0" y="0"/>
                <a:chExt cx="1133220" cy="1304697"/>
              </a:xfrm>
            </p:grpSpPr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D95BD279-3053-B5FB-7113-C5676D79ABE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133220" cy="130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220" h="1304697">
                      <a:moveTo>
                        <a:pt x="0" y="0"/>
                      </a:moveTo>
                      <a:lnTo>
                        <a:pt x="1133220" y="0"/>
                      </a:lnTo>
                      <a:lnTo>
                        <a:pt x="1133220" y="1304697"/>
                      </a:lnTo>
                      <a:lnTo>
                        <a:pt x="0" y="1304697"/>
                      </a:lnTo>
                      <a:close/>
                    </a:path>
                  </a:pathLst>
                </a:custGeom>
                <a:solidFill>
                  <a:srgbClr val="FDF7C3"/>
                </a:solidFill>
              </p:spPr>
            </p:sp>
            <p:sp>
              <p:nvSpPr>
                <p:cNvPr id="12" name="TextBox 18">
                  <a:extLst>
                    <a:ext uri="{FF2B5EF4-FFF2-40B4-BE49-F238E27FC236}">
                      <a16:creationId xmlns:a16="http://schemas.microsoft.com/office/drawing/2014/main" id="{F6C762CA-BEB7-F0EA-9267-78954AB0517D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1133220" cy="1352322"/>
                </a:xfrm>
                <a:prstGeom prst="rect">
                  <a:avLst/>
                </a:prstGeom>
              </p:spPr>
              <p:txBody>
                <a:bodyPr lIns="27877" tIns="27877" rIns="27877" bIns="27877" rtlCol="0" anchor="ctr"/>
                <a:lstStyle/>
                <a:p>
                  <a:pPr algn="ctr">
                    <a:lnSpc>
                      <a:spcPts val="3499"/>
                    </a:lnSpc>
                  </a:pPr>
                  <a:endParaRPr/>
                </a:p>
              </p:txBody>
            </p:sp>
          </p:grpSp>
          <p:sp>
            <p:nvSpPr>
              <p:cNvPr id="9" name="Freeform 19">
                <a:extLst>
                  <a:ext uri="{FF2B5EF4-FFF2-40B4-BE49-F238E27FC236}">
                    <a16:creationId xmlns:a16="http://schemas.microsoft.com/office/drawing/2014/main" id="{4336239C-120E-A7CD-A7DD-E3FD275DE982}"/>
                  </a:ext>
                </a:extLst>
              </p:cNvPr>
              <p:cNvSpPr/>
              <p:nvPr/>
            </p:nvSpPr>
            <p:spPr>
              <a:xfrm rot="163977">
                <a:off x="2523383" y="4148120"/>
                <a:ext cx="1606902" cy="926671"/>
              </a:xfrm>
              <a:custGeom>
                <a:avLst/>
                <a:gdLst/>
                <a:ahLst/>
                <a:cxnLst/>
                <a:rect l="l" t="t" r="r" b="b"/>
                <a:pathLst>
                  <a:path w="1606902" h="926671">
                    <a:moveTo>
                      <a:pt x="0" y="0"/>
                    </a:moveTo>
                    <a:lnTo>
                      <a:pt x="1606902" y="0"/>
                    </a:lnTo>
                    <a:lnTo>
                      <a:pt x="1606902" y="926672"/>
                    </a:lnTo>
                    <a:lnTo>
                      <a:pt x="0" y="9266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 l="-223031" t="-240917" r="-68214"/>
                </a:stretch>
              </a:blipFill>
            </p:spPr>
          </p:sp>
          <p:sp>
            <p:nvSpPr>
              <p:cNvPr id="10" name="Freeform 20">
                <a:extLst>
                  <a:ext uri="{FF2B5EF4-FFF2-40B4-BE49-F238E27FC236}">
                    <a16:creationId xmlns:a16="http://schemas.microsoft.com/office/drawing/2014/main" id="{537329F4-CC3C-6405-58A0-3C1D7E2EA02D}"/>
                  </a:ext>
                </a:extLst>
              </p:cNvPr>
              <p:cNvSpPr/>
              <p:nvPr/>
            </p:nvSpPr>
            <p:spPr>
              <a:xfrm rot="163977">
                <a:off x="383615" y="19664"/>
                <a:ext cx="841611" cy="703736"/>
              </a:xfrm>
              <a:custGeom>
                <a:avLst/>
                <a:gdLst/>
                <a:ahLst/>
                <a:cxnLst/>
                <a:rect l="l" t="t" r="r" b="b"/>
                <a:pathLst>
                  <a:path w="841611" h="703736">
                    <a:moveTo>
                      <a:pt x="0" y="0"/>
                    </a:moveTo>
                    <a:lnTo>
                      <a:pt x="841611" y="0"/>
                    </a:lnTo>
                    <a:lnTo>
                      <a:pt x="841611" y="703736"/>
                    </a:lnTo>
                    <a:lnTo>
                      <a:pt x="0" y="70373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xmlns="" r:embed="rId13"/>
                    </a:ext>
                  </a:extLst>
                </a:blip>
                <a:stretch>
                  <a:fillRect l="-404840" r="-479289" b="-491412"/>
                </a:stretch>
              </a:blipFill>
            </p:spPr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DCBA9B-4B4F-B54E-369F-78B7E1F25AEA}"/>
                </a:ext>
              </a:extLst>
            </p:cNvPr>
            <p:cNvSpPr txBox="1"/>
            <p:nvPr/>
          </p:nvSpPr>
          <p:spPr>
            <a:xfrm>
              <a:off x="1711937" y="3468106"/>
              <a:ext cx="2625302" cy="224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HOẠT ĐỘNG NHÓM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00AEF9D-FA51-76D3-061C-E91D2FDC6448}"/>
              </a:ext>
            </a:extLst>
          </p:cNvPr>
          <p:cNvGrpSpPr/>
          <p:nvPr/>
        </p:nvGrpSpPr>
        <p:grpSpPr>
          <a:xfrm>
            <a:off x="3999304" y="753073"/>
            <a:ext cx="13879393" cy="8309941"/>
            <a:chOff x="4027607" y="185554"/>
            <a:chExt cx="13879393" cy="8309941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EF55921-6427-3B68-7C19-4F532741A99D}"/>
                </a:ext>
              </a:extLst>
            </p:cNvPr>
            <p:cNvGrpSpPr/>
            <p:nvPr/>
          </p:nvGrpSpPr>
          <p:grpSpPr>
            <a:xfrm>
              <a:off x="4027607" y="185554"/>
              <a:ext cx="13879393" cy="8309941"/>
              <a:chOff x="4027607" y="185554"/>
              <a:chExt cx="13879393" cy="8309941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C75EE54C-13CC-3AAE-D1D8-58869174A121}"/>
                  </a:ext>
                </a:extLst>
              </p:cNvPr>
              <p:cNvGrpSpPr/>
              <p:nvPr/>
            </p:nvGrpSpPr>
            <p:grpSpPr>
              <a:xfrm>
                <a:off x="4027607" y="185554"/>
                <a:ext cx="13879393" cy="8309941"/>
                <a:chOff x="4027607" y="185554"/>
                <a:chExt cx="13879393" cy="8309941"/>
              </a:xfrm>
            </p:grpSpPr>
            <p:sp>
              <p:nvSpPr>
                <p:cNvPr id="30" name="Freeform 6">
                  <a:extLst>
                    <a:ext uri="{FF2B5EF4-FFF2-40B4-BE49-F238E27FC236}">
                      <a16:creationId xmlns:a16="http://schemas.microsoft.com/office/drawing/2014/main" id="{CD227A4C-78E6-1A8D-F296-3863E9EB23F4}"/>
                    </a:ext>
                  </a:extLst>
                </p:cNvPr>
                <p:cNvSpPr/>
                <p:nvPr/>
              </p:nvSpPr>
              <p:spPr>
                <a:xfrm>
                  <a:off x="4027607" y="185554"/>
                  <a:ext cx="13879393" cy="8309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9166" h="4114800">
                      <a:moveTo>
                        <a:pt x="0" y="0"/>
                      </a:moveTo>
                      <a:lnTo>
                        <a:pt x="6979166" y="0"/>
                      </a:lnTo>
                      <a:lnTo>
                        <a:pt x="6979166" y="4114800"/>
                      </a:lnTo>
                      <a:lnTo>
                        <a:pt x="0" y="4114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xmlns="" r:embed="rId1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643D37F-CF7B-816F-49C2-1915D078BBE0}"/>
                    </a:ext>
                  </a:extLst>
                </p:cNvPr>
                <p:cNvSpPr txBox="1"/>
                <p:nvPr/>
              </p:nvSpPr>
              <p:spPr>
                <a:xfrm>
                  <a:off x="4468700" y="2247303"/>
                  <a:ext cx="1299720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spc="-150" dirty="0" err="1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Câu</a:t>
                  </a:r>
                  <a:r>
                    <a:rPr lang="en-US" sz="4000" spc="-150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2</a:t>
                  </a:r>
                  <a:r>
                    <a:rPr lang="vi-VN" sz="4000" spc="-150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000" spc="-15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Nêu</a:t>
                  </a:r>
                  <a:r>
                    <a:rPr lang="en-US" sz="4000" spc="-1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spc="-15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một</a:t>
                  </a:r>
                  <a:r>
                    <a:rPr lang="en-US" sz="4000" spc="-1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spc="-15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vài</a:t>
                  </a:r>
                  <a:r>
                    <a:rPr lang="en-US" sz="4000" spc="-1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spc="-15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ví</a:t>
                  </a:r>
                  <a:r>
                    <a:rPr lang="en-US" sz="4000" spc="-1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spc="-15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dụ</a:t>
                  </a:r>
                  <a:r>
                    <a:rPr lang="en-US" sz="4000" spc="-1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spc="-15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mô</a:t>
                  </a:r>
                  <a:r>
                    <a:rPr lang="en-US" sz="4000" spc="-1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spc="-15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tả</a:t>
                  </a:r>
                  <a:r>
                    <a:rPr lang="en-US" sz="4000" spc="-1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spc="-15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cấu</a:t>
                  </a:r>
                  <a:r>
                    <a:rPr lang="en-US" sz="4000" spc="-1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spc="-15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r>
                    <a:rPr lang="en-US" sz="4000" spc="-1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spc="-15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lặp</a:t>
                  </a:r>
                  <a:r>
                    <a:rPr lang="en-US" sz="4000" spc="-1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spc="-15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4000" spc="-1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spc="-15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điều</a:t>
                  </a:r>
                  <a:r>
                    <a:rPr lang="en-US" sz="4000" spc="-1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spc="-15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kiện</a:t>
                  </a:r>
                  <a:r>
                    <a:rPr lang="en-US" sz="4000" spc="-1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B9BD356-632D-8DFE-E639-B16B0B266544}"/>
                    </a:ext>
                  </a:extLst>
                </p:cNvPr>
                <p:cNvSpPr txBox="1"/>
                <p:nvPr/>
              </p:nvSpPr>
              <p:spPr>
                <a:xfrm>
                  <a:off x="4572000" y="4116051"/>
                  <a:ext cx="7895697" cy="23008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  <a:spcAft>
                      <a:spcPts val="600"/>
                    </a:spcAft>
                  </a:pPr>
                  <a:r>
                    <a:rPr lang="vi-VN" sz="3800" spc="-150" dirty="0"/>
                    <a:t>– </a:t>
                  </a:r>
                  <a:r>
                    <a:rPr lang="en-US" sz="3800" spc="-150" dirty="0"/>
                    <a:t> </a:t>
                  </a:r>
                  <a:r>
                    <a:rPr lang="vi-VN" sz="3800" spc="-150" dirty="0"/>
                    <a:t>Chương trình đó thực hiện việc gì?</a:t>
                  </a:r>
                  <a:endParaRPr lang="en-US" sz="3800" spc="-150" dirty="0"/>
                </a:p>
                <a:p>
                  <a:pPr>
                    <a:lnSpc>
                      <a:spcPct val="120000"/>
                    </a:lnSpc>
                    <a:spcAft>
                      <a:spcPts val="600"/>
                    </a:spcAft>
                  </a:pPr>
                  <a:r>
                    <a:rPr lang="vi-VN" sz="3800" spc="-150" dirty="0"/>
                    <a:t>–</a:t>
                  </a:r>
                  <a:r>
                    <a:rPr lang="en-US" sz="3800" spc="-150" dirty="0"/>
                    <a:t> </a:t>
                  </a:r>
                  <a:r>
                    <a:rPr lang="vi-VN" sz="3800" spc="-150" dirty="0"/>
                    <a:t> Khi nào chương trình bắt đầu chạy?</a:t>
                  </a:r>
                  <a:endParaRPr lang="en-US" sz="3800" spc="-150" dirty="0"/>
                </a:p>
                <a:p>
                  <a:pPr>
                    <a:lnSpc>
                      <a:spcPct val="120000"/>
                    </a:lnSpc>
                    <a:spcAft>
                      <a:spcPts val="600"/>
                    </a:spcAft>
                  </a:pPr>
                  <a:r>
                    <a:rPr lang="vi-VN" sz="3800" spc="-150" dirty="0"/>
                    <a:t>– </a:t>
                  </a:r>
                  <a:r>
                    <a:rPr lang="en-US" sz="3800" spc="-150" dirty="0"/>
                    <a:t> </a:t>
                  </a:r>
                  <a:r>
                    <a:rPr lang="vi-VN" sz="3800" spc="-150" dirty="0"/>
                    <a:t>Khi nào chương trình dừng</a:t>
                  </a:r>
                  <a:r>
                    <a:rPr lang="en-US" sz="3800" spc="-1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</a:p>
              </p:txBody>
            </p:sp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E9CCF1C7-CE7D-A127-63BF-ABBD7CA3B5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268200" y="4155615"/>
                  <a:ext cx="5114782" cy="3197685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055E953-9AC0-5BB2-DC53-A8775E309D16}"/>
                  </a:ext>
                </a:extLst>
              </p:cNvPr>
              <p:cNvSpPr txBox="1"/>
              <p:nvPr/>
            </p:nvSpPr>
            <p:spPr>
              <a:xfrm>
                <a:off x="4479562" y="3252318"/>
                <a:ext cx="12741638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4000" spc="-15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spc="-15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vi-VN" sz="4000" spc="-15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4000" spc="-15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sát chương trình </a:t>
                </a:r>
                <a:r>
                  <a:rPr lang="en-US" sz="4000" spc="-1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spc="-1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pc="-1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000" spc="-1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pc="-1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spc="-1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spc="-150" dirty="0">
                    <a:latin typeface="Arial" panose="020B0604020202020204" pitchFamily="34" charset="0"/>
                    <a:cs typeface="Arial" panose="020B0604020202020204" pitchFamily="34" charset="0"/>
                  </a:rPr>
                  <a:t>và cho biết:</a:t>
                </a:r>
                <a:endParaRPr lang="en-US" sz="4000" spc="-1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8B1AFF5-2CCA-B7E4-26A7-73A2DD3C890A}"/>
                </a:ext>
              </a:extLst>
            </p:cNvPr>
            <p:cNvSpPr txBox="1"/>
            <p:nvPr/>
          </p:nvSpPr>
          <p:spPr>
            <a:xfrm>
              <a:off x="4886656" y="1139844"/>
              <a:ext cx="1215900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200" spc="-15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en-US" sz="4200" spc="-15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4200" spc="-15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spc="-15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200" spc="-15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spc="-15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200" spc="-15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spc="-15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200" spc="-15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82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9">
            <a:extLst>
              <a:ext uri="{FF2B5EF4-FFF2-40B4-BE49-F238E27FC236}">
                <a16:creationId xmlns:a16="http://schemas.microsoft.com/office/drawing/2014/main" id="{38A90A69-8418-F00D-879B-30DB4AA04405}"/>
              </a:ext>
            </a:extLst>
          </p:cNvPr>
          <p:cNvSpPr/>
          <p:nvPr/>
        </p:nvSpPr>
        <p:spPr>
          <a:xfrm>
            <a:off x="-928396" y="316491"/>
            <a:ext cx="6913562" cy="803426"/>
          </a:xfrm>
          <a:custGeom>
            <a:avLst/>
            <a:gdLst/>
            <a:ahLst/>
            <a:cxnLst/>
            <a:rect l="l" t="t" r="r" b="b"/>
            <a:pathLst>
              <a:path w="4486603" h="474202">
                <a:moveTo>
                  <a:pt x="4486603" y="0"/>
                </a:moveTo>
                <a:lnTo>
                  <a:pt x="0" y="0"/>
                </a:lnTo>
                <a:lnTo>
                  <a:pt x="101600" y="237101"/>
                </a:lnTo>
                <a:lnTo>
                  <a:pt x="0" y="474202"/>
                </a:lnTo>
                <a:lnTo>
                  <a:pt x="4486603" y="474202"/>
                </a:lnTo>
                <a:lnTo>
                  <a:pt x="4385003" y="237101"/>
                </a:lnTo>
                <a:lnTo>
                  <a:pt x="448660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/>
          <a:lstStyle/>
          <a:p>
            <a:endParaRPr lang="en-US" sz="4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1EB73D-74EF-319E-7003-D67516D44F07}"/>
              </a:ext>
            </a:extLst>
          </p:cNvPr>
          <p:cNvSpPr txBox="1"/>
          <p:nvPr/>
        </p:nvSpPr>
        <p:spPr>
          <a:xfrm>
            <a:off x="1342383" y="318536"/>
            <a:ext cx="3466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CBB0F5-F656-7B54-1A3B-544F7C2CF981}"/>
              </a:ext>
            </a:extLst>
          </p:cNvPr>
          <p:cNvGrpSpPr/>
          <p:nvPr/>
        </p:nvGrpSpPr>
        <p:grpSpPr>
          <a:xfrm>
            <a:off x="457200" y="1468002"/>
            <a:ext cx="11066389" cy="7561698"/>
            <a:chOff x="383974" y="1323917"/>
            <a:chExt cx="10237232" cy="7561698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1FC35945-19D0-1798-3EA4-311E161AC46B}"/>
                </a:ext>
              </a:extLst>
            </p:cNvPr>
            <p:cNvGrpSpPr/>
            <p:nvPr/>
          </p:nvGrpSpPr>
          <p:grpSpPr>
            <a:xfrm>
              <a:off x="573064" y="1476317"/>
              <a:ext cx="10048142" cy="7409298"/>
              <a:chOff x="0" y="-38100"/>
              <a:chExt cx="2588324" cy="2205567"/>
            </a:xfrm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8A12FD73-2405-2712-CA02-8CBEB24399D8}"/>
                  </a:ext>
                </a:extLst>
              </p:cNvPr>
              <p:cNvSpPr/>
              <p:nvPr/>
            </p:nvSpPr>
            <p:spPr>
              <a:xfrm>
                <a:off x="0" y="0"/>
                <a:ext cx="2588324" cy="2082332"/>
              </a:xfrm>
              <a:custGeom>
                <a:avLst/>
                <a:gdLst/>
                <a:ahLst/>
                <a:cxnLst/>
                <a:rect l="l" t="t" r="r" b="b"/>
                <a:pathLst>
                  <a:path w="2588324" h="2167467">
                    <a:moveTo>
                      <a:pt x="40177" y="0"/>
                    </a:moveTo>
                    <a:lnTo>
                      <a:pt x="2548147" y="0"/>
                    </a:lnTo>
                    <a:cubicBezTo>
                      <a:pt x="2570336" y="0"/>
                      <a:pt x="2588324" y="17988"/>
                      <a:pt x="2588324" y="40177"/>
                    </a:cubicBezTo>
                    <a:lnTo>
                      <a:pt x="2588324" y="2127290"/>
                    </a:lnTo>
                    <a:cubicBezTo>
                      <a:pt x="2588324" y="2149479"/>
                      <a:pt x="2570336" y="2167467"/>
                      <a:pt x="2548147" y="2167467"/>
                    </a:cubicBezTo>
                    <a:lnTo>
                      <a:pt x="40177" y="2167467"/>
                    </a:lnTo>
                    <a:cubicBezTo>
                      <a:pt x="17988" y="2167467"/>
                      <a:pt x="0" y="2149479"/>
                      <a:pt x="0" y="2127290"/>
                    </a:cubicBezTo>
                    <a:lnTo>
                      <a:pt x="0" y="40177"/>
                    </a:lnTo>
                    <a:cubicBezTo>
                      <a:pt x="0" y="17988"/>
                      <a:pt x="17988" y="0"/>
                      <a:pt x="40177" y="0"/>
                    </a:cubicBezTo>
                    <a:close/>
                  </a:path>
                </a:pathLst>
              </a:custGeom>
              <a:solidFill>
                <a:srgbClr val="FAE6DB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3" name="TextBox 7">
                <a:extLst>
                  <a:ext uri="{FF2B5EF4-FFF2-40B4-BE49-F238E27FC236}">
                    <a16:creationId xmlns:a16="http://schemas.microsoft.com/office/drawing/2014/main" id="{7E0C1D90-43A7-FA3A-F813-FD46C71074C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588324" cy="2205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8862434-9243-BCAC-8AB7-56A6FDF88CC1}"/>
                </a:ext>
              </a:extLst>
            </p:cNvPr>
            <p:cNvGrpSpPr/>
            <p:nvPr/>
          </p:nvGrpSpPr>
          <p:grpSpPr>
            <a:xfrm>
              <a:off x="383974" y="1323917"/>
              <a:ext cx="10090824" cy="7409298"/>
              <a:chOff x="-9451" y="-38100"/>
              <a:chExt cx="2599318" cy="2205567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F183F14A-C559-7AA9-0E50-9463A9B5F4AF}"/>
                  </a:ext>
                </a:extLst>
              </p:cNvPr>
              <p:cNvSpPr/>
              <p:nvPr/>
            </p:nvSpPr>
            <p:spPr>
              <a:xfrm>
                <a:off x="-9451" y="-12564"/>
                <a:ext cx="2589867" cy="2075070"/>
              </a:xfrm>
              <a:custGeom>
                <a:avLst/>
                <a:gdLst/>
                <a:ahLst/>
                <a:cxnLst/>
                <a:rect l="l" t="t" r="r" b="b"/>
                <a:pathLst>
                  <a:path w="2589867" h="2167467">
                    <a:moveTo>
                      <a:pt x="40153" y="0"/>
                    </a:moveTo>
                    <a:lnTo>
                      <a:pt x="2549715" y="0"/>
                    </a:lnTo>
                    <a:cubicBezTo>
                      <a:pt x="2571890" y="0"/>
                      <a:pt x="2589867" y="17977"/>
                      <a:pt x="2589867" y="40153"/>
                    </a:cubicBezTo>
                    <a:lnTo>
                      <a:pt x="2589867" y="2127314"/>
                    </a:lnTo>
                    <a:cubicBezTo>
                      <a:pt x="2589867" y="2149490"/>
                      <a:pt x="2571890" y="2167467"/>
                      <a:pt x="2549715" y="2167467"/>
                    </a:cubicBezTo>
                    <a:lnTo>
                      <a:pt x="40153" y="2167467"/>
                    </a:lnTo>
                    <a:cubicBezTo>
                      <a:pt x="17977" y="2167467"/>
                      <a:pt x="0" y="2149490"/>
                      <a:pt x="0" y="2127314"/>
                    </a:cubicBezTo>
                    <a:lnTo>
                      <a:pt x="0" y="40153"/>
                    </a:lnTo>
                    <a:cubicBezTo>
                      <a:pt x="0" y="17977"/>
                      <a:pt x="17977" y="0"/>
                      <a:pt x="40153" y="0"/>
                    </a:cubicBezTo>
                    <a:close/>
                  </a:path>
                </a:pathLst>
              </a:custGeom>
              <a:solidFill>
                <a:srgbClr val="FDFC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F5A948-9AA8-F485-B992-268A3803CE0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589867" cy="2205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2B0EC30-1A6D-23A2-852B-A1B28B44A161}"/>
              </a:ext>
            </a:extLst>
          </p:cNvPr>
          <p:cNvSpPr txBox="1"/>
          <p:nvPr/>
        </p:nvSpPr>
        <p:spPr>
          <a:xfrm>
            <a:off x="533400" y="1714500"/>
            <a:ext cx="10669672" cy="681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4538" indent="-404813" algn="just">
              <a:lnSpc>
                <a:spcPct val="130000"/>
              </a:lnSpc>
              <a:spcAft>
                <a:spcPts val="600"/>
              </a:spcAft>
              <a:buAutoNum type="alphaLcPeriod"/>
              <a:tabLst>
                <a:tab pos="400050" algn="l"/>
                <a:tab pos="738188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/>
              <a:t>Mở tệp </a:t>
            </a:r>
            <a:r>
              <a:rPr lang="vi-VN" sz="4000" b="1" dirty="0"/>
              <a:t>Meo-va-Bong</a:t>
            </a:r>
            <a:r>
              <a:rPr lang="vi-VN" sz="4000" dirty="0"/>
              <a:t>. </a:t>
            </a:r>
            <a:endParaRPr lang="en-US" sz="4000" dirty="0"/>
          </a:p>
          <a:p>
            <a:pPr marL="744538" indent="-404813" algn="just">
              <a:lnSpc>
                <a:spcPct val="130000"/>
              </a:lnSpc>
              <a:spcAft>
                <a:spcPts val="600"/>
              </a:spcAft>
              <a:buAutoNum type="alphaLcPeriod"/>
              <a:tabLst>
                <a:tab pos="400050" algn="l"/>
                <a:tab pos="738188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/>
              <a:t>Sửa lại chương trình sao cho khi mèo chạm vào quả bóng thì mèo dừng lại.</a:t>
            </a:r>
            <a:endParaRPr lang="en-US" sz="4000" dirty="0"/>
          </a:p>
          <a:p>
            <a:pPr marL="744538" indent="-404813" algn="just">
              <a:lnSpc>
                <a:spcPct val="130000"/>
              </a:lnSpc>
              <a:spcAft>
                <a:spcPts val="600"/>
              </a:spcAft>
              <a:buAutoNum type="alphaLcPeriod"/>
              <a:tabLst>
                <a:tab pos="400050" algn="l"/>
                <a:tab pos="738188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/>
              <a:t>Thêm vào chương trình lệnh</a:t>
            </a:r>
            <a:endParaRPr lang="en-US" sz="4000" dirty="0"/>
          </a:p>
          <a:p>
            <a:pPr marL="744538" indent="-404813" algn="just">
              <a:lnSpc>
                <a:spcPct val="130000"/>
              </a:lnSpc>
              <a:spcAft>
                <a:spcPts val="600"/>
              </a:spcAft>
              <a:tabLst>
                <a:tab pos="400050" algn="l"/>
                <a:tab pos="854075" algn="l"/>
              </a:tabLst>
            </a:pPr>
            <a:r>
              <a:rPr lang="en-US" sz="4000" dirty="0"/>
              <a:t>		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39725" algn="just">
              <a:lnSpc>
                <a:spcPct val="130000"/>
              </a:lnSpc>
              <a:spcAft>
                <a:spcPts val="600"/>
              </a:spcAft>
              <a:tabLst>
                <a:tab pos="400050" algn="l"/>
                <a:tab pos="738188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000" dirty="0"/>
              <a:t>Chạy thử chương trình.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F51DF4-257C-3663-2955-1560D0C83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641" y="5038718"/>
            <a:ext cx="3204226" cy="1072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A95C8F-3858-516C-65DD-4EC0663E0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2" t="2441"/>
          <a:stretch/>
        </p:blipFill>
        <p:spPr>
          <a:xfrm>
            <a:off x="11734800" y="2549774"/>
            <a:ext cx="6252522" cy="5489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473</Words>
  <Application>Microsoft Office PowerPoint</Application>
  <PresentationFormat>Custom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Times New Roman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Green Cute Playful Group Project Presentation</dc:title>
  <cp:lastModifiedBy>MAYCHU</cp:lastModifiedBy>
  <cp:revision>35</cp:revision>
  <dcterms:created xsi:type="dcterms:W3CDTF">2006-08-16T00:00:00Z</dcterms:created>
  <dcterms:modified xsi:type="dcterms:W3CDTF">2025-03-26T10:14:14Z</dcterms:modified>
  <dc:identifier>DAGFMJeesk0</dc:identifier>
</cp:coreProperties>
</file>