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25"/>
  </p:notesMasterIdLst>
  <p:sldIdLst>
    <p:sldId id="374" r:id="rId2"/>
    <p:sldId id="257" r:id="rId3"/>
    <p:sldId id="375" r:id="rId4"/>
    <p:sldId id="285" r:id="rId5"/>
    <p:sldId id="256" r:id="rId6"/>
    <p:sldId id="284" r:id="rId7"/>
    <p:sldId id="289" r:id="rId8"/>
    <p:sldId id="343" r:id="rId9"/>
    <p:sldId id="299" r:id="rId10"/>
    <p:sldId id="359" r:id="rId11"/>
    <p:sldId id="369" r:id="rId12"/>
    <p:sldId id="370" r:id="rId13"/>
    <p:sldId id="355" r:id="rId14"/>
    <p:sldId id="362" r:id="rId15"/>
    <p:sldId id="376" r:id="rId16"/>
    <p:sldId id="270" r:id="rId17"/>
    <p:sldId id="322" r:id="rId18"/>
    <p:sldId id="366" r:id="rId19"/>
    <p:sldId id="371" r:id="rId20"/>
    <p:sldId id="330" r:id="rId21"/>
    <p:sldId id="373" r:id="rId22"/>
    <p:sldId id="368" r:id="rId23"/>
    <p:sldId id="283" r:id="rId24"/>
  </p:sldIdLst>
  <p:sldSz cx="18288000" cy="10287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5281E1-522B-4D97-AF00-E2DA4D65B6B1}">
          <p14:sldIdLst>
            <p14:sldId id="374"/>
            <p14:sldId id="257"/>
            <p14:sldId id="375"/>
            <p14:sldId id="285"/>
            <p14:sldId id="256"/>
            <p14:sldId id="284"/>
            <p14:sldId id="289"/>
            <p14:sldId id="343"/>
            <p14:sldId id="299"/>
            <p14:sldId id="359"/>
            <p14:sldId id="369"/>
            <p14:sldId id="370"/>
            <p14:sldId id="355"/>
            <p14:sldId id="362"/>
            <p14:sldId id="376"/>
            <p14:sldId id="270"/>
            <p14:sldId id="322"/>
            <p14:sldId id="366"/>
            <p14:sldId id="371"/>
            <p14:sldId id="330"/>
            <p14:sldId id="373"/>
            <p14:sldId id="368"/>
            <p14:sldId id="283"/>
          </p14:sldIdLst>
        </p14:section>
        <p14:section name="Untitled Section" id="{89BF1163-5CF7-42C5-AC10-D6A6AEA736F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EBFD"/>
    <a:srgbClr val="FF5050"/>
    <a:srgbClr val="FF9966"/>
    <a:srgbClr val="D9DDC3"/>
    <a:srgbClr val="F8DC6E"/>
    <a:srgbClr val="F8C2D9"/>
    <a:srgbClr val="FFFF66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3702" autoAdjust="0"/>
  </p:normalViewPr>
  <p:slideViewPr>
    <p:cSldViewPr>
      <p:cViewPr varScale="1">
        <p:scale>
          <a:sx n="46" d="100"/>
          <a:sy n="46" d="100"/>
        </p:scale>
        <p:origin x="79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CB8E1-AB03-4AD6-88DA-9887F546E4C6}" type="datetimeFigureOut">
              <a:rPr lang="en-US" smtClean="0"/>
              <a:t>23/10/2025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46E5-C428-4D0F-AD8E-82AA63A36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6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f6d2a42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f6d2a42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27f6d2a42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4DD517-68FC-4A63-A08E-FD122F82A9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4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sv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sv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svg"/><Relationship Id="rId9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microsoft.com/office/2007/relationships/hdphoto" Target="../media/hdphoto14.wdp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microsoft.com/office/2007/relationships/hdphoto" Target="../media/hdphoto13.wdp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2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microsoft.com/office/2007/relationships/hdphoto" Target="../media/hdphoto13.wdp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sv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svg"/><Relationship Id="rId9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3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svg"/><Relationship Id="rId9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sv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0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39.sv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  <p:sp>
        <p:nvSpPr>
          <p:cNvPr id="83" name="Google Shape;83;g27f6d2a4227_0_0"/>
          <p:cNvSpPr txBox="1">
            <a:spLocks noGrp="1"/>
          </p:cNvSpPr>
          <p:nvPr>
            <p:ph type="ctrTitle"/>
          </p:nvPr>
        </p:nvSpPr>
        <p:spPr>
          <a:xfrm>
            <a:off x="540225" y="5482231"/>
            <a:ext cx="17207550" cy="2609100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8000" b="1" dirty="0">
                <a:solidFill>
                  <a:srgbClr val="FF0000"/>
                </a:solidFill>
              </a:rPr>
              <a:t>TIN HỌC 4 – TUẦN 14</a:t>
            </a:r>
            <a:endParaRPr sz="8000" dirty="0"/>
          </a:p>
        </p:txBody>
      </p:sp>
      <p:sp>
        <p:nvSpPr>
          <p:cNvPr id="84" name="Google Shape;84;g27f6d2a4227_0_0"/>
          <p:cNvSpPr txBox="1">
            <a:spLocks noGrp="1"/>
          </p:cNvSpPr>
          <p:nvPr>
            <p:ph type="subTitle" idx="1"/>
          </p:nvPr>
        </p:nvSpPr>
        <p:spPr>
          <a:xfrm>
            <a:off x="2286000" y="5994375"/>
            <a:ext cx="13716000" cy="1963800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/>
          </a:bodyPr>
          <a:lstStyle/>
          <a:p>
            <a:pPr>
              <a:spcBef>
                <a:spcPts val="1800"/>
              </a:spcBef>
              <a:spcAft>
                <a:spcPts val="300"/>
              </a:spcAft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7DEBE-A078-442F-854B-CF4D7F7B52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67" y="2905798"/>
            <a:ext cx="1848729" cy="1848729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F3D6F10-FB83-4A8F-B4DA-7A4B70D0E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445" y="3166505"/>
            <a:ext cx="8129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384830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377" y="363428"/>
            <a:ext cx="17449799" cy="9610261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49264">
            <a:off x="109935" y="8641630"/>
            <a:ext cx="1323067" cy="1575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6818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10345">
            <a:off x="15899682" y="438752"/>
            <a:ext cx="2667000" cy="120967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98295" y="7890984"/>
            <a:ext cx="2514600" cy="23452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782" y="1943100"/>
            <a:ext cx="169164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81200" y="3176807"/>
            <a:ext cx="13487400" cy="5776693"/>
            <a:chOff x="2971800" y="2663096"/>
            <a:chExt cx="13487400" cy="5776693"/>
          </a:xfrm>
        </p:grpSpPr>
        <p:sp>
          <p:nvSpPr>
            <p:cNvPr id="6" name="Rounded Rectangle 5"/>
            <p:cNvSpPr/>
            <p:nvPr/>
          </p:nvSpPr>
          <p:spPr>
            <a:xfrm>
              <a:off x="2971800" y="2663096"/>
              <a:ext cx="13487400" cy="5776693"/>
            </a:xfrm>
            <a:prstGeom prst="roundRect">
              <a:avLst/>
            </a:prstGeom>
            <a:solidFill>
              <a:srgbClr val="FFEB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5067" y="2918306"/>
              <a:ext cx="29963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14699" y="3947861"/>
              <a:ext cx="12801600" cy="914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:…………………………………….       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…………….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Telex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398227"/>
              </p:ext>
            </p:extLst>
          </p:nvPr>
        </p:nvGraphicFramePr>
        <p:xfrm>
          <a:off x="2162362" y="6217554"/>
          <a:ext cx="13125074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6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85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76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33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336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59096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gõ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Ngã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gõ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7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379" y="361771"/>
            <a:ext cx="17449799" cy="9610261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49264">
            <a:off x="109935" y="8641630"/>
            <a:ext cx="1323067" cy="1575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6818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10345">
            <a:off x="15899682" y="438752"/>
            <a:ext cx="2667000" cy="120967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98295" y="7890984"/>
            <a:ext cx="2514600" cy="23452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57" y="3078040"/>
            <a:ext cx="16725041" cy="3127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2075239"/>
            <a:ext cx="14610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6496122"/>
            <a:ext cx="1592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Cloud 19"/>
          <p:cNvSpPr/>
          <p:nvPr/>
        </p:nvSpPr>
        <p:spPr>
          <a:xfrm>
            <a:off x="2493406" y="7299114"/>
            <a:ext cx="12310587" cy="2561726"/>
          </a:xfrm>
          <a:prstGeom prst="cloud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342900"/>
            <a:ext cx="17373599" cy="96012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16471109" y="132207"/>
            <a:ext cx="1861626" cy="124030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33042" y="2438400"/>
            <a:ext cx="14954758" cy="5576628"/>
          </a:xfrm>
          <a:prstGeom prst="wedgeRoundRectCallout">
            <a:avLst>
              <a:gd name="adj1" fmla="val -20521"/>
              <a:gd name="adj2" fmla="val 532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52421" y="3923272"/>
            <a:ext cx="13716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2400"/>
              </a:spcAft>
            </a:pPr>
            <a:r>
              <a:rPr lang="en-US" sz="4000" dirty="0"/>
              <a:t>-  </a:t>
            </a:r>
            <a:r>
              <a:rPr lang="vi-VN" sz="4000" dirty="0"/>
              <a:t>Nhấn phím </a:t>
            </a:r>
            <a:r>
              <a:rPr lang="vi-VN" sz="4000" b="1" dirty="0"/>
              <a:t>Caps Lock </a:t>
            </a:r>
            <a:r>
              <a:rPr lang="vi-VN" sz="4000" dirty="0"/>
              <a:t>(đèn Caps Lock</a:t>
            </a:r>
            <a:r>
              <a:rPr lang="en-US" sz="4000" dirty="0"/>
              <a:t> </a:t>
            </a:r>
            <a:r>
              <a:rPr lang="vi-VN" sz="4000" dirty="0"/>
              <a:t>sáng) hoặc giữ phím </a:t>
            </a:r>
            <a:r>
              <a:rPr lang="vi-VN" sz="4000" b="1" dirty="0"/>
              <a:t>Shift </a:t>
            </a:r>
            <a:r>
              <a:rPr lang="vi-VN" sz="4000" dirty="0"/>
              <a:t>để gõ chữ hoa.</a:t>
            </a:r>
          </a:p>
          <a:p>
            <a:pPr marL="514350" indent="-514350" algn="just">
              <a:spcAft>
                <a:spcPts val="2400"/>
              </a:spcAft>
            </a:pPr>
            <a:r>
              <a:rPr lang="en-US" sz="4000" dirty="0"/>
              <a:t>-  </a:t>
            </a:r>
            <a:r>
              <a:rPr lang="vi-VN" sz="4000" dirty="0"/>
              <a:t>Khi cần xoá kí tự đã gõ: em sử dụng phím</a:t>
            </a:r>
            <a:r>
              <a:rPr lang="en-US" sz="4000" dirty="0"/>
              <a:t> </a:t>
            </a:r>
            <a:r>
              <a:rPr lang="vi-VN" sz="4000" b="1" dirty="0"/>
              <a:t>Backspace </a:t>
            </a:r>
            <a:r>
              <a:rPr lang="vi-VN" sz="4000" dirty="0"/>
              <a:t>(để xoá kí tự đứng trước con</a:t>
            </a:r>
            <a:r>
              <a:rPr lang="en-US" sz="4000" dirty="0"/>
              <a:t> </a:t>
            </a:r>
            <a:r>
              <a:rPr lang="vi-VN" sz="4000" dirty="0"/>
              <a:t>trỏ soạn thảo) hoặc sử dụng phím </a:t>
            </a:r>
            <a:r>
              <a:rPr lang="vi-VN" sz="4000" b="1" dirty="0"/>
              <a:t>Delete</a:t>
            </a:r>
            <a:r>
              <a:rPr lang="en-US" sz="4000" b="1" dirty="0"/>
              <a:t> </a:t>
            </a:r>
            <a:r>
              <a:rPr lang="vi-VN" sz="4000" dirty="0"/>
              <a:t>(để xoá kí tự đứng sau con trỏ soạn thảo).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30500" y="7790052"/>
            <a:ext cx="2514600" cy="234528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02838">
            <a:off x="646361" y="8365189"/>
            <a:ext cx="1527122" cy="1655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3042" y="2628890"/>
            <a:ext cx="3009673" cy="11038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5000" b="1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 ý</a:t>
            </a:r>
            <a:endParaRPr lang="en-US" sz="5000" b="1" dirty="0">
              <a:ln w="0"/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797" cy="8150648"/>
            <a:chOff x="0" y="0"/>
            <a:chExt cx="6038062" cy="5555119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55233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5555119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8305800" cy="1660206"/>
            <a:chOff x="6019800" y="377206"/>
            <a:chExt cx="9206251" cy="1660206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45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HÀNH THEO NHÓM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295400" y="2324100"/>
            <a:ext cx="15697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cùng bạn thực hiện: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>
                <a:solidFill>
                  <a:srgbClr val="0000CC"/>
                </a:solidFill>
              </a:rPr>
              <a:t>Kích hoạt phần mềm soạn thảo </a:t>
            </a:r>
            <a:r>
              <a:rPr lang="vi-VN" sz="4600" b="1" dirty="0">
                <a:solidFill>
                  <a:srgbClr val="FF0000"/>
                </a:solidFill>
              </a:rPr>
              <a:t>Word</a:t>
            </a:r>
            <a:r>
              <a:rPr lang="vi-VN" sz="4600" dirty="0">
                <a:solidFill>
                  <a:srgbClr val="0000CC"/>
                </a:solidFill>
              </a:rPr>
              <a:t>;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>
                <a:solidFill>
                  <a:srgbClr val="0000CC"/>
                </a:solidFill>
              </a:rPr>
              <a:t>Soạn thảo câu ca dao: </a:t>
            </a:r>
            <a:r>
              <a:rPr lang="vi-VN" sz="4600" b="1" dirty="0">
                <a:solidFill>
                  <a:srgbClr val="FF0000"/>
                </a:solidFill>
              </a:rPr>
              <a:t>Trong đầm gì đẹp</a:t>
            </a:r>
            <a:r>
              <a:rPr lang="en-US" sz="4600" b="1" dirty="0">
                <a:solidFill>
                  <a:srgbClr val="FF0000"/>
                </a:solidFill>
              </a:rPr>
              <a:t> </a:t>
            </a:r>
            <a:r>
              <a:rPr lang="vi-VN" sz="4600" b="1" dirty="0">
                <a:solidFill>
                  <a:srgbClr val="FF0000"/>
                </a:solidFill>
              </a:rPr>
              <a:t>bằng sen</a:t>
            </a:r>
            <a:r>
              <a:rPr lang="vi-VN" sz="4600" dirty="0">
                <a:solidFill>
                  <a:srgbClr val="0000CC"/>
                </a:solidFill>
              </a:rPr>
              <a:t>;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>
                <a:solidFill>
                  <a:srgbClr val="0000CC"/>
                </a:solidFill>
              </a:rPr>
              <a:t>Lưu tệp vào thư mục của em với tên</a:t>
            </a:r>
            <a:r>
              <a:rPr lang="en-US" sz="4600" dirty="0">
                <a:solidFill>
                  <a:srgbClr val="0000CC"/>
                </a:solidFill>
              </a:rPr>
              <a:t> </a:t>
            </a:r>
            <a:r>
              <a:rPr lang="vi-VN" sz="4600" b="1" dirty="0">
                <a:solidFill>
                  <a:srgbClr val="FF0000"/>
                </a:solidFill>
              </a:rPr>
              <a:t>Ca dao Sen</a:t>
            </a:r>
            <a:r>
              <a:rPr lang="vi-VN" sz="4600" dirty="0">
                <a:solidFill>
                  <a:srgbClr val="0000CC"/>
                </a:solidFill>
              </a:rPr>
              <a:t>. </a:t>
            </a:r>
            <a:endParaRPr lang="en-US" sz="4600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161" b="6798"/>
          <a:stretch/>
        </p:blipFill>
        <p:spPr>
          <a:xfrm>
            <a:off x="7463736" y="7383503"/>
            <a:ext cx="328432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34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11797" y="1044181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590800" y="3488000"/>
            <a:ext cx="141351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vi-VN" sz="7200" b="1" dirty="0"/>
              <a:t>Lưu tệp soạn thảo với tên khác</a:t>
            </a:r>
            <a:r>
              <a:rPr lang="vi-VN" sz="7200" dirty="0"/>
              <a:t> </a:t>
            </a:r>
            <a:endParaRPr kumimoji="0" lang="en-US" sz="6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56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hành mở tệp và lưu văn bản sang tệp mới lớp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342900"/>
            <a:ext cx="17373599" cy="96012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16471109" y="132207"/>
            <a:ext cx="1861626" cy="124030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00198" y="2165655"/>
            <a:ext cx="14916023" cy="5296923"/>
          </a:xfrm>
          <a:prstGeom prst="wedgeRoundRectCallout">
            <a:avLst>
              <a:gd name="adj1" fmla="val -20521"/>
              <a:gd name="adj2" fmla="val 532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59903" y="2740884"/>
            <a:ext cx="13996612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Các bước lưu tệp với tên khác tương tự như khi lưu tệp soạn thảo. Nhưng thay vì chọn </a:t>
            </a:r>
            <a:r>
              <a:rPr lang="vi-VN" sz="4000" b="1" dirty="0"/>
              <a:t>Save </a:t>
            </a:r>
            <a:r>
              <a:rPr lang="vi-VN" sz="4000" dirty="0"/>
              <a:t>thì em chọn </a:t>
            </a:r>
            <a:r>
              <a:rPr lang="vi-VN" sz="4000" b="1" dirty="0"/>
              <a:t>Save As</a:t>
            </a:r>
            <a:r>
              <a:rPr lang="vi-VN" sz="4000" dirty="0"/>
              <a:t>, sau đó đặt tên mới cho tệp. Kết quả, em được một tệp mới với tên mới nhưng có cùng nội dung với tệp ban đầu. </a:t>
            </a:r>
            <a:br>
              <a:rPr lang="vi-VN" sz="4000" dirty="0"/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59001" y="7446413"/>
            <a:ext cx="2514600" cy="234528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02838">
            <a:off x="476751" y="7770855"/>
            <a:ext cx="1527122" cy="1655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87630" y="419100"/>
            <a:ext cx="4741161" cy="130625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6000" b="1" dirty="0">
                <a:ln w="0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6000" b="1" dirty="0">
              <a:ln w="0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6642" y="3314700"/>
            <a:ext cx="6154712" cy="15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6687" y="6667501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762000" y="518159"/>
            <a:ext cx="2672080" cy="1447800"/>
          </a:xfrm>
          <a:prstGeom prst="homePlate">
            <a:avLst/>
          </a:prstGeom>
          <a:solidFill>
            <a:srgbClr val="EF9F5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2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3326"/>
            <a:ext cx="17678399" cy="98403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35824">
            <a:off x="15762622" y="401175"/>
            <a:ext cx="2397119" cy="1597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23325" y="213897"/>
            <a:ext cx="270018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t="31482"/>
          <a:stretch/>
        </p:blipFill>
        <p:spPr>
          <a:xfrm>
            <a:off x="16266042" y="7417209"/>
            <a:ext cx="2057400" cy="2879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168241"/>
            <a:ext cx="12743408" cy="1658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 algn="just">
              <a:lnSpc>
                <a:spcPct val="120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solidFill>
                  <a:srgbClr val="0000CC"/>
                </a:solidFill>
              </a:rPr>
              <a:t>Chỉ ra chỗ sai khi gõ tiếng Việt theo kiểu Telex trong các từ dưới đây: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70068">
            <a:off x="848333" y="8550588"/>
            <a:ext cx="949985" cy="1433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2781300"/>
            <a:ext cx="10131974" cy="69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9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266700"/>
            <a:ext cx="17678399" cy="9829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35824">
            <a:off x="15762622" y="401175"/>
            <a:ext cx="2397119" cy="1597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95400" y="235803"/>
            <a:ext cx="270018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t="31482"/>
          <a:stretch/>
        </p:blipFill>
        <p:spPr>
          <a:xfrm>
            <a:off x="16212321" y="7407780"/>
            <a:ext cx="2057400" cy="2879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" y="1273722"/>
            <a:ext cx="129159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0000CC"/>
                </a:solidFill>
              </a:rPr>
              <a:t>2. Ghép cặp tương ứng giữa mỗi hàng ở cột </a:t>
            </a:r>
            <a:r>
              <a:rPr lang="vi-VN" sz="4200" b="1" dirty="0">
                <a:solidFill>
                  <a:srgbClr val="0000CC"/>
                </a:solidFill>
              </a:rPr>
              <a:t>Hành động </a:t>
            </a:r>
            <a:r>
              <a:rPr lang="vi-VN" sz="4200" dirty="0">
                <a:solidFill>
                  <a:srgbClr val="0000CC"/>
                </a:solidFill>
              </a:rPr>
              <a:t>với một hàng ở cột </a:t>
            </a:r>
            <a:r>
              <a:rPr lang="vi-VN" sz="4200" b="1" dirty="0">
                <a:solidFill>
                  <a:srgbClr val="0000CC"/>
                </a:solidFill>
              </a:rPr>
              <a:t>Lệnh</a:t>
            </a:r>
            <a:r>
              <a:rPr lang="vi-VN" sz="4200" dirty="0">
                <a:solidFill>
                  <a:srgbClr val="0000CC"/>
                </a:solidFill>
              </a:rPr>
              <a:t>: </a:t>
            </a:r>
            <a:endParaRPr lang="en-US" sz="42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70068">
            <a:off x="535005" y="8654343"/>
            <a:ext cx="949985" cy="143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3009900"/>
            <a:ext cx="5775595" cy="66963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t="2372" b="1755"/>
          <a:stretch/>
        </p:blipFill>
        <p:spPr>
          <a:xfrm>
            <a:off x="9918147" y="2247900"/>
            <a:ext cx="6160053" cy="7543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860474" y="5143500"/>
            <a:ext cx="3350326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56271" y="7078771"/>
            <a:ext cx="2954529" cy="22008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842195" y="4229100"/>
            <a:ext cx="3368605" cy="48132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3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59923" y="636828"/>
            <a:ext cx="768154" cy="1834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00440" y="4596940"/>
            <a:ext cx="13487120" cy="1942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 TIN HỌC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790534" y="656435"/>
            <a:ext cx="2665827" cy="2656322"/>
            <a:chOff x="7427009" y="213207"/>
            <a:chExt cx="2665827" cy="2656322"/>
          </a:xfrm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7427009" y="213207"/>
              <a:ext cx="2665827" cy="2569112"/>
            </a:xfrm>
            <a:prstGeom prst="ellipse">
              <a:avLst/>
            </a:prstGeom>
            <a:solidFill>
              <a:srgbClr val="0070C0"/>
            </a:solidFill>
            <a:ln w="571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92298" y="1028699"/>
              <a:ext cx="2335248" cy="1840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cap="none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60454" y="1375525"/>
              <a:ext cx="719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0" y="3550756"/>
            <a:ext cx="6154712" cy="15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6819901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762000" y="518159"/>
            <a:ext cx="2672080" cy="1447800"/>
          </a:xfrm>
          <a:prstGeom prst="homePlate">
            <a:avLst/>
          </a:prstGeom>
          <a:solidFill>
            <a:srgbClr val="EF9F5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0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1638300"/>
            <a:ext cx="17754600" cy="8382000"/>
            <a:chOff x="31750" y="0"/>
            <a:chExt cx="6006312" cy="5555119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55233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0"/>
              <a:ext cx="6006312" cy="5555119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8305800" cy="1660206"/>
            <a:chOff x="6019800" y="377206"/>
            <a:chExt cx="9206251" cy="1660206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THỰC HÀNH THEO NHÓM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33400" y="2101433"/>
            <a:ext cx="9982200" cy="516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>
              <a:lnSpc>
                <a:spcPct val="110000"/>
              </a:lnSpc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cùng bạn thực hiện: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Kích hoạt phần mềm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Mở tệp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Sen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Hoàn thành bài ca dao như hình 14.4.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tệp với tên mới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Hoa sen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mục của em.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Thoát khỏi phần mềm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161" b="6798"/>
          <a:stretch/>
        </p:blipFill>
        <p:spPr>
          <a:xfrm>
            <a:off x="7162800" y="7505700"/>
            <a:ext cx="3429000" cy="2307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7153" y="2011916"/>
            <a:ext cx="7303647" cy="53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7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7654" y="419100"/>
            <a:ext cx="17484602" cy="9478379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178280">
            <a:off x="16388330" y="391572"/>
            <a:ext cx="1990605" cy="13262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568653" y="8427431"/>
            <a:ext cx="1103180" cy="1665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7330" y="109042"/>
            <a:ext cx="3533340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 NHỚ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1257300"/>
            <a:ext cx="15097571" cy="451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4400">
                <a:solidFill>
                  <a:srgbClr val="0000CC"/>
                </a:solidFill>
              </a:rPr>
              <a:t>  </a:t>
            </a:r>
            <a:r>
              <a:rPr lang="vi-VN" sz="4400">
                <a:solidFill>
                  <a:srgbClr val="0000CC"/>
                </a:solidFill>
              </a:rPr>
              <a:t>Các </a:t>
            </a:r>
            <a:r>
              <a:rPr lang="vi-VN" sz="4400" dirty="0">
                <a:solidFill>
                  <a:srgbClr val="0000CC"/>
                </a:solidFill>
              </a:rPr>
              <a:t>bước mở tệp Word: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1. Nháy chuột vào </a:t>
            </a:r>
            <a:r>
              <a:rPr lang="vi-VN" sz="4400" b="1" dirty="0">
                <a:solidFill>
                  <a:srgbClr val="0000CC"/>
                </a:solidFill>
              </a:rPr>
              <a:t>File</a:t>
            </a:r>
            <a:r>
              <a:rPr lang="vi-VN" sz="4400" dirty="0">
                <a:solidFill>
                  <a:srgbClr val="0000CC"/>
                </a:solidFill>
              </a:rPr>
              <a:t>, chọn lệnh </a:t>
            </a:r>
            <a:r>
              <a:rPr lang="vi-VN" sz="4400" b="1" dirty="0">
                <a:solidFill>
                  <a:srgbClr val="0000CC"/>
                </a:solidFill>
              </a:rPr>
              <a:t>Open</a:t>
            </a:r>
            <a:r>
              <a:rPr lang="vi-VN" sz="4400" dirty="0">
                <a:solidFill>
                  <a:srgbClr val="0000CC"/>
                </a:solidFill>
              </a:rPr>
              <a:t>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2. Nháy chuột chọn lệnh </a:t>
            </a:r>
            <a:r>
              <a:rPr lang="vi-VN" sz="4400" b="1" dirty="0">
                <a:solidFill>
                  <a:srgbClr val="0000CC"/>
                </a:solidFill>
              </a:rPr>
              <a:t>Browse</a:t>
            </a:r>
            <a:r>
              <a:rPr lang="vi-VN" sz="4400" dirty="0">
                <a:solidFill>
                  <a:srgbClr val="0000CC"/>
                </a:solidFill>
              </a:rPr>
              <a:t>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3. Chọn đến thư mục chứa tệp cần mở;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4. Nháy chuột chọn tệp cần mở;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5. Nháy chuột chọn </a:t>
            </a:r>
            <a:r>
              <a:rPr lang="vi-VN" sz="4400" b="1" dirty="0">
                <a:solidFill>
                  <a:srgbClr val="0000CC"/>
                </a:solidFill>
              </a:rPr>
              <a:t>Open</a:t>
            </a:r>
            <a:r>
              <a:rPr lang="vi-VN" sz="4400" dirty="0">
                <a:solidFill>
                  <a:srgbClr val="0000CC"/>
                </a:solidFill>
              </a:rPr>
              <a:t>.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26392" y="8052442"/>
            <a:ext cx="1933518" cy="2087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608" y="5861593"/>
            <a:ext cx="11425392" cy="400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1253171"/>
            <a:ext cx="13749766" cy="838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59923" y="636828"/>
            <a:ext cx="768154" cy="1834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33489">
            <a:off x="199199" y="1236830"/>
            <a:ext cx="1965132" cy="18988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2212" y="8092115"/>
            <a:ext cx="2445044" cy="19835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5822" y="4233245"/>
            <a:ext cx="1348712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889" t="-4495" r="-1889" b="17402"/>
          <a:stretch/>
        </p:blipFill>
        <p:spPr>
          <a:xfrm>
            <a:off x="15972232" y="1216966"/>
            <a:ext cx="2345390" cy="230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33790" y="8228672"/>
            <a:ext cx="2358303" cy="20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1011" y="4152900"/>
            <a:ext cx="115569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</a:rPr>
              <a:t>Khởi</a:t>
            </a:r>
            <a:r>
              <a:rPr lang="en-US" sz="6600" b="1" dirty="0">
                <a:solidFill>
                  <a:srgbClr val="0000CC"/>
                </a:solidFill>
              </a:rPr>
              <a:t> </a:t>
            </a:r>
            <a:r>
              <a:rPr lang="en-US" sz="6600" b="1" dirty="0" err="1">
                <a:solidFill>
                  <a:srgbClr val="0000CC"/>
                </a:solidFill>
              </a:rPr>
              <a:t>động</a:t>
            </a:r>
            <a:r>
              <a:rPr lang="en-US" sz="6600" b="1" dirty="0">
                <a:solidFill>
                  <a:srgbClr val="0000CC"/>
                </a:solidFill>
              </a:rPr>
              <a:t> :</a:t>
            </a:r>
          </a:p>
          <a:p>
            <a:r>
              <a:rPr lang="en-US" sz="4000" b="1" dirty="0"/>
              <a:t>https://www.youtube.com/watch?v=8pFZ1-SuZ-M</a:t>
            </a:r>
          </a:p>
        </p:txBody>
      </p:sp>
    </p:spTree>
    <p:extLst>
      <p:ext uri="{BB962C8B-B14F-4D97-AF65-F5344CB8AC3E}">
        <p14:creationId xmlns:p14="http://schemas.microsoft.com/office/powerpoint/2010/main" val="100175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6971" y="495300"/>
            <a:ext cx="17636400" cy="94488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22204" y="647700"/>
            <a:ext cx="3367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14707" y="304800"/>
            <a:ext cx="2051179" cy="166401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2210">
            <a:off x="16888023" y="8737196"/>
            <a:ext cx="1021405" cy="1541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5846">
            <a:off x="2003722" y="7176956"/>
            <a:ext cx="718895" cy="905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" b="100000" l="6061" r="8953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3298" y="6885986"/>
            <a:ext cx="2963356" cy="3428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316" y="1714500"/>
            <a:ext cx="7019867" cy="534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537" y="1747430"/>
            <a:ext cx="6896188" cy="533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loud 10"/>
          <p:cNvSpPr/>
          <p:nvPr/>
        </p:nvSpPr>
        <p:spPr>
          <a:xfrm>
            <a:off x="3276600" y="7382374"/>
            <a:ext cx="12310587" cy="2561726"/>
          </a:xfrm>
          <a:prstGeom prst="cloud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74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027" y="723900"/>
            <a:ext cx="16078973" cy="88969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488" y="7538447"/>
            <a:ext cx="1796427" cy="282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8941" b="23301"/>
          <a:stretch>
            <a:fillRect/>
          </a:stretch>
        </p:blipFill>
        <p:spPr>
          <a:xfrm rot="181335">
            <a:off x="15660797" y="303542"/>
            <a:ext cx="2404625" cy="22553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293719" y="8001678"/>
            <a:ext cx="1930447" cy="20785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86980" y="2781300"/>
            <a:ext cx="12496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8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14</a:t>
            </a:r>
          </a:p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8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THẢO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1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5137">
            <a:off x="709181" y="7836937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4600" y="1278896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989287" y="3162300"/>
            <a:ext cx="12947803" cy="282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7200" b="1" dirty="0">
                <a:solidFill>
                  <a:srgbClr val="0000CC"/>
                </a:solidFill>
              </a:rPr>
              <a:t>Mở tệp văn bản đã lưu trên máy tính</a:t>
            </a:r>
            <a:r>
              <a:rPr lang="vi-VN" sz="7200" dirty="0">
                <a:solidFill>
                  <a:srgbClr val="0000CC"/>
                </a:solidFill>
              </a:rPr>
              <a:t> </a:t>
            </a:r>
            <a:endParaRPr lang="en-US" sz="6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10345">
            <a:off x="15505208" y="583247"/>
            <a:ext cx="2667000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9" b="100000" l="8197" r="885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28225">
            <a:off x="15942312" y="8112605"/>
            <a:ext cx="1419225" cy="19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1" y="419100"/>
            <a:ext cx="17373600" cy="95250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ươ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0743" y="495300"/>
            <a:ext cx="1629285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5338" indent="-795338">
              <a:lnSpc>
                <a:spcPct val="120000"/>
              </a:lnSpc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mở tệp đã lưu trên máy tính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223838">
              <a:lnSpc>
                <a:spcPct val="12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223838">
              <a:lnSpc>
                <a:spcPct val="12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0345">
            <a:off x="16275272" y="465735"/>
            <a:ext cx="2342806" cy="1062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9" b="100000" l="8197" r="885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69161">
            <a:off x="107481" y="8367184"/>
            <a:ext cx="1419225" cy="1961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6307" y="1272789"/>
            <a:ext cx="2743200" cy="28433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51949" y="3771900"/>
            <a:ext cx="9693349" cy="5839021"/>
            <a:chOff x="7162800" y="3543300"/>
            <a:chExt cx="9693349" cy="58390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2800" y="3543300"/>
              <a:ext cx="9693349" cy="58390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25200" y="6210301"/>
              <a:ext cx="4868075" cy="13676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34800" y="3543300"/>
              <a:ext cx="1026785" cy="59099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883735" y="2981646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[3] </a:t>
            </a:r>
            <a:r>
              <a:rPr lang="vi-VN" sz="4000" dirty="0">
                <a:solidFill>
                  <a:srgbClr val="0000CC"/>
                </a:solidFill>
              </a:rPr>
              <a:t>Chọn đến thư mục chứa tệp cần mở; </a:t>
            </a:r>
            <a:endParaRPr lang="en-US" sz="4000" dirty="0">
              <a:solidFill>
                <a:srgbClr val="0000CC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91200" y="3543300"/>
            <a:ext cx="0" cy="854146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902499" y="5753100"/>
            <a:ext cx="5609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algn="just"/>
            <a:r>
              <a:rPr lang="vi-VN" sz="4000" dirty="0">
                <a:solidFill>
                  <a:srgbClr val="FF0000"/>
                </a:solidFill>
              </a:rPr>
              <a:t>[</a:t>
            </a:r>
            <a:r>
              <a:rPr lang="en-US" sz="4000" dirty="0">
                <a:solidFill>
                  <a:srgbClr val="FF0000"/>
                </a:solidFill>
              </a:rPr>
              <a:t>4</a:t>
            </a:r>
            <a:r>
              <a:rPr lang="vi-VN" sz="4000" dirty="0">
                <a:solidFill>
                  <a:srgbClr val="FF0000"/>
                </a:solidFill>
              </a:rPr>
              <a:t>]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</a:rPr>
              <a:t>tệp cần mở; </a:t>
            </a:r>
            <a:endParaRPr lang="en-US" sz="4000" dirty="0">
              <a:solidFill>
                <a:srgbClr val="0000CC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9539164" y="6134100"/>
            <a:ext cx="2363335" cy="0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734800" y="8779014"/>
            <a:ext cx="6134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algn="just"/>
            <a:r>
              <a:rPr lang="vi-VN" sz="4000" dirty="0">
                <a:solidFill>
                  <a:srgbClr val="FF0000"/>
                </a:solidFill>
              </a:rPr>
              <a:t>[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vi-VN" sz="4000" dirty="0">
                <a:solidFill>
                  <a:srgbClr val="FF0000"/>
                </a:solidFill>
              </a:rPr>
              <a:t>]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930147" y="9156800"/>
            <a:ext cx="1857961" cy="0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188327">
            <a:off x="15954912" y="243024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96284" y="1459097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657600" y="3837801"/>
            <a:ext cx="11728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2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9100" y="381000"/>
            <a:ext cx="17449799" cy="99441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43490">
            <a:off x="16508109" y="109960"/>
            <a:ext cx="2105142" cy="14025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080724">
            <a:off x="341275" y="8764847"/>
            <a:ext cx="956535" cy="14438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62600" y="278621"/>
            <a:ext cx="7580088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endParaRPr lang="en-US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731" y="2453895"/>
            <a:ext cx="1795913" cy="16771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9600" y="1705914"/>
            <a:ext cx="14834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9600" y="4212729"/>
            <a:ext cx="172592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indent="-404813">
              <a:lnSpc>
                <a:spcPct val="130000"/>
              </a:lnSpc>
            </a:pP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505"/>
          <a:stretch/>
        </p:blipFill>
        <p:spPr>
          <a:xfrm>
            <a:off x="6990366" y="5560110"/>
            <a:ext cx="6172200" cy="14121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7318207"/>
            <a:ext cx="164146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 algn="just">
              <a:lnSpc>
                <a:spcPct val="130000"/>
              </a:lnSpc>
            </a:pP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N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háy chuột vào biểu tượng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chuyển đổi từ chế độ gõ tiếng Anh ( 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sang chế độ gõ tiếng Việt (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và ngược lại.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8851" y="8128153"/>
            <a:ext cx="985838" cy="900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994" y="8202324"/>
            <a:ext cx="866775" cy="8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2&quot; unique_id=&quot;10372&quot;&gt;&lt;object type=&quot;3&quot; unique_id=&quot;10373&quot;&gt;&lt;property id=&quot;20148&quot; value=&quot;5&quot;/&gt;&lt;property id=&quot;20300&quot; value=&quot;Slide 1 - &amp;quot;TIN HỌC 4 – TUẦN 14&amp;quot;&quot;/&gt;&lt;property id=&quot;20307&quot; value=&quot;374&quot;/&gt;&lt;/object&gt;&lt;object type=&quot;3&quot; unique_id=&quot;10374&quot;&gt;&lt;property id=&quot;20148&quot; value=&quot;5&quot;/&gt;&lt;property id=&quot;20300&quot; value=&quot;Slide 2&quot;/&gt;&lt;property id=&quot;20307&quot; value=&quot;257&quot;/&gt;&lt;/object&gt;&lt;object type=&quot;3&quot; unique_id=&quot;10375&quot;&gt;&lt;property id=&quot;20148&quot; value=&quot;5&quot;/&gt;&lt;property id=&quot;20300&quot; value=&quot;Slide 4&quot;/&gt;&lt;property id=&quot;20307&quot; value=&quot;285&quot;/&gt;&lt;/object&gt;&lt;object type=&quot;3&quot; unique_id=&quot;10376&quot;&gt;&lt;property id=&quot;20148&quot; value=&quot;5&quot;/&gt;&lt;property id=&quot;20300&quot; value=&quot;Slide 5&quot;/&gt;&lt;property id=&quot;20307&quot; value=&quot;256&quot;/&gt;&lt;/object&gt;&lt;object type=&quot;3&quot; unique_id=&quot;10377&quot;&gt;&lt;property id=&quot;20148&quot; value=&quot;5&quot;/&gt;&lt;property id=&quot;20300&quot; value=&quot;Slide 6&quot;/&gt;&lt;property id=&quot;20307&quot; value=&quot;284&quot;/&gt;&lt;/object&gt;&lt;object type=&quot;3&quot; unique_id=&quot;10378&quot;&gt;&lt;property id=&quot;20148&quot; value=&quot;5&quot;/&gt;&lt;property id=&quot;20300&quot; value=&quot;Slide 7&quot;/&gt;&lt;property id=&quot;20307&quot; value=&quot;289&quot;/&gt;&lt;/object&gt;&lt;object type=&quot;3&quot; unique_id=&quot;10379&quot;&gt;&lt;property id=&quot;20148&quot; value=&quot;5&quot;/&gt;&lt;property id=&quot;20300&quot; value=&quot;Slide 8&quot;/&gt;&lt;property id=&quot;20307&quot; value=&quot;343&quot;/&gt;&lt;/object&gt;&lt;object type=&quot;3&quot; unique_id=&quot;10380&quot;&gt;&lt;property id=&quot;20148&quot; value=&quot;5&quot;/&gt;&lt;property id=&quot;20300&quot; value=&quot;Slide 9&quot;/&gt;&lt;property id=&quot;20307&quot; value=&quot;299&quot;/&gt;&lt;/object&gt;&lt;object type=&quot;3&quot; unique_id=&quot;10381&quot;&gt;&lt;property id=&quot;20148&quot; value=&quot;5&quot;/&gt;&lt;property id=&quot;20300&quot; value=&quot;Slide 10&quot;/&gt;&lt;property id=&quot;20307&quot; value=&quot;359&quot;/&gt;&lt;/object&gt;&lt;object type=&quot;3&quot; unique_id=&quot;10382&quot;&gt;&lt;property id=&quot;20148&quot; value=&quot;5&quot;/&gt;&lt;property id=&quot;20300&quot; value=&quot;Slide 11&quot;/&gt;&lt;property id=&quot;20307&quot; value=&quot;369&quot;/&gt;&lt;/object&gt;&lt;object type=&quot;3&quot; unique_id=&quot;10383&quot;&gt;&lt;property id=&quot;20148&quot; value=&quot;5&quot;/&gt;&lt;property id=&quot;20300&quot; value=&quot;Slide 12&quot;/&gt;&lt;property id=&quot;20307&quot; value=&quot;370&quot;/&gt;&lt;/object&gt;&lt;object type=&quot;3&quot; unique_id=&quot;10384&quot;&gt;&lt;property id=&quot;20148&quot; value=&quot;5&quot;/&gt;&lt;property id=&quot;20300&quot; value=&quot;Slide 13&quot;/&gt;&lt;property id=&quot;20307&quot; value=&quot;355&quot;/&gt;&lt;/object&gt;&lt;object type=&quot;3&quot; unique_id=&quot;10385&quot;&gt;&lt;property id=&quot;20148&quot; value=&quot;5&quot;/&gt;&lt;property id=&quot;20300&quot; value=&quot;Slide 14&quot;/&gt;&lt;property id=&quot;20307&quot; value=&quot;362&quot;/&gt;&lt;/object&gt;&lt;object type=&quot;3&quot; unique_id=&quot;10386&quot;&gt;&lt;property id=&quot;20148&quot; value=&quot;5&quot;/&gt;&lt;property id=&quot;20300&quot; value=&quot;Slide 15&quot;/&gt;&lt;property id=&quot;20307&quot; value=&quot;270&quot;/&gt;&lt;/object&gt;&lt;object type=&quot;3&quot; unique_id=&quot;10387&quot;&gt;&lt;property id=&quot;20148&quot; value=&quot;5&quot;/&gt;&lt;property id=&quot;20300&quot; value=&quot;Slide 16&quot;/&gt;&lt;property id=&quot;20307&quot; value=&quot;322&quot;/&gt;&lt;/object&gt;&lt;object type=&quot;3&quot; unique_id=&quot;10388&quot;&gt;&lt;property id=&quot;20148&quot; value=&quot;5&quot;/&gt;&lt;property id=&quot;20300&quot; value=&quot;Slide 17&quot;/&gt;&lt;property id=&quot;20307&quot; value=&quot;366&quot;/&gt;&lt;/object&gt;&lt;object type=&quot;3&quot; unique_id=&quot;10389&quot;&gt;&lt;property id=&quot;20148&quot; value=&quot;5&quot;/&gt;&lt;property id=&quot;20300&quot; value=&quot;Slide 18&quot;/&gt;&lt;property id=&quot;20307&quot; value=&quot;371&quot;/&gt;&lt;/object&gt;&lt;object type=&quot;3&quot; unique_id=&quot;10390&quot;&gt;&lt;property id=&quot;20148&quot; value=&quot;5&quot;/&gt;&lt;property id=&quot;20300&quot; value=&quot;Slide 19&quot;/&gt;&lt;property id=&quot;20307&quot; value=&quot;330&quot;/&gt;&lt;/object&gt;&lt;object type=&quot;3&quot; unique_id=&quot;10391&quot;&gt;&lt;property id=&quot;20148&quot; value=&quot;5&quot;/&gt;&lt;property id=&quot;20300&quot; value=&quot;Slide 20&quot;/&gt;&lt;property id=&quot;20307&quot; value=&quot;373&quot;/&gt;&lt;/object&gt;&lt;object type=&quot;3&quot; unique_id=&quot;10392&quot;&gt;&lt;property id=&quot;20148&quot; value=&quot;5&quot;/&gt;&lt;property id=&quot;20300&quot; value=&quot;Slide 21&quot;/&gt;&lt;property id=&quot;20307&quot; value=&quot;368&quot;/&gt;&lt;/object&gt;&lt;object type=&quot;3&quot; unique_id=&quot;10393&quot;&gt;&lt;property id=&quot;20148&quot; value=&quot;5&quot;/&gt;&lt;property id=&quot;20300&quot; value=&quot;Slide 22&quot;/&gt;&lt;property id=&quot;20307&quot; value=&quot;283&quot;/&gt;&lt;/object&gt;&lt;object type=&quot;3&quot; unique_id=&quot;11511&quot;&gt;&lt;property id=&quot;20148&quot; value=&quot;5&quot;/&gt;&lt;property id=&quot;20300&quot; value=&quot;Slide 3&quot;/&gt;&lt;property id=&quot;20307&quot; value=&quot;375&quot;/&gt;&lt;/object&gt;&lt;/object&gt;&lt;object type=&quot;8&quot; unique_id=&quot;104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730</Words>
  <Application>Microsoft Office PowerPoint</Application>
  <PresentationFormat>Custom</PresentationFormat>
  <Paragraphs>90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宋体</vt:lpstr>
      <vt:lpstr>Arial</vt:lpstr>
      <vt:lpstr>Times New Roman</vt:lpstr>
      <vt:lpstr>Wingdings</vt:lpstr>
      <vt:lpstr>Office Theme</vt:lpstr>
      <vt:lpstr>TIN HỌC 4 – 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Brown Illustration UI Computer Class Syllabus Education Presentation</dc:title>
  <dc:creator>Administrator</dc:creator>
  <cp:lastModifiedBy>Personal</cp:lastModifiedBy>
  <cp:revision>265</cp:revision>
  <dcterms:created xsi:type="dcterms:W3CDTF">2006-08-16T00:00:00Z</dcterms:created>
  <dcterms:modified xsi:type="dcterms:W3CDTF">2025-10-23T05:06:24Z</dcterms:modified>
  <dc:identifier>DAFKql8qNNg</dc:identifier>
</cp:coreProperties>
</file>