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ZvcxGHvM/PoBGTnBho887go2z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2EC853-AA67-4DF2-AB95-2AE38C36F30D}">
  <a:tblStyle styleId="{352EC853-AA67-4DF2-AB95-2AE38C36F30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42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45516cef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45516cef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5516cef99_0_0"/>
          <p:cNvSpPr txBox="1">
            <a:spLocks noGrp="1"/>
          </p:cNvSpPr>
          <p:nvPr>
            <p:ph type="title"/>
          </p:nvPr>
        </p:nvSpPr>
        <p:spPr>
          <a:xfrm>
            <a:off x="838200" y="210330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TIN HỌC 3 – TUẦN 5</a:t>
            </a:r>
            <a:endParaRPr/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9408B4B0-F2DE-44EC-BEB5-61322A5AE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794" y="640327"/>
            <a:ext cx="812915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PH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BỒ ĐỀ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0B409E-C720-4D13-9343-5D22C3F9E1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65" y="254571"/>
            <a:ext cx="1848729" cy="18487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/>
          <p:nvPr/>
        </p:nvSpPr>
        <p:spPr>
          <a:xfrm>
            <a:off x="346609" y="1006150"/>
            <a:ext cx="11582400" cy="56489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" name="Google Shape;197;p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98" name="Google Shape;198;p9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99" name="Google Shape;199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0" name="Google Shape;200;p9"/>
          <p:cNvGrpSpPr/>
          <p:nvPr/>
        </p:nvGrpSpPr>
        <p:grpSpPr>
          <a:xfrm>
            <a:off x="882684" y="1141262"/>
            <a:ext cx="7026860" cy="584775"/>
            <a:chOff x="712076" y="1405392"/>
            <a:chExt cx="7026860" cy="584775"/>
          </a:xfrm>
        </p:grpSpPr>
        <p:grpSp>
          <p:nvGrpSpPr>
            <p:cNvPr id="201" name="Google Shape;201;p9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02" name="Google Shape;202;p9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sz="32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04" name="Google Shape;204;p9"/>
            <p:cNvSpPr txBox="1"/>
            <p:nvPr/>
          </p:nvSpPr>
          <p:spPr>
            <a:xfrm>
              <a:off x="1219202" y="1459948"/>
              <a:ext cx="651973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Máy tính để bàn và máy tính xách tay</a:t>
              </a:r>
              <a:endParaRPr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5" name="Google Shape;205;p9"/>
          <p:cNvSpPr txBox="1"/>
          <p:nvPr/>
        </p:nvSpPr>
        <p:spPr>
          <a:xfrm>
            <a:off x="5127755" y="5656114"/>
            <a:ext cx="221086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Máy tính để bàn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9"/>
          <p:cNvPicPr preferRelativeResize="0"/>
          <p:nvPr/>
        </p:nvPicPr>
        <p:blipFill rotWithShape="1">
          <a:blip r:embed="rId4">
            <a:alphaModFix/>
          </a:blip>
          <a:srcRect t="7401"/>
          <a:stretch/>
        </p:blipFill>
        <p:spPr>
          <a:xfrm>
            <a:off x="3185374" y="2203818"/>
            <a:ext cx="5904869" cy="32535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9"/>
          <p:cNvCxnSpPr/>
          <p:nvPr/>
        </p:nvCxnSpPr>
        <p:spPr>
          <a:xfrm rot="10800000" flipH="1">
            <a:off x="6893169" y="2364618"/>
            <a:ext cx="2197074" cy="83524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8" name="Google Shape;208;p9"/>
          <p:cNvSpPr txBox="1"/>
          <p:nvPr/>
        </p:nvSpPr>
        <p:spPr>
          <a:xfrm>
            <a:off x="8657415" y="1841398"/>
            <a:ext cx="17620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Màn hình</a:t>
            </a:r>
            <a:endParaRPr sz="2800" b="1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9" name="Google Shape;209;p9"/>
          <p:cNvCxnSpPr/>
          <p:nvPr/>
        </p:nvCxnSpPr>
        <p:spPr>
          <a:xfrm rot="10800000" flipH="1">
            <a:off x="8632041" y="4040666"/>
            <a:ext cx="1440427" cy="80919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0" name="Google Shape;210;p9"/>
          <p:cNvSpPr txBox="1"/>
          <p:nvPr/>
        </p:nvSpPr>
        <p:spPr>
          <a:xfrm>
            <a:off x="9668819" y="3459784"/>
            <a:ext cx="12234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Chuột</a:t>
            </a:r>
            <a:endParaRPr sz="2800" b="1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" name="Google Shape;211;p9"/>
          <p:cNvCxnSpPr>
            <a:endCxn id="212" idx="2"/>
          </p:cNvCxnSpPr>
          <p:nvPr/>
        </p:nvCxnSpPr>
        <p:spPr>
          <a:xfrm rot="10800000">
            <a:off x="1776282" y="3097189"/>
            <a:ext cx="2088900" cy="943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2" name="Google Shape;212;p9"/>
          <p:cNvSpPr txBox="1"/>
          <p:nvPr/>
        </p:nvSpPr>
        <p:spPr>
          <a:xfrm>
            <a:off x="844777" y="2573969"/>
            <a:ext cx="18630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Thân máy</a:t>
            </a:r>
            <a:endParaRPr sz="2800" b="1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3" name="Google Shape;213;p9"/>
          <p:cNvCxnSpPr/>
          <p:nvPr/>
        </p:nvCxnSpPr>
        <p:spPr>
          <a:xfrm flipH="1">
            <a:off x="3088283" y="5003649"/>
            <a:ext cx="2483644" cy="783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4" name="Google Shape;214;p9"/>
          <p:cNvSpPr txBox="1"/>
          <p:nvPr/>
        </p:nvSpPr>
        <p:spPr>
          <a:xfrm>
            <a:off x="1350969" y="5557746"/>
            <a:ext cx="182133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Bàn phím</a:t>
            </a:r>
            <a:endParaRPr sz="2800" b="1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/>
          <p:cNvSpPr/>
          <p:nvPr/>
        </p:nvSpPr>
        <p:spPr>
          <a:xfrm>
            <a:off x="346609" y="1006150"/>
            <a:ext cx="11582400" cy="56489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0" name="Google Shape;220;p10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21" name="Google Shape;221;p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22" name="Google Shape;222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3" name="Google Shape;223;p10"/>
          <p:cNvGrpSpPr/>
          <p:nvPr/>
        </p:nvGrpSpPr>
        <p:grpSpPr>
          <a:xfrm>
            <a:off x="882684" y="1141262"/>
            <a:ext cx="7026860" cy="584775"/>
            <a:chOff x="712076" y="1405392"/>
            <a:chExt cx="7026860" cy="584775"/>
          </a:xfrm>
        </p:grpSpPr>
        <p:grpSp>
          <p:nvGrpSpPr>
            <p:cNvPr id="224" name="Google Shape;224;p10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25" name="Google Shape;225;p10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0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sz="32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27" name="Google Shape;227;p10"/>
            <p:cNvSpPr txBox="1"/>
            <p:nvPr/>
          </p:nvSpPr>
          <p:spPr>
            <a:xfrm>
              <a:off x="1219202" y="1459948"/>
              <a:ext cx="651973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Máy tính để bàn và máy tính xách tay</a:t>
              </a:r>
              <a:endParaRPr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" name="Google Shape;228;p10"/>
          <p:cNvSpPr txBox="1"/>
          <p:nvPr/>
        </p:nvSpPr>
        <p:spPr>
          <a:xfrm>
            <a:off x="4842577" y="5799457"/>
            <a:ext cx="239841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Máy tính xách tay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9086623" y="2103008"/>
            <a:ext cx="16482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Màn hình</a:t>
            </a:r>
            <a:endParaRPr sz="2600" b="1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0"/>
          <p:cNvSpPr txBox="1"/>
          <p:nvPr/>
        </p:nvSpPr>
        <p:spPr>
          <a:xfrm>
            <a:off x="9036127" y="4719988"/>
            <a:ext cx="174278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Thân máy</a:t>
            </a:r>
            <a:endParaRPr sz="2600" b="1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1072669" y="2625885"/>
            <a:ext cx="170431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Bàn phím</a:t>
            </a:r>
            <a:endParaRPr sz="2600" b="1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4001" y="1816936"/>
            <a:ext cx="5788182" cy="38872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10"/>
          <p:cNvCxnSpPr/>
          <p:nvPr/>
        </p:nvCxnSpPr>
        <p:spPr>
          <a:xfrm flipH="1">
            <a:off x="3090496" y="4881037"/>
            <a:ext cx="1239611" cy="514362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234" name="Google Shape;234;p10"/>
          <p:cNvGrpSpPr/>
          <p:nvPr/>
        </p:nvGrpSpPr>
        <p:grpSpPr>
          <a:xfrm>
            <a:off x="3879134" y="4526994"/>
            <a:ext cx="1535708" cy="512735"/>
            <a:chOff x="3879134" y="4526994"/>
            <a:chExt cx="1535708" cy="512735"/>
          </a:xfrm>
        </p:grpSpPr>
        <p:cxnSp>
          <p:nvCxnSpPr>
            <p:cNvPr id="235" name="Google Shape;235;p10"/>
            <p:cNvCxnSpPr/>
            <p:nvPr/>
          </p:nvCxnSpPr>
          <p:spPr>
            <a:xfrm>
              <a:off x="3879134" y="4773706"/>
              <a:ext cx="963443" cy="26602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6" name="Google Shape;236;p10"/>
            <p:cNvCxnSpPr/>
            <p:nvPr/>
          </p:nvCxnSpPr>
          <p:spPr>
            <a:xfrm rot="10800000" flipH="1">
              <a:off x="4842577" y="4770127"/>
              <a:ext cx="569981" cy="269602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10"/>
            <p:cNvCxnSpPr/>
            <p:nvPr/>
          </p:nvCxnSpPr>
          <p:spPr>
            <a:xfrm>
              <a:off x="4439377" y="4526994"/>
              <a:ext cx="975465" cy="233265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8" name="Google Shape;238;p10"/>
            <p:cNvCxnSpPr/>
            <p:nvPr/>
          </p:nvCxnSpPr>
          <p:spPr>
            <a:xfrm flipH="1">
              <a:off x="3893095" y="4533974"/>
              <a:ext cx="546282" cy="232752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39" name="Google Shape;239;p10"/>
          <p:cNvSpPr txBox="1"/>
          <p:nvPr/>
        </p:nvSpPr>
        <p:spPr>
          <a:xfrm>
            <a:off x="1124093" y="4928783"/>
            <a:ext cx="2111475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Vùng chuột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cảm ứng</a:t>
            </a:r>
            <a:endParaRPr sz="2600" b="1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0" name="Google Shape;240;p10"/>
          <p:cNvCxnSpPr/>
          <p:nvPr/>
        </p:nvCxnSpPr>
        <p:spPr>
          <a:xfrm rot="10800000" flipH="1">
            <a:off x="6893169" y="2364618"/>
            <a:ext cx="2197074" cy="835248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1" name="Google Shape;241;p10"/>
          <p:cNvCxnSpPr/>
          <p:nvPr/>
        </p:nvCxnSpPr>
        <p:spPr>
          <a:xfrm rot="10800000">
            <a:off x="2594919" y="3149105"/>
            <a:ext cx="2099826" cy="1098419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2" name="Google Shape;242;p10"/>
          <p:cNvCxnSpPr/>
          <p:nvPr/>
        </p:nvCxnSpPr>
        <p:spPr>
          <a:xfrm>
            <a:off x="7591689" y="4953338"/>
            <a:ext cx="1494934" cy="6183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"/>
          <p:cNvSpPr/>
          <p:nvPr/>
        </p:nvSpPr>
        <p:spPr>
          <a:xfrm>
            <a:off x="346609" y="940391"/>
            <a:ext cx="11582400" cy="571362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248;p11"/>
          <p:cNvGrpSpPr/>
          <p:nvPr/>
        </p:nvGrpSpPr>
        <p:grpSpPr>
          <a:xfrm>
            <a:off x="3865174" y="148353"/>
            <a:ext cx="4353220" cy="595086"/>
            <a:chOff x="3865174" y="148353"/>
            <a:chExt cx="4353220" cy="595086"/>
          </a:xfrm>
        </p:grpSpPr>
        <p:sp>
          <p:nvSpPr>
            <p:cNvPr id="249" name="Google Shape;249;p11"/>
            <p:cNvSpPr/>
            <p:nvPr/>
          </p:nvSpPr>
          <p:spPr>
            <a:xfrm>
              <a:off x="3865174" y="148353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50" name="Google Shape;250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63621" y="18373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1" name="Google Shape;251;p11"/>
          <p:cNvGrpSpPr/>
          <p:nvPr/>
        </p:nvGrpSpPr>
        <p:grpSpPr>
          <a:xfrm>
            <a:off x="923628" y="1107666"/>
            <a:ext cx="6573210" cy="553998"/>
            <a:chOff x="712076" y="1405392"/>
            <a:chExt cx="6573210" cy="553998"/>
          </a:xfrm>
        </p:grpSpPr>
        <p:grpSp>
          <p:nvGrpSpPr>
            <p:cNvPr id="252" name="Google Shape;252;p11"/>
            <p:cNvGrpSpPr/>
            <p:nvPr/>
          </p:nvGrpSpPr>
          <p:grpSpPr>
            <a:xfrm>
              <a:off x="712076" y="1405392"/>
              <a:ext cx="445956" cy="553998"/>
              <a:chOff x="1104838" y="1405332"/>
              <a:chExt cx="445956" cy="553998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1"/>
              <p:cNvSpPr txBox="1"/>
              <p:nvPr/>
            </p:nvSpPr>
            <p:spPr>
              <a:xfrm>
                <a:off x="1104838" y="1405332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sz="30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55" name="Google Shape;255;p11"/>
            <p:cNvSpPr txBox="1"/>
            <p:nvPr/>
          </p:nvSpPr>
          <p:spPr>
            <a:xfrm>
              <a:off x="1219202" y="1459948"/>
              <a:ext cx="6066084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Máy tính để bàn và máy tính xách tay</a:t>
              </a:r>
              <a:endParaRPr sz="26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6" name="Google Shape;256;p11"/>
          <p:cNvSpPr/>
          <p:nvPr/>
        </p:nvSpPr>
        <p:spPr>
          <a:xfrm>
            <a:off x="2299447" y="2043953"/>
            <a:ext cx="7678271" cy="437091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1"/>
          <p:cNvSpPr/>
          <p:nvPr/>
        </p:nvSpPr>
        <p:spPr>
          <a:xfrm>
            <a:off x="4703870" y="1776802"/>
            <a:ext cx="2864554" cy="575528"/>
          </a:xfrm>
          <a:prstGeom prst="ellipse">
            <a:avLst/>
          </a:prstGeom>
          <a:solidFill>
            <a:srgbClr val="CC00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Phiếu học tập</a:t>
            </a:r>
            <a:endParaRPr sz="2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1"/>
          <p:cNvSpPr txBox="1"/>
          <p:nvPr/>
        </p:nvSpPr>
        <p:spPr>
          <a:xfrm>
            <a:off x="2501153" y="2477129"/>
            <a:ext cx="704625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Nêu các thành phần cơ bản của máy tính xách tay và máy tính để bàn.</a:t>
            </a:r>
            <a:endParaRPr sz="2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9" name="Google Shape;259;p11"/>
          <p:cNvGraphicFramePr/>
          <p:nvPr/>
        </p:nvGraphicFramePr>
        <p:xfrm>
          <a:off x="2635624" y="325613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{352EC853-AA67-4DF2-AB95-2AE38C36F30D}</a:tableStyleId>
              </a:tblPr>
              <a:tblGrid>
                <a:gridCol w="349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MÁY TÍNH ĐỂ BÀN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MÁY TÍNH XÁCH TAY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Các thành phần cơ bản: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en-US" sz="2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Màn hình</a:t>
                      </a:r>
                      <a:endParaRPr sz="2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en-US" sz="2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Thân máy</a:t>
                      </a:r>
                      <a:endParaRPr sz="2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en-US" sz="2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Chuột</a:t>
                      </a:r>
                      <a:endParaRPr sz="2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en-US" sz="2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Bàn phím</a:t>
                      </a:r>
                      <a:endParaRPr sz="2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Các thành phần cơ bản: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Màn hình</a:t>
                      </a:r>
                      <a:endParaRPr sz="2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Thân máy</a:t>
                      </a:r>
                      <a:endParaRPr sz="2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Vùng cảm ứng chuột</a:t>
                      </a:r>
                      <a:endParaRPr sz="2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Bàn phím</a:t>
                      </a:r>
                      <a:endParaRPr sz="2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/>
          <p:nvPr/>
        </p:nvSpPr>
        <p:spPr>
          <a:xfrm>
            <a:off x="427291" y="1208496"/>
            <a:ext cx="11419567" cy="53658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5" name="Google Shape;265;p1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66" name="Google Shape;266;p12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67" name="Google Shape;267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8" name="Google Shape;268;p12"/>
          <p:cNvGrpSpPr/>
          <p:nvPr/>
        </p:nvGrpSpPr>
        <p:grpSpPr>
          <a:xfrm>
            <a:off x="1030601" y="1383308"/>
            <a:ext cx="7026860" cy="584775"/>
            <a:chOff x="712076" y="1405392"/>
            <a:chExt cx="7026860" cy="584775"/>
          </a:xfrm>
        </p:grpSpPr>
        <p:grpSp>
          <p:nvGrpSpPr>
            <p:cNvPr id="269" name="Google Shape;269;p12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70" name="Google Shape;270;p12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12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sz="32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72" name="Google Shape;272;p12"/>
            <p:cNvSpPr txBox="1"/>
            <p:nvPr/>
          </p:nvSpPr>
          <p:spPr>
            <a:xfrm>
              <a:off x="1219202" y="1459948"/>
              <a:ext cx="651973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Máy tính để bàn và máy tính xách tay</a:t>
              </a:r>
              <a:endParaRPr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" name="Google Shape;273;p12"/>
          <p:cNvSpPr/>
          <p:nvPr/>
        </p:nvSpPr>
        <p:spPr>
          <a:xfrm>
            <a:off x="1537727" y="2508908"/>
            <a:ext cx="9354391" cy="2926417"/>
          </a:xfrm>
          <a:prstGeom prst="horizontalScroll">
            <a:avLst>
              <a:gd name="adj" fmla="val 12500"/>
            </a:avLst>
          </a:prstGeom>
          <a:solidFill>
            <a:srgbClr val="C0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Máy tính để bàn và máy tính xách tay đều có </a:t>
            </a:r>
            <a:r>
              <a:rPr lang="en-US" sz="2600" b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bốn thành phần cơ bản </a:t>
            </a:r>
            <a:r>
              <a:rPr lang="en-US" sz="2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là: </a:t>
            </a:r>
            <a:r>
              <a:rPr lang="en-US" sz="26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thân máy, màn hình, bàn phím và chuột máy tính </a:t>
            </a:r>
            <a:r>
              <a:rPr lang="en-US" sz="2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hoặc </a:t>
            </a:r>
            <a:r>
              <a:rPr lang="en-US" sz="26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vùng cảm ứng chuột</a:t>
            </a:r>
            <a:r>
              <a:rPr lang="en-US" sz="2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13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79" name="Google Shape;279;p13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80" name="Google Shape;280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1" name="Google Shape;281;p13"/>
          <p:cNvSpPr/>
          <p:nvPr/>
        </p:nvSpPr>
        <p:spPr>
          <a:xfrm>
            <a:off x="333162" y="1173104"/>
            <a:ext cx="11582400" cy="542595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2" name="Google Shape;282;p13"/>
          <p:cNvGrpSpPr/>
          <p:nvPr/>
        </p:nvGrpSpPr>
        <p:grpSpPr>
          <a:xfrm>
            <a:off x="882684" y="1390706"/>
            <a:ext cx="8330678" cy="584775"/>
            <a:chOff x="712076" y="1405392"/>
            <a:chExt cx="8330678" cy="584775"/>
          </a:xfrm>
        </p:grpSpPr>
        <p:grpSp>
          <p:nvGrpSpPr>
            <p:cNvPr id="283" name="Google Shape;283;p13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4" name="Google Shape;284;p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13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/>
              </a:p>
            </p:txBody>
          </p:sp>
        </p:grpSp>
        <p:sp>
          <p:nvSpPr>
            <p:cNvPr id="286" name="Google Shape;286;p13"/>
            <p:cNvSpPr txBox="1"/>
            <p:nvPr/>
          </p:nvSpPr>
          <p:spPr>
            <a:xfrm>
              <a:off x="1219202" y="1459948"/>
              <a:ext cx="78235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Thân máy, màn hình, bàn phím, chuột và loa</a:t>
              </a:r>
              <a:endParaRPr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7" name="Google Shape;287;p13"/>
          <p:cNvPicPr preferRelativeResize="0"/>
          <p:nvPr/>
        </p:nvPicPr>
        <p:blipFill rotWithShape="1">
          <a:blip r:embed="rId4">
            <a:alphaModFix/>
          </a:blip>
          <a:srcRect t="7401"/>
          <a:stretch/>
        </p:blipFill>
        <p:spPr>
          <a:xfrm>
            <a:off x="823275" y="2765074"/>
            <a:ext cx="5904869" cy="3253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25728" y="3092822"/>
            <a:ext cx="2724149" cy="206484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3"/>
          <p:cNvSpPr/>
          <p:nvPr/>
        </p:nvSpPr>
        <p:spPr>
          <a:xfrm>
            <a:off x="5312281" y="3231756"/>
            <a:ext cx="2836638" cy="204693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3"/>
          <p:cNvSpPr/>
          <p:nvPr/>
        </p:nvSpPr>
        <p:spPr>
          <a:xfrm>
            <a:off x="8318715" y="2636466"/>
            <a:ext cx="2351438" cy="825191"/>
          </a:xfrm>
          <a:prstGeom prst="wedgeEllipseCallout">
            <a:avLst>
              <a:gd name="adj1" fmla="val -73573"/>
              <a:gd name="adj2" fmla="val 5091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Đây là gì?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1" name="Google Shape;291;p13"/>
          <p:cNvCxnSpPr/>
          <p:nvPr/>
        </p:nvCxnSpPr>
        <p:spPr>
          <a:xfrm rot="10800000" flipH="1">
            <a:off x="6874515" y="2575545"/>
            <a:ext cx="594320" cy="99653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2" name="Google Shape;292;p13"/>
          <p:cNvSpPr txBox="1"/>
          <p:nvPr/>
        </p:nvSpPr>
        <p:spPr>
          <a:xfrm>
            <a:off x="7095575" y="2173554"/>
            <a:ext cx="8242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Loa</a:t>
            </a:r>
            <a:endParaRPr sz="2800" b="1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3"/>
          <p:cNvSpPr/>
          <p:nvPr/>
        </p:nvSpPr>
        <p:spPr>
          <a:xfrm>
            <a:off x="7969195" y="2842535"/>
            <a:ext cx="3798450" cy="285823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Các em hãy quan sát và cho biết: thân máy, bàn phím, chuột, màn hình và loa có chức năng gì?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"/>
          <p:cNvSpPr/>
          <p:nvPr/>
        </p:nvSpPr>
        <p:spPr>
          <a:xfrm>
            <a:off x="3865174" y="232761"/>
            <a:ext cx="4353220" cy="5950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TRÒ CHƠI</a:t>
            </a:r>
            <a:endParaRPr sz="3200" b="1">
              <a:solidFill>
                <a:srgbClr val="CC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9" name="Google Shape;299;p14"/>
          <p:cNvSpPr/>
          <p:nvPr/>
        </p:nvSpPr>
        <p:spPr>
          <a:xfrm>
            <a:off x="333162" y="1173104"/>
            <a:ext cx="11582400" cy="542595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4"/>
          <p:cNvSpPr txBox="1"/>
          <p:nvPr/>
        </p:nvSpPr>
        <p:spPr>
          <a:xfrm>
            <a:off x="1142997" y="2514600"/>
            <a:ext cx="1734671" cy="46166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3333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Bàn phím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4"/>
          <p:cNvSpPr txBox="1"/>
          <p:nvPr/>
        </p:nvSpPr>
        <p:spPr>
          <a:xfrm>
            <a:off x="1116104" y="4114997"/>
            <a:ext cx="1761564" cy="46166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3333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Màn hình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4"/>
          <p:cNvSpPr txBox="1"/>
          <p:nvPr/>
        </p:nvSpPr>
        <p:spPr>
          <a:xfrm>
            <a:off x="1116104" y="3321522"/>
            <a:ext cx="1761564" cy="46166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3333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Chuột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4"/>
          <p:cNvSpPr txBox="1"/>
          <p:nvPr/>
        </p:nvSpPr>
        <p:spPr>
          <a:xfrm>
            <a:off x="1116104" y="4902087"/>
            <a:ext cx="1761564" cy="46166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3333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Loa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4"/>
          <p:cNvSpPr txBox="1"/>
          <p:nvPr/>
        </p:nvSpPr>
        <p:spPr>
          <a:xfrm>
            <a:off x="5114354" y="2492189"/>
            <a:ext cx="5871887" cy="46166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3333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Giúp điều khiển máy tính …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4"/>
          <p:cNvSpPr txBox="1"/>
          <p:nvPr/>
        </p:nvSpPr>
        <p:spPr>
          <a:xfrm>
            <a:off x="5087461" y="4065692"/>
            <a:ext cx="5893527" cy="46166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3333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Gửi các tín hiệu vào máy tính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4"/>
          <p:cNvSpPr txBox="1"/>
          <p:nvPr/>
        </p:nvSpPr>
        <p:spPr>
          <a:xfrm>
            <a:off x="5087461" y="3299111"/>
            <a:ext cx="5893527" cy="46166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3333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Để phát âm thanh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4"/>
          <p:cNvSpPr txBox="1"/>
          <p:nvPr/>
        </p:nvSpPr>
        <p:spPr>
          <a:xfrm>
            <a:off x="5087461" y="4879676"/>
            <a:ext cx="5893527" cy="46166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3333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Nơi hiển thị kết quả làm việc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8" name="Google Shape;308;p14"/>
          <p:cNvCxnSpPr>
            <a:stCxn id="300" idx="3"/>
          </p:cNvCxnSpPr>
          <p:nvPr/>
        </p:nvCxnSpPr>
        <p:spPr>
          <a:xfrm>
            <a:off x="2877668" y="2745432"/>
            <a:ext cx="2209800" cy="161130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9" name="Google Shape;309;p14"/>
          <p:cNvCxnSpPr/>
          <p:nvPr/>
        </p:nvCxnSpPr>
        <p:spPr>
          <a:xfrm rot="10800000" flipH="1">
            <a:off x="2877667" y="2723021"/>
            <a:ext cx="2209794" cy="818854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0" name="Google Shape;310;p14"/>
          <p:cNvCxnSpPr/>
          <p:nvPr/>
        </p:nvCxnSpPr>
        <p:spPr>
          <a:xfrm>
            <a:off x="2880666" y="4356847"/>
            <a:ext cx="2206795" cy="776072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1" name="Google Shape;311;p14"/>
          <p:cNvCxnSpPr/>
          <p:nvPr/>
        </p:nvCxnSpPr>
        <p:spPr>
          <a:xfrm rot="10800000" flipH="1">
            <a:off x="2874670" y="3484198"/>
            <a:ext cx="2185898" cy="1627243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2" name="Google Shape;312;p14"/>
          <p:cNvSpPr txBox="1"/>
          <p:nvPr/>
        </p:nvSpPr>
        <p:spPr>
          <a:xfrm>
            <a:off x="12653682" y="1990165"/>
            <a:ext cx="24972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vào bàn phím, chuột… để xuất hiện liên kết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5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318" name="Google Shape;318;p1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319" name="Google Shape;319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0" name="Google Shape;320;p15"/>
          <p:cNvSpPr/>
          <p:nvPr/>
        </p:nvSpPr>
        <p:spPr>
          <a:xfrm>
            <a:off x="346609" y="1146209"/>
            <a:ext cx="11582400" cy="542940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1" name="Google Shape;321;p15"/>
          <p:cNvGrpSpPr/>
          <p:nvPr/>
        </p:nvGrpSpPr>
        <p:grpSpPr>
          <a:xfrm>
            <a:off x="788555" y="1296577"/>
            <a:ext cx="7696210" cy="584775"/>
            <a:chOff x="712076" y="1405392"/>
            <a:chExt cx="7696210" cy="584775"/>
          </a:xfrm>
        </p:grpSpPr>
        <p:grpSp>
          <p:nvGrpSpPr>
            <p:cNvPr id="322" name="Google Shape;322;p1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323" name="Google Shape;323;p15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5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/>
              </a:p>
            </p:txBody>
          </p:sp>
        </p:grpSp>
        <p:sp>
          <p:nvSpPr>
            <p:cNvPr id="325" name="Google Shape;325;p15"/>
            <p:cNvSpPr txBox="1"/>
            <p:nvPr/>
          </p:nvSpPr>
          <p:spPr>
            <a:xfrm>
              <a:off x="1219202" y="1459948"/>
              <a:ext cx="7189084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Thân máy, màn hình, bàn phím, chuột và loa</a:t>
              </a:r>
              <a:endParaRPr sz="26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6" name="Google Shape;326;p15"/>
          <p:cNvSpPr/>
          <p:nvPr/>
        </p:nvSpPr>
        <p:spPr>
          <a:xfrm>
            <a:off x="802195" y="2003612"/>
            <a:ext cx="7230306" cy="434339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03225" marR="0" lvl="0" indent="-403225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Thân máy </a:t>
            </a: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xử lí các thông tin và điều khiển mọi hoạt động của máy tính.</a:t>
            </a:r>
            <a:endParaRPr sz="24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3225" marR="0" lvl="0" indent="-403225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Màn hình </a:t>
            </a: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là nơi hiển thị kết quả làm việc của máy tính. 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Màn hình cảm ứng có thêm chức năng nhập thông tin vào.</a:t>
            </a:r>
            <a:endParaRPr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3225" marR="0" lvl="0" indent="-403225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Bàn phím </a:t>
            </a: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dùng để nhập văn bản và gửi tín hiệu vào cho máy tính.</a:t>
            </a:r>
            <a:endParaRPr sz="24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3225" marR="0" lvl="0" indent="-403225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Chuột máy tính </a:t>
            </a: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giúp điều khiển máy tính thuận tiện hơn. </a:t>
            </a:r>
            <a:endParaRPr sz="24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3225" marR="0" lvl="0" indent="-403225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e.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Loa </a:t>
            </a: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dùng để phát âm thanh. </a:t>
            </a:r>
            <a:endParaRPr sz="2400" b="1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1682" y="2913387"/>
            <a:ext cx="3688416" cy="2102366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5"/>
          <p:cNvSpPr/>
          <p:nvPr/>
        </p:nvSpPr>
        <p:spPr>
          <a:xfrm>
            <a:off x="8081682" y="3133164"/>
            <a:ext cx="995083" cy="1765951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5"/>
          <p:cNvSpPr/>
          <p:nvPr/>
        </p:nvSpPr>
        <p:spPr>
          <a:xfrm>
            <a:off x="8903913" y="3271480"/>
            <a:ext cx="1627094" cy="107128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5"/>
          <p:cNvSpPr/>
          <p:nvPr/>
        </p:nvSpPr>
        <p:spPr>
          <a:xfrm>
            <a:off x="8916133" y="4481079"/>
            <a:ext cx="1760831" cy="534674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5"/>
          <p:cNvSpPr/>
          <p:nvPr/>
        </p:nvSpPr>
        <p:spPr>
          <a:xfrm>
            <a:off x="10578523" y="4451165"/>
            <a:ext cx="645008" cy="487114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5"/>
          <p:cNvSpPr/>
          <p:nvPr/>
        </p:nvSpPr>
        <p:spPr>
          <a:xfrm>
            <a:off x="10356805" y="3453346"/>
            <a:ext cx="1462474" cy="102773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"/>
          <p:cNvSpPr/>
          <p:nvPr/>
        </p:nvSpPr>
        <p:spPr>
          <a:xfrm>
            <a:off x="484094" y="1102433"/>
            <a:ext cx="11185284" cy="54866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8" name="Google Shape;338;p16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339" name="Google Shape;339;p16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340" name="Google Shape;340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1" name="Google Shape;341;p16"/>
          <p:cNvGrpSpPr/>
          <p:nvPr/>
        </p:nvGrpSpPr>
        <p:grpSpPr>
          <a:xfrm>
            <a:off x="1005516" y="1296577"/>
            <a:ext cx="6975563" cy="584775"/>
            <a:chOff x="712076" y="1405392"/>
            <a:chExt cx="6975563" cy="584775"/>
          </a:xfrm>
        </p:grpSpPr>
        <p:grpSp>
          <p:nvGrpSpPr>
            <p:cNvPr id="342" name="Google Shape;342;p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343" name="Google Shape;343;p16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6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3</a:t>
                </a:r>
                <a:endParaRPr/>
              </a:p>
            </p:txBody>
          </p:sp>
        </p:grpSp>
        <p:sp>
          <p:nvSpPr>
            <p:cNvPr id="345" name="Google Shape;345;p16"/>
            <p:cNvSpPr txBox="1"/>
            <p:nvPr/>
          </p:nvSpPr>
          <p:spPr>
            <a:xfrm>
              <a:off x="1219202" y="1459948"/>
              <a:ext cx="6468437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Máy tính bảng và điện thoại thông minh</a:t>
              </a:r>
              <a:endParaRPr sz="26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6" name="Google Shape;34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29996" y="2231257"/>
            <a:ext cx="2619375" cy="32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89170" y="2974207"/>
            <a:ext cx="1247775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6"/>
          <p:cNvSpPr txBox="1"/>
          <p:nvPr/>
        </p:nvSpPr>
        <p:spPr>
          <a:xfrm>
            <a:off x="2652072" y="5593757"/>
            <a:ext cx="197522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Máy tính bảng</a:t>
            </a:r>
            <a:endParaRPr sz="2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6"/>
          <p:cNvSpPr txBox="1"/>
          <p:nvPr/>
        </p:nvSpPr>
        <p:spPr>
          <a:xfrm>
            <a:off x="6725239" y="5519374"/>
            <a:ext cx="293221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Điện thoại thông minh</a:t>
            </a:r>
            <a:endParaRPr sz="2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7"/>
          <p:cNvSpPr/>
          <p:nvPr/>
        </p:nvSpPr>
        <p:spPr>
          <a:xfrm>
            <a:off x="414190" y="1102433"/>
            <a:ext cx="11255188" cy="54866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5" name="Google Shape;355;p17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356" name="Google Shape;356;p17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357" name="Google Shape;357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8" name="Google Shape;358;p17"/>
          <p:cNvGrpSpPr/>
          <p:nvPr/>
        </p:nvGrpSpPr>
        <p:grpSpPr>
          <a:xfrm>
            <a:off x="1005516" y="1189001"/>
            <a:ext cx="6975563" cy="584775"/>
            <a:chOff x="712076" y="1405392"/>
            <a:chExt cx="6975563" cy="584775"/>
          </a:xfrm>
        </p:grpSpPr>
        <p:grpSp>
          <p:nvGrpSpPr>
            <p:cNvPr id="359" name="Google Shape;359;p17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360" name="Google Shape;360;p1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17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3</a:t>
                </a:r>
                <a:endParaRPr/>
              </a:p>
            </p:txBody>
          </p:sp>
        </p:grpSp>
        <p:sp>
          <p:nvSpPr>
            <p:cNvPr id="362" name="Google Shape;362;p17"/>
            <p:cNvSpPr txBox="1"/>
            <p:nvPr/>
          </p:nvSpPr>
          <p:spPr>
            <a:xfrm>
              <a:off x="1219202" y="1459948"/>
              <a:ext cx="6468437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Máy tính bảng và điện thoại thông minh</a:t>
              </a:r>
              <a:endParaRPr sz="26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3" name="Google Shape;363;p17"/>
          <p:cNvSpPr/>
          <p:nvPr/>
        </p:nvSpPr>
        <p:spPr>
          <a:xfrm>
            <a:off x="780367" y="2119323"/>
            <a:ext cx="4988859" cy="43389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7"/>
          <p:cNvSpPr/>
          <p:nvPr/>
        </p:nvSpPr>
        <p:spPr>
          <a:xfrm>
            <a:off x="1933180" y="1845075"/>
            <a:ext cx="2683237" cy="502457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Nhóm chẵn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7"/>
          <p:cNvSpPr/>
          <p:nvPr/>
        </p:nvSpPr>
        <p:spPr>
          <a:xfrm>
            <a:off x="6282100" y="2149945"/>
            <a:ext cx="5062860" cy="427774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7"/>
          <p:cNvSpPr/>
          <p:nvPr/>
        </p:nvSpPr>
        <p:spPr>
          <a:xfrm>
            <a:off x="7610807" y="1894449"/>
            <a:ext cx="2445135" cy="505505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Nhóm lẻ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9291" y="1957806"/>
            <a:ext cx="1792747" cy="141740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7"/>
          <p:cNvSpPr txBox="1"/>
          <p:nvPr/>
        </p:nvSpPr>
        <p:spPr>
          <a:xfrm>
            <a:off x="807261" y="4253670"/>
            <a:ext cx="4907739" cy="20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Noto Sans Symbols"/>
              <a:buChar char="❑"/>
            </a:pPr>
            <a:r>
              <a:rPr lang="en-US" sz="22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Em hãy trao đổi với bạn và cho biế</a:t>
            </a:r>
            <a:r>
              <a:rPr lang="en-US" sz="22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t:</a:t>
            </a:r>
            <a:endParaRPr/>
          </a:p>
          <a:p>
            <a:pPr marL="511175" marR="0" lvl="0" indent="-228600" algn="just" rtl="0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Tên các thành phần của máy tính bảng.</a:t>
            </a:r>
            <a:endParaRPr/>
          </a:p>
          <a:p>
            <a:pPr marL="511175" marR="0" lvl="0" indent="-228600" algn="just" rtl="0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So sánh các thành phần đó với các thành phần của máy tính để bàn</a:t>
            </a:r>
            <a:endParaRPr sz="22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66635" y="2419191"/>
            <a:ext cx="1416325" cy="1812772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17"/>
          <p:cNvSpPr txBox="1"/>
          <p:nvPr/>
        </p:nvSpPr>
        <p:spPr>
          <a:xfrm>
            <a:off x="6308994" y="4245410"/>
            <a:ext cx="4945177" cy="20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Noto Sans Symbols"/>
              <a:buChar char="❑"/>
            </a:pPr>
            <a:r>
              <a:rPr lang="en-US" sz="22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Em hãy trao đổi với bạn và cho biế</a:t>
            </a:r>
            <a:r>
              <a:rPr lang="en-US" sz="22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t:</a:t>
            </a:r>
            <a:endParaRPr/>
          </a:p>
          <a:p>
            <a:pPr marL="511175" marR="0" lvl="0" indent="-228600" algn="just" rtl="0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Tên các thành phần của điện thoại thông minh.</a:t>
            </a:r>
            <a:endParaRPr sz="22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1175" marR="0" lvl="0" indent="-228600" algn="just" rtl="0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So sánh các thành phần đó với các thành phần của máy tính để bàn</a:t>
            </a:r>
            <a:endParaRPr sz="22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48821" y="2454745"/>
            <a:ext cx="885264" cy="1763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8"/>
          <p:cNvSpPr/>
          <p:nvPr/>
        </p:nvSpPr>
        <p:spPr>
          <a:xfrm>
            <a:off x="484094" y="1102433"/>
            <a:ext cx="11185284" cy="54866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" name="Google Shape;377;p18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378" name="Google Shape;378;p18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379" name="Google Shape;379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0" name="Google Shape;380;p18"/>
          <p:cNvGrpSpPr/>
          <p:nvPr/>
        </p:nvGrpSpPr>
        <p:grpSpPr>
          <a:xfrm>
            <a:off x="1139986" y="1323471"/>
            <a:ext cx="6975563" cy="584775"/>
            <a:chOff x="712076" y="1405392"/>
            <a:chExt cx="6975563" cy="584775"/>
          </a:xfrm>
        </p:grpSpPr>
        <p:grpSp>
          <p:nvGrpSpPr>
            <p:cNvPr id="381" name="Google Shape;381;p18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382" name="Google Shape;382;p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1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3</a:t>
                </a:r>
                <a:endParaRPr/>
              </a:p>
            </p:txBody>
          </p:sp>
        </p:grpSp>
        <p:sp>
          <p:nvSpPr>
            <p:cNvPr id="384" name="Google Shape;384;p18"/>
            <p:cNvSpPr txBox="1"/>
            <p:nvPr/>
          </p:nvSpPr>
          <p:spPr>
            <a:xfrm>
              <a:off x="1219202" y="1459948"/>
              <a:ext cx="6468437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Máy tính bảng và điện thoại thông minh</a:t>
              </a:r>
              <a:endParaRPr sz="26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" name="Google Shape;385;p18"/>
          <p:cNvSpPr/>
          <p:nvPr/>
        </p:nvSpPr>
        <p:spPr>
          <a:xfrm>
            <a:off x="1537728" y="2508908"/>
            <a:ext cx="9018214" cy="2926417"/>
          </a:xfrm>
          <a:prstGeom prst="horizontalScroll">
            <a:avLst>
              <a:gd name="adj" fmla="val 12500"/>
            </a:avLst>
          </a:prstGeom>
          <a:solidFill>
            <a:srgbClr val="C0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Máy tính bảng và điện thoại thông minh có các thành phần với chức năng giống những thành phần cơ bản của máy tính. </a:t>
            </a:r>
            <a:endParaRPr sz="2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14344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67635" y="5196761"/>
            <a:ext cx="8162364" cy="1701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88809" y="5437126"/>
            <a:ext cx="1574707" cy="108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79376" y="457200"/>
            <a:ext cx="5768789" cy="394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9"/>
          <p:cNvSpPr/>
          <p:nvPr/>
        </p:nvSpPr>
        <p:spPr>
          <a:xfrm>
            <a:off x="492901" y="1120466"/>
            <a:ext cx="11228294" cy="553582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1" name="Google Shape;391;p19"/>
          <p:cNvGrpSpPr/>
          <p:nvPr/>
        </p:nvGrpSpPr>
        <p:grpSpPr>
          <a:xfrm>
            <a:off x="3930438" y="143527"/>
            <a:ext cx="4353220" cy="645358"/>
            <a:chOff x="3930438" y="818781"/>
            <a:chExt cx="4353220" cy="645358"/>
          </a:xfrm>
        </p:grpSpPr>
        <p:sp>
          <p:nvSpPr>
            <p:cNvPr id="392" name="Google Shape;392;p19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LUYỆN TẬP</a:t>
              </a:r>
              <a:endParaRPr/>
            </a:p>
          </p:txBody>
        </p:sp>
        <p:pic>
          <p:nvPicPr>
            <p:cNvPr id="393" name="Google Shape;393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12495" y="845675"/>
              <a:ext cx="576956" cy="6146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4" name="Google Shape;394;p19"/>
          <p:cNvPicPr preferRelativeResize="0"/>
          <p:nvPr/>
        </p:nvPicPr>
        <p:blipFill rotWithShape="1">
          <a:blip r:embed="rId4">
            <a:alphaModFix/>
          </a:blip>
          <a:srcRect l="444"/>
          <a:stretch/>
        </p:blipFill>
        <p:spPr>
          <a:xfrm>
            <a:off x="1775012" y="2910556"/>
            <a:ext cx="8404412" cy="37322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5" name="Google Shape;395;p19"/>
          <p:cNvGrpSpPr/>
          <p:nvPr/>
        </p:nvGrpSpPr>
        <p:grpSpPr>
          <a:xfrm>
            <a:off x="1764491" y="1400273"/>
            <a:ext cx="8293908" cy="1443048"/>
            <a:chOff x="1764491" y="1400273"/>
            <a:chExt cx="8293908" cy="1443048"/>
          </a:xfrm>
        </p:grpSpPr>
        <p:pic>
          <p:nvPicPr>
            <p:cNvPr id="396" name="Google Shape;396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64491" y="1631349"/>
              <a:ext cx="1095090" cy="10077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7" name="Google Shape;397;p19"/>
            <p:cNvSpPr/>
            <p:nvPr/>
          </p:nvSpPr>
          <p:spPr>
            <a:xfrm>
              <a:off x="2873028" y="1400273"/>
              <a:ext cx="7185371" cy="14430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Em hãy chỉ ra các cặp tương ứng của thành phần máy tính với hình ảnh của nó ở bảng bên.</a:t>
              </a:r>
              <a:endParaRPr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9"/>
          <p:cNvSpPr txBox="1"/>
          <p:nvPr/>
        </p:nvSpPr>
        <p:spPr>
          <a:xfrm>
            <a:off x="5630006" y="5615047"/>
            <a:ext cx="42511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2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9"/>
          <p:cNvSpPr txBox="1"/>
          <p:nvPr/>
        </p:nvSpPr>
        <p:spPr>
          <a:xfrm>
            <a:off x="7945056" y="5615046"/>
            <a:ext cx="42511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2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9"/>
          <p:cNvSpPr txBox="1"/>
          <p:nvPr/>
        </p:nvSpPr>
        <p:spPr>
          <a:xfrm>
            <a:off x="5630006" y="4235097"/>
            <a:ext cx="42511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2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9"/>
          <p:cNvSpPr txBox="1"/>
          <p:nvPr/>
        </p:nvSpPr>
        <p:spPr>
          <a:xfrm>
            <a:off x="7945056" y="4233447"/>
            <a:ext cx="42511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2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0"/>
          <p:cNvSpPr/>
          <p:nvPr/>
        </p:nvSpPr>
        <p:spPr>
          <a:xfrm>
            <a:off x="492901" y="1120466"/>
            <a:ext cx="11228294" cy="553582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7" name="Google Shape;407;p20"/>
          <p:cNvGrpSpPr/>
          <p:nvPr/>
        </p:nvGrpSpPr>
        <p:grpSpPr>
          <a:xfrm>
            <a:off x="3930438" y="143527"/>
            <a:ext cx="4353220" cy="645358"/>
            <a:chOff x="3930438" y="818781"/>
            <a:chExt cx="4353220" cy="645358"/>
          </a:xfrm>
        </p:grpSpPr>
        <p:sp>
          <p:nvSpPr>
            <p:cNvPr id="408" name="Google Shape;408;p20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LUYỆN TẬP</a:t>
              </a:r>
              <a:endParaRPr/>
            </a:p>
          </p:txBody>
        </p:sp>
        <p:pic>
          <p:nvPicPr>
            <p:cNvPr id="409" name="Google Shape;409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12495" y="845675"/>
              <a:ext cx="576956" cy="6146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0" name="Google Shape;410;p20"/>
          <p:cNvSpPr txBox="1"/>
          <p:nvPr/>
        </p:nvSpPr>
        <p:spPr>
          <a:xfrm>
            <a:off x="656173" y="5298845"/>
            <a:ext cx="201828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Điện thoại thông minh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20"/>
          <p:cNvSpPr txBox="1"/>
          <p:nvPr/>
        </p:nvSpPr>
        <p:spPr>
          <a:xfrm>
            <a:off x="3002012" y="5339789"/>
            <a:ext cx="30008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Máy tính xách tay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20"/>
          <p:cNvSpPr txBox="1"/>
          <p:nvPr/>
        </p:nvSpPr>
        <p:spPr>
          <a:xfrm>
            <a:off x="6043776" y="5324960"/>
            <a:ext cx="22509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Máy tính bảng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0"/>
          <p:cNvSpPr txBox="1"/>
          <p:nvPr/>
        </p:nvSpPr>
        <p:spPr>
          <a:xfrm>
            <a:off x="9110779" y="5309543"/>
            <a:ext cx="25074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Máy tính để bàn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20"/>
          <p:cNvSpPr/>
          <p:nvPr/>
        </p:nvSpPr>
        <p:spPr>
          <a:xfrm>
            <a:off x="968991" y="1496547"/>
            <a:ext cx="10249469" cy="716417"/>
          </a:xfrm>
          <a:prstGeom prst="roundRect">
            <a:avLst>
              <a:gd name="adj" fmla="val 16667"/>
            </a:avLst>
          </a:prstGeom>
          <a:solidFill>
            <a:srgbClr val="2E75B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 hãy gọi tên loại máy tính ở các hình 5.4a, 5.4b, 5.4c, 5.4d.</a:t>
            </a:r>
            <a:endParaRPr sz="2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917" y="2825090"/>
            <a:ext cx="10651465" cy="251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421" name="Google Shape;421;p21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 </a:t>
              </a:r>
              <a:r>
                <a:rPr lang="en-US" sz="32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VẬN DỤNG</a:t>
              </a:r>
              <a:endParaRPr sz="3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2" name="Google Shape;422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02348" y="773790"/>
              <a:ext cx="589389" cy="56516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3" name="Google Shape;42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3494" y="1119119"/>
            <a:ext cx="7395241" cy="5521514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21"/>
          <p:cNvSpPr/>
          <p:nvPr/>
        </p:nvSpPr>
        <p:spPr>
          <a:xfrm>
            <a:off x="216924" y="1883391"/>
            <a:ext cx="4150357" cy="426592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 hãy trao đổi với bạn, chỉ ra các bộ ba tương ứng với nhau giữa chức năng - hình ảnh - tên gọi ở bảng dưới đây. 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Ví dụ: A – 1 – a là sai,      A – 3 – d là đúng.</a:t>
            </a:r>
            <a:endParaRPr sz="2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2"/>
          <p:cNvSpPr/>
          <p:nvPr/>
        </p:nvSpPr>
        <p:spPr>
          <a:xfrm>
            <a:off x="1694328" y="1290916"/>
            <a:ext cx="8821271" cy="520435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2"/>
          <p:cNvSpPr txBox="1"/>
          <p:nvPr/>
        </p:nvSpPr>
        <p:spPr>
          <a:xfrm>
            <a:off x="3455040" y="2030197"/>
            <a:ext cx="529984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rPr>
              <a:t>TRÒ CHƠI: </a:t>
            </a:r>
            <a:r>
              <a:rPr lang="en-US" sz="32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TRUYỀN HOA</a:t>
            </a:r>
            <a:endParaRPr sz="3200" b="1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1" name="Google Shape;431;p22"/>
          <p:cNvSpPr txBox="1"/>
          <p:nvPr/>
        </p:nvSpPr>
        <p:spPr>
          <a:xfrm>
            <a:off x="2837330" y="5264169"/>
            <a:ext cx="75034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2"/>
          <p:cNvSpPr/>
          <p:nvPr/>
        </p:nvSpPr>
        <p:spPr>
          <a:xfrm>
            <a:off x="2520218" y="3094380"/>
            <a:ext cx="7169489" cy="2169789"/>
          </a:xfrm>
          <a:prstGeom prst="horizontalScroll">
            <a:avLst>
              <a:gd name="adj" fmla="val 12500"/>
            </a:avLst>
          </a:prstGeom>
          <a:solidFill>
            <a:srgbClr val="00B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Hãy kể tên một số loại đồ dùng có thể xử lí thông tin trong gia đình em.</a:t>
            </a:r>
            <a:endParaRPr sz="2800" b="1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3" name="Google Shape;433;p22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434" name="Google Shape;434;p22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 </a:t>
              </a:r>
              <a:r>
                <a:rPr lang="en-US" sz="32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VẬN DỤNG</a:t>
              </a:r>
              <a:endParaRPr sz="3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5" name="Google Shape;435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02348" y="773790"/>
              <a:ext cx="589389" cy="56516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3"/>
          <p:cNvSpPr/>
          <p:nvPr/>
        </p:nvSpPr>
        <p:spPr>
          <a:xfrm>
            <a:off x="3933487" y="155474"/>
            <a:ext cx="4353220" cy="64535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GHI NHỚ</a:t>
            </a:r>
            <a:endParaRPr sz="32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3"/>
          <p:cNvSpPr/>
          <p:nvPr/>
        </p:nvSpPr>
        <p:spPr>
          <a:xfrm>
            <a:off x="443959" y="954741"/>
            <a:ext cx="11282289" cy="552674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2" name="Google Shape;44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791" y="1796674"/>
            <a:ext cx="2299243" cy="32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23"/>
          <p:cNvSpPr/>
          <p:nvPr/>
        </p:nvSpPr>
        <p:spPr>
          <a:xfrm>
            <a:off x="2797794" y="1984934"/>
            <a:ext cx="8570792" cy="4006433"/>
          </a:xfrm>
          <a:prstGeom prst="horizontalScroll">
            <a:avLst>
              <a:gd name="adj" fmla="val 12500"/>
            </a:avLst>
          </a:prstGeom>
          <a:solidFill>
            <a:srgbClr val="C0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Các loại máy tính: </a:t>
            </a:r>
            <a:r>
              <a:rPr lang="en-US" sz="2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để bàn, xách tay, bảng và điện thoại thông minh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thường có </a:t>
            </a:r>
            <a:r>
              <a:rPr lang="en-US" sz="2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bốn thành phần cơ bản là thân máy, màn hình, bàn phím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và </a:t>
            </a:r>
            <a:r>
              <a:rPr lang="en-US" sz="2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chuột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Bàn phím, chuột, màn hình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2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loa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giúp sử dụng máy tính dễ dàng và hiệu quả.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968188" y="1501253"/>
            <a:ext cx="10327341" cy="46117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3865174" y="334359"/>
            <a:ext cx="4353220" cy="5950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ÔN BÀI CŨ</a:t>
            </a:r>
            <a:endParaRPr sz="3200" b="1" i="0" u="none" strike="noStrike" cap="none">
              <a:solidFill>
                <a:srgbClr val="41719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022764" y="1870364"/>
            <a:ext cx="9005454" cy="3315785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 hãy kể tên một loại máy xử lý thông tin mà em biết? 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155575" y="319315"/>
            <a:ext cx="11825754" cy="61830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 descr="Có nên để điều hòa một chiều ở 30 độ C? - VnExpres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" name="Google Shape;106;p3"/>
          <p:cNvGrpSpPr/>
          <p:nvPr/>
        </p:nvGrpSpPr>
        <p:grpSpPr>
          <a:xfrm>
            <a:off x="743748" y="478758"/>
            <a:ext cx="3531795" cy="2454816"/>
            <a:chOff x="743748" y="519099"/>
            <a:chExt cx="3531795" cy="2454816"/>
          </a:xfrm>
        </p:grpSpPr>
        <p:pic>
          <p:nvPicPr>
            <p:cNvPr id="107" name="Google Shape;10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3748" y="519099"/>
              <a:ext cx="3531795" cy="2112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3"/>
            <p:cNvSpPr txBox="1"/>
            <p:nvPr/>
          </p:nvSpPr>
          <p:spPr>
            <a:xfrm>
              <a:off x="1926793" y="2573805"/>
              <a:ext cx="1165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Máy tính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3"/>
          <p:cNvGrpSpPr/>
          <p:nvPr/>
        </p:nvGrpSpPr>
        <p:grpSpPr>
          <a:xfrm>
            <a:off x="5512494" y="501413"/>
            <a:ext cx="1340432" cy="2458038"/>
            <a:chOff x="5512494" y="608989"/>
            <a:chExt cx="1340432" cy="2458038"/>
          </a:xfrm>
        </p:grpSpPr>
        <p:pic>
          <p:nvPicPr>
            <p:cNvPr id="110" name="Google Shape;110;p3" descr="Điện Thoại Oppo A3s 16GB Tím Đen CPH1803 Giá Rẻ"/>
            <p:cNvPicPr preferRelativeResize="0"/>
            <p:nvPr/>
          </p:nvPicPr>
          <p:blipFill rotWithShape="1">
            <a:blip r:embed="rId4">
              <a:alphaModFix/>
            </a:blip>
            <a:srcRect l="22017" r="19608"/>
            <a:stretch/>
          </p:blipFill>
          <p:spPr>
            <a:xfrm>
              <a:off x="5585773" y="608989"/>
              <a:ext cx="1164650" cy="19952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3"/>
            <p:cNvSpPr txBox="1"/>
            <p:nvPr/>
          </p:nvSpPr>
          <p:spPr>
            <a:xfrm>
              <a:off x="5512494" y="2666917"/>
              <a:ext cx="1340432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Điện thoại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3"/>
          <p:cNvGrpSpPr/>
          <p:nvPr/>
        </p:nvGrpSpPr>
        <p:grpSpPr>
          <a:xfrm>
            <a:off x="8187225" y="608989"/>
            <a:ext cx="2706589" cy="2395313"/>
            <a:chOff x="8187225" y="608989"/>
            <a:chExt cx="2706589" cy="2395313"/>
          </a:xfrm>
        </p:grpSpPr>
        <p:pic>
          <p:nvPicPr>
            <p:cNvPr id="113" name="Google Shape;113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187225" y="608989"/>
              <a:ext cx="2706589" cy="1880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3"/>
            <p:cNvSpPr txBox="1"/>
            <p:nvPr/>
          </p:nvSpPr>
          <p:spPr>
            <a:xfrm>
              <a:off x="8721313" y="2604192"/>
              <a:ext cx="18069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Máy tính bảng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3"/>
          <p:cNvGrpSpPr/>
          <p:nvPr/>
        </p:nvGrpSpPr>
        <p:grpSpPr>
          <a:xfrm>
            <a:off x="460375" y="3407287"/>
            <a:ext cx="2403663" cy="2768818"/>
            <a:chOff x="460375" y="3407287"/>
            <a:chExt cx="2403663" cy="2768818"/>
          </a:xfrm>
        </p:grpSpPr>
        <p:pic>
          <p:nvPicPr>
            <p:cNvPr id="116" name="Google Shape;116;p3" descr="Nồi Cơm Điện Tử Toshiba RC-18DH1NV 1.8 Lít Giá Rẻ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60375" y="3407287"/>
              <a:ext cx="2403663" cy="2329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3"/>
            <p:cNvSpPr txBox="1"/>
            <p:nvPr/>
          </p:nvSpPr>
          <p:spPr>
            <a:xfrm>
              <a:off x="636561" y="5775995"/>
              <a:ext cx="20201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Nồi cơm điện tử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3"/>
          <p:cNvGrpSpPr/>
          <p:nvPr/>
        </p:nvGrpSpPr>
        <p:grpSpPr>
          <a:xfrm>
            <a:off x="3457496" y="3284305"/>
            <a:ext cx="3655998" cy="2914934"/>
            <a:chOff x="3363367" y="3324646"/>
            <a:chExt cx="3655998" cy="2914934"/>
          </a:xfrm>
        </p:grpSpPr>
        <p:pic>
          <p:nvPicPr>
            <p:cNvPr id="119" name="Google Shape;119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363367" y="3324646"/>
              <a:ext cx="3655998" cy="24520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3"/>
            <p:cNvSpPr txBox="1"/>
            <p:nvPr/>
          </p:nvSpPr>
          <p:spPr>
            <a:xfrm>
              <a:off x="4373582" y="5839470"/>
              <a:ext cx="1212191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Điều hòa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121;p3"/>
          <p:cNvGrpSpPr/>
          <p:nvPr/>
        </p:nvGrpSpPr>
        <p:grpSpPr>
          <a:xfrm>
            <a:off x="7803736" y="3243964"/>
            <a:ext cx="3868311" cy="3065216"/>
            <a:chOff x="7803736" y="3243964"/>
            <a:chExt cx="3868311" cy="3065216"/>
          </a:xfrm>
        </p:grpSpPr>
        <p:pic>
          <p:nvPicPr>
            <p:cNvPr id="122" name="Google Shape;122;p3"/>
            <p:cNvPicPr preferRelativeResize="0"/>
            <p:nvPr/>
          </p:nvPicPr>
          <p:blipFill rotWithShape="1">
            <a:blip r:embed="rId8">
              <a:alphaModFix/>
            </a:blip>
            <a:srcRect l="3457" r="3928" b="3288"/>
            <a:stretch/>
          </p:blipFill>
          <p:spPr>
            <a:xfrm>
              <a:off x="7803736" y="3243964"/>
              <a:ext cx="3868311" cy="2635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3"/>
            <p:cNvSpPr txBox="1"/>
            <p:nvPr/>
          </p:nvSpPr>
          <p:spPr>
            <a:xfrm>
              <a:off x="8936465" y="5909070"/>
              <a:ext cx="135325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Lò vi sóng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1035424" y="981635"/>
            <a:ext cx="10098741" cy="514480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2736595" y="2483831"/>
            <a:ext cx="6851158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 biết gì về máy tính?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"/>
          <p:cNvPicPr preferRelativeResize="0"/>
          <p:nvPr/>
        </p:nvPicPr>
        <p:blipFill rotWithShape="1">
          <a:blip r:embed="rId4">
            <a:alphaModFix/>
          </a:blip>
          <a:srcRect b="14344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67635" y="5196761"/>
            <a:ext cx="8162364" cy="1701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88809" y="5437126"/>
            <a:ext cx="1574707" cy="108637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rPr>
              <a:t>Bài 5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rPr>
              <a:t>LÀM QUEN VỚI MÁY TÍNH</a:t>
            </a:r>
            <a:endParaRPr sz="3600" b="1">
              <a:solidFill>
                <a:srgbClr val="3333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4053884" y="1251355"/>
            <a:ext cx="4842992" cy="81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MÁY TÍNH VÀ EM</a:t>
            </a:r>
            <a:endParaRPr sz="4700" b="1" cap="non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3039036" y="1048869"/>
            <a:ext cx="1096582" cy="1127633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6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</p:grpSpPr>
        <p:sp>
          <p:nvSpPr>
            <p:cNvPr id="145" name="Google Shape;145;p6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MỞ ĐẦU</a:t>
              </a:r>
              <a:endParaRPr sz="3200" b="1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46" name="Google Shape;146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6"/>
          <p:cNvSpPr/>
          <p:nvPr/>
        </p:nvSpPr>
        <p:spPr>
          <a:xfrm>
            <a:off x="407961" y="1290916"/>
            <a:ext cx="11451101" cy="520435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2837330" y="5264169"/>
            <a:ext cx="75034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711" y="1565720"/>
            <a:ext cx="3717409" cy="2637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2339" y="3134390"/>
            <a:ext cx="3436898" cy="318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22851" y="1467713"/>
            <a:ext cx="3225931" cy="2833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56048" y="3716718"/>
            <a:ext cx="2288211" cy="2604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/>
          <p:nvPr/>
        </p:nvSpPr>
        <p:spPr>
          <a:xfrm>
            <a:off x="346609" y="1006150"/>
            <a:ext cx="11582400" cy="56489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8" name="Google Shape;158;p7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59" name="Google Shape;159;p7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60" name="Google Shape;160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1" name="Google Shape;161;p7"/>
          <p:cNvGrpSpPr/>
          <p:nvPr/>
        </p:nvGrpSpPr>
        <p:grpSpPr>
          <a:xfrm>
            <a:off x="882684" y="1141262"/>
            <a:ext cx="7026860" cy="584775"/>
            <a:chOff x="712076" y="1405392"/>
            <a:chExt cx="7026860" cy="584775"/>
          </a:xfrm>
        </p:grpSpPr>
        <p:grpSp>
          <p:nvGrpSpPr>
            <p:cNvPr id="162" name="Google Shape;162;p7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63" name="Google Shape;163;p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7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sz="32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65" name="Google Shape;165;p7"/>
            <p:cNvSpPr txBox="1"/>
            <p:nvPr/>
          </p:nvSpPr>
          <p:spPr>
            <a:xfrm>
              <a:off x="1219202" y="1459948"/>
              <a:ext cx="651973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Máy tính để bàn và máy tính xách tay</a:t>
              </a:r>
              <a:endParaRPr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" name="Google Shape;166;p7"/>
          <p:cNvSpPr txBox="1"/>
          <p:nvPr/>
        </p:nvSpPr>
        <p:spPr>
          <a:xfrm>
            <a:off x="2643516" y="4847880"/>
            <a:ext cx="20201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Máy tính để bàn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7"/>
          <p:cNvPicPr preferRelativeResize="0"/>
          <p:nvPr/>
        </p:nvPicPr>
        <p:blipFill rotWithShape="1">
          <a:blip r:embed="rId4">
            <a:alphaModFix/>
          </a:blip>
          <a:srcRect t="7401"/>
          <a:stretch/>
        </p:blipFill>
        <p:spPr>
          <a:xfrm>
            <a:off x="942677" y="1872120"/>
            <a:ext cx="5366684" cy="2957033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8" name="Google Shape;16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04256" y="1852434"/>
            <a:ext cx="4406167" cy="2959093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9" name="Google Shape;169;p7"/>
          <p:cNvSpPr txBox="1"/>
          <p:nvPr/>
        </p:nvSpPr>
        <p:spPr>
          <a:xfrm>
            <a:off x="7784613" y="4819744"/>
            <a:ext cx="21900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Máy tính xách tay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1007187" y="5214003"/>
            <a:ext cx="10410091" cy="1441055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Các em hãy quan sát máy tính để bàn và máy tính xách tay rồi hoàn thiện phiếu học tập.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/>
          <p:nvPr/>
        </p:nvSpPr>
        <p:spPr>
          <a:xfrm>
            <a:off x="346609" y="940391"/>
            <a:ext cx="11582400" cy="571362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" name="Google Shape;176;p8"/>
          <p:cNvGrpSpPr/>
          <p:nvPr/>
        </p:nvGrpSpPr>
        <p:grpSpPr>
          <a:xfrm>
            <a:off x="3865174" y="148353"/>
            <a:ext cx="4353220" cy="595086"/>
            <a:chOff x="3865174" y="148353"/>
            <a:chExt cx="4353220" cy="595086"/>
          </a:xfrm>
        </p:grpSpPr>
        <p:sp>
          <p:nvSpPr>
            <p:cNvPr id="177" name="Google Shape;177;p8"/>
            <p:cNvSpPr/>
            <p:nvPr/>
          </p:nvSpPr>
          <p:spPr>
            <a:xfrm>
              <a:off x="3865174" y="148353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78" name="Google Shape;178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63621" y="18373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9" name="Google Shape;179;p8"/>
          <p:cNvGrpSpPr/>
          <p:nvPr/>
        </p:nvGrpSpPr>
        <p:grpSpPr>
          <a:xfrm>
            <a:off x="923628" y="1107666"/>
            <a:ext cx="6573210" cy="553998"/>
            <a:chOff x="712076" y="1405392"/>
            <a:chExt cx="6573210" cy="553998"/>
          </a:xfrm>
        </p:grpSpPr>
        <p:grpSp>
          <p:nvGrpSpPr>
            <p:cNvPr id="180" name="Google Shape;180;p8"/>
            <p:cNvGrpSpPr/>
            <p:nvPr/>
          </p:nvGrpSpPr>
          <p:grpSpPr>
            <a:xfrm>
              <a:off x="712076" y="1405392"/>
              <a:ext cx="445956" cy="553998"/>
              <a:chOff x="1104838" y="1405332"/>
              <a:chExt cx="445956" cy="553998"/>
            </a:xfrm>
          </p:grpSpPr>
          <p:sp>
            <p:nvSpPr>
              <p:cNvPr id="181" name="Google Shape;181;p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8"/>
              <p:cNvSpPr txBox="1"/>
              <p:nvPr/>
            </p:nvSpPr>
            <p:spPr>
              <a:xfrm>
                <a:off x="1104838" y="1405332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sz="30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83" name="Google Shape;183;p8"/>
            <p:cNvSpPr txBox="1"/>
            <p:nvPr/>
          </p:nvSpPr>
          <p:spPr>
            <a:xfrm>
              <a:off x="1219202" y="1459948"/>
              <a:ext cx="6066084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Máy tính để bàn và máy tính xách tay</a:t>
              </a:r>
              <a:endParaRPr sz="26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p8"/>
          <p:cNvSpPr/>
          <p:nvPr/>
        </p:nvSpPr>
        <p:spPr>
          <a:xfrm>
            <a:off x="3179298" y="1876497"/>
            <a:ext cx="5908433" cy="453815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4703869" y="1679545"/>
            <a:ext cx="2999257" cy="713126"/>
          </a:xfrm>
          <a:prstGeom prst="ellipse">
            <a:avLst/>
          </a:prstGeom>
          <a:solidFill>
            <a:srgbClr val="CC00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Phiếu học tập</a:t>
            </a:r>
            <a:endParaRPr sz="2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3305907" y="2477129"/>
            <a:ext cx="567485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Nêu các thành phần cơ bản của</a:t>
            </a:r>
            <a:endParaRPr sz="21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máy tính xách tay và máy tính để bàn.</a:t>
            </a:r>
            <a:endParaRPr sz="2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7" name="Google Shape;187;p8"/>
          <p:cNvGraphicFramePr/>
          <p:nvPr/>
        </p:nvGraphicFramePr>
        <p:xfrm>
          <a:off x="3305906" y="321385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{352EC853-AA67-4DF2-AB95-2AE38C36F30D}</a:tableStyleId>
              </a:tblPr>
              <a:tblGrid>
                <a:gridCol w="284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MÁY TÍNH ĐỂ BÀN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MÁY TÍNH XÁCH TAY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5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Các thành phần cơ bản: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………………………………………………………………………………………………………………………………………………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Các thành phần cơ bản: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………………………………………………………………………………………………………………………………………………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8" name="Google Shape;188;p8"/>
          <p:cNvPicPr preferRelativeResize="0"/>
          <p:nvPr/>
        </p:nvPicPr>
        <p:blipFill rotWithShape="1">
          <a:blip r:embed="rId4">
            <a:alphaModFix/>
          </a:blip>
          <a:srcRect t="7401"/>
          <a:stretch/>
        </p:blipFill>
        <p:spPr>
          <a:xfrm>
            <a:off x="411569" y="2630654"/>
            <a:ext cx="2767729" cy="1645923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9" name="Google Shape;18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87731" y="2574381"/>
            <a:ext cx="2658793" cy="178487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0" name="Google Shape;190;p8"/>
          <p:cNvSpPr txBox="1"/>
          <p:nvPr/>
        </p:nvSpPr>
        <p:spPr>
          <a:xfrm>
            <a:off x="878847" y="4350218"/>
            <a:ext cx="20201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Máy tính để bàn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8"/>
          <p:cNvSpPr txBox="1"/>
          <p:nvPr/>
        </p:nvSpPr>
        <p:spPr>
          <a:xfrm>
            <a:off x="9378189" y="4395525"/>
            <a:ext cx="21900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Máy tính xách tay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892</Words>
  <Application>Microsoft Office PowerPoint</Application>
  <PresentationFormat>Widescreen</PresentationFormat>
  <Paragraphs>140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Noto Sans Symbols</vt:lpstr>
      <vt:lpstr>Times New Roman</vt:lpstr>
      <vt:lpstr>Tahoma</vt:lpstr>
      <vt:lpstr>Arial</vt:lpstr>
      <vt:lpstr>Calibri</vt:lpstr>
      <vt:lpstr>Office Theme</vt:lpstr>
      <vt:lpstr>TIN HỌC 3 – TUẦN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HỌC 3 – TUẦN 5</dc:title>
  <dc:creator>Admin</dc:creator>
  <cp:lastModifiedBy>Personal</cp:lastModifiedBy>
  <cp:revision>2</cp:revision>
  <dcterms:created xsi:type="dcterms:W3CDTF">2022-01-16T07:26:14Z</dcterms:created>
  <dcterms:modified xsi:type="dcterms:W3CDTF">2025-09-22T04:26:12Z</dcterms:modified>
</cp:coreProperties>
</file>