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60" r:id="rId3"/>
    <p:sldId id="256" r:id="rId4"/>
    <p:sldId id="265" r:id="rId5"/>
    <p:sldId id="258" r:id="rId6"/>
    <p:sldId id="259" r:id="rId7"/>
    <p:sldId id="261" r:id="rId8"/>
    <p:sldId id="268" r:id="rId9"/>
    <p:sldId id="267" r:id="rId10"/>
    <p:sldId id="264" r:id="rId11"/>
    <p:sldId id="266" r:id="rId12"/>
  </p:sldIdLst>
  <p:sldSz cx="18288000" cy="10287000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ED8"/>
    <a:srgbClr val="EA929A"/>
    <a:srgbClr val="ED9FA7"/>
    <a:srgbClr val="F19DA4"/>
    <a:srgbClr val="DD3133"/>
    <a:srgbClr val="FEF2C6"/>
    <a:srgbClr val="9ACA5A"/>
    <a:srgbClr val="FACC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-594" y="-114"/>
      </p:cViewPr>
      <p:guideLst>
        <p:guide orient="horz" pos="21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12" Type="http://schemas.openxmlformats.org/officeDocument/2006/relationships/image" Target="../media/image70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3" Type="http://schemas.microsoft.com/office/2007/relationships/hdphoto" Target="../media/hdphoto1.wdp"/><Relationship Id="rId3" Type="http://schemas.openxmlformats.org/officeDocument/2006/relationships/image" Target="../media/image2.pn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9.svg"/><Relationship Id="rId5" Type="http://schemas.openxmlformats.org/officeDocument/2006/relationships/image" Target="../media/image4.png"/><Relationship Id="rId15" Type="http://schemas.openxmlformats.org/officeDocument/2006/relationships/image" Target="../media/image8.png"/><Relationship Id="rId4" Type="http://schemas.openxmlformats.org/officeDocument/2006/relationships/image" Target="../media/image3.png"/><Relationship Id="rId1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2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12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54.svg"/><Relationship Id="rId5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3623389" y="2291489"/>
            <a:ext cx="12405783" cy="5237989"/>
            <a:chOff x="0" y="0"/>
            <a:chExt cx="3851716" cy="162627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851716" cy="1626278"/>
            </a:xfrm>
            <a:custGeom>
              <a:avLst/>
              <a:gdLst/>
              <a:ahLst/>
              <a:cxnLst/>
              <a:rect l="l" t="t" r="r" b="b"/>
              <a:pathLst>
                <a:path w="3851716" h="1626278">
                  <a:moveTo>
                    <a:pt x="31827" y="0"/>
                  </a:moveTo>
                  <a:lnTo>
                    <a:pt x="3819890" y="0"/>
                  </a:lnTo>
                  <a:cubicBezTo>
                    <a:pt x="3837467" y="0"/>
                    <a:pt x="3851716" y="14249"/>
                    <a:pt x="3851716" y="31827"/>
                  </a:cubicBezTo>
                  <a:lnTo>
                    <a:pt x="3851716" y="1594451"/>
                  </a:lnTo>
                  <a:cubicBezTo>
                    <a:pt x="3851716" y="1612028"/>
                    <a:pt x="3837467" y="1626278"/>
                    <a:pt x="3819890" y="1626278"/>
                  </a:cubicBezTo>
                  <a:lnTo>
                    <a:pt x="31827" y="1626278"/>
                  </a:lnTo>
                  <a:cubicBezTo>
                    <a:pt x="14249" y="1626278"/>
                    <a:pt x="0" y="1612028"/>
                    <a:pt x="0" y="1594451"/>
                  </a:cubicBezTo>
                  <a:lnTo>
                    <a:pt x="0" y="31827"/>
                  </a:lnTo>
                  <a:cubicBezTo>
                    <a:pt x="0" y="14249"/>
                    <a:pt x="14249" y="0"/>
                    <a:pt x="31827" y="0"/>
                  </a:cubicBezTo>
                  <a:close/>
                </a:path>
              </a:pathLst>
            </a:custGeom>
            <a:solidFill>
              <a:srgbClr val="F0B3A7"/>
            </a:solidFill>
            <a:ln cap="rnd">
              <a:noFill/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851716" cy="1664378"/>
            </a:xfrm>
            <a:prstGeom prst="rect">
              <a:avLst/>
            </a:prstGeom>
          </p:spPr>
          <p:txBody>
            <a:bodyPr lIns="43093" tIns="43093" rIns="43093" bIns="43093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842546" y="1943772"/>
            <a:ext cx="12890501" cy="5364751"/>
            <a:chOff x="0" y="0"/>
            <a:chExt cx="4002211" cy="166563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002211" cy="1665634"/>
            </a:xfrm>
            <a:custGeom>
              <a:avLst/>
              <a:gdLst/>
              <a:ahLst/>
              <a:cxnLst/>
              <a:rect l="l" t="t" r="r" b="b"/>
              <a:pathLst>
                <a:path w="4002211" h="1665634">
                  <a:moveTo>
                    <a:pt x="30630" y="0"/>
                  </a:moveTo>
                  <a:lnTo>
                    <a:pt x="3971580" y="0"/>
                  </a:lnTo>
                  <a:cubicBezTo>
                    <a:pt x="3979704" y="0"/>
                    <a:pt x="3987495" y="3227"/>
                    <a:pt x="3993240" y="8971"/>
                  </a:cubicBezTo>
                  <a:cubicBezTo>
                    <a:pt x="3998984" y="14716"/>
                    <a:pt x="4002211" y="22507"/>
                    <a:pt x="4002211" y="30630"/>
                  </a:cubicBezTo>
                  <a:lnTo>
                    <a:pt x="4002211" y="1635004"/>
                  </a:lnTo>
                  <a:cubicBezTo>
                    <a:pt x="4002211" y="1651921"/>
                    <a:pt x="3988497" y="1665634"/>
                    <a:pt x="3971580" y="1665634"/>
                  </a:cubicBezTo>
                  <a:lnTo>
                    <a:pt x="30630" y="1665634"/>
                  </a:lnTo>
                  <a:cubicBezTo>
                    <a:pt x="22507" y="1665634"/>
                    <a:pt x="14716" y="1662407"/>
                    <a:pt x="8971" y="1656663"/>
                  </a:cubicBezTo>
                  <a:cubicBezTo>
                    <a:pt x="3227" y="1650919"/>
                    <a:pt x="0" y="1643128"/>
                    <a:pt x="0" y="1635004"/>
                  </a:cubicBezTo>
                  <a:lnTo>
                    <a:pt x="0" y="30630"/>
                  </a:lnTo>
                  <a:cubicBezTo>
                    <a:pt x="0" y="22507"/>
                    <a:pt x="3227" y="14716"/>
                    <a:pt x="8971" y="8971"/>
                  </a:cubicBezTo>
                  <a:cubicBezTo>
                    <a:pt x="14716" y="3227"/>
                    <a:pt x="22507" y="0"/>
                    <a:pt x="30630" y="0"/>
                  </a:cubicBezTo>
                  <a:close/>
                </a:path>
              </a:pathLst>
            </a:custGeom>
            <a:solidFill>
              <a:srgbClr val="FCDED8"/>
            </a:solidFill>
            <a:ln cap="rnd">
              <a:noFill/>
              <a:prstDash val="solid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4002211" cy="1703734"/>
            </a:xfrm>
            <a:prstGeom prst="rect">
              <a:avLst/>
            </a:prstGeom>
          </p:spPr>
          <p:txBody>
            <a:bodyPr lIns="43093" tIns="43093" rIns="43093" bIns="43093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4536284" y="2385655"/>
            <a:ext cx="10024432" cy="4634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8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CHÀO CÁC CON TỚI VỚI BÀI HỌC HÔM NAY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8518" b="-68518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181100" y="1181100"/>
            <a:ext cx="9827543" cy="8229600"/>
            <a:chOff x="0" y="0"/>
            <a:chExt cx="2588324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588324" cy="2167467"/>
            </a:xfrm>
            <a:custGeom>
              <a:avLst/>
              <a:gdLst/>
              <a:ahLst/>
              <a:cxnLst/>
              <a:rect l="l" t="t" r="r" b="b"/>
              <a:pathLst>
                <a:path w="2588324" h="2167467">
                  <a:moveTo>
                    <a:pt x="40177" y="0"/>
                  </a:moveTo>
                  <a:lnTo>
                    <a:pt x="2548147" y="0"/>
                  </a:lnTo>
                  <a:cubicBezTo>
                    <a:pt x="2570336" y="0"/>
                    <a:pt x="2588324" y="17988"/>
                    <a:pt x="2588324" y="40177"/>
                  </a:cubicBezTo>
                  <a:lnTo>
                    <a:pt x="2588324" y="2127290"/>
                  </a:lnTo>
                  <a:cubicBezTo>
                    <a:pt x="2588324" y="2149479"/>
                    <a:pt x="2570336" y="2167467"/>
                    <a:pt x="2548147" y="2167467"/>
                  </a:cubicBezTo>
                  <a:lnTo>
                    <a:pt x="40177" y="2167467"/>
                  </a:lnTo>
                  <a:cubicBezTo>
                    <a:pt x="17988" y="2167467"/>
                    <a:pt x="0" y="2149479"/>
                    <a:pt x="0" y="2127290"/>
                  </a:cubicBezTo>
                  <a:lnTo>
                    <a:pt x="0" y="40177"/>
                  </a:lnTo>
                  <a:cubicBezTo>
                    <a:pt x="0" y="17988"/>
                    <a:pt x="17988" y="0"/>
                    <a:pt x="40177" y="0"/>
                  </a:cubicBezTo>
                  <a:close/>
                </a:path>
              </a:pathLst>
            </a:custGeom>
            <a:solidFill>
              <a:srgbClr val="FAE6DB"/>
            </a:solidFill>
            <a:ln cap="rnd">
              <a:noFill/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588324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28700" y="1028700"/>
            <a:ext cx="9833403" cy="8229600"/>
            <a:chOff x="0" y="0"/>
            <a:chExt cx="2589867" cy="216746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589867" cy="2167467"/>
            </a:xfrm>
            <a:custGeom>
              <a:avLst/>
              <a:gdLst/>
              <a:ahLst/>
              <a:cxnLst/>
              <a:rect l="l" t="t" r="r" b="b"/>
              <a:pathLst>
                <a:path w="2589867" h="2167467">
                  <a:moveTo>
                    <a:pt x="40153" y="0"/>
                  </a:moveTo>
                  <a:lnTo>
                    <a:pt x="2549715" y="0"/>
                  </a:lnTo>
                  <a:cubicBezTo>
                    <a:pt x="2571890" y="0"/>
                    <a:pt x="2589867" y="17977"/>
                    <a:pt x="2589867" y="40153"/>
                  </a:cubicBezTo>
                  <a:lnTo>
                    <a:pt x="2589867" y="2127314"/>
                  </a:lnTo>
                  <a:cubicBezTo>
                    <a:pt x="2589867" y="2149490"/>
                    <a:pt x="2571890" y="2167467"/>
                    <a:pt x="2549715" y="2167467"/>
                  </a:cubicBezTo>
                  <a:lnTo>
                    <a:pt x="40153" y="2167467"/>
                  </a:lnTo>
                  <a:cubicBezTo>
                    <a:pt x="17977" y="2167467"/>
                    <a:pt x="0" y="2149490"/>
                    <a:pt x="0" y="2127314"/>
                  </a:cubicBezTo>
                  <a:lnTo>
                    <a:pt x="0" y="40153"/>
                  </a:lnTo>
                  <a:cubicBezTo>
                    <a:pt x="0" y="17977"/>
                    <a:pt x="17977" y="0"/>
                    <a:pt x="40153" y="0"/>
                  </a:cubicBezTo>
                  <a:close/>
                </a:path>
              </a:pathLst>
            </a:custGeom>
            <a:solidFill>
              <a:srgbClr val="FDFCF4"/>
            </a:solidFill>
            <a:ln cap="rnd">
              <a:noFill/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58986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5285125" y="630040"/>
            <a:ext cx="2252701" cy="2148514"/>
          </a:xfrm>
          <a:custGeom>
            <a:avLst/>
            <a:gdLst/>
            <a:ahLst/>
            <a:cxnLst/>
            <a:rect l="l" t="t" r="r" b="b"/>
            <a:pathLst>
              <a:path w="2252701" h="2148514">
                <a:moveTo>
                  <a:pt x="0" y="0"/>
                </a:moveTo>
                <a:lnTo>
                  <a:pt x="2252701" y="0"/>
                </a:lnTo>
                <a:lnTo>
                  <a:pt x="2252701" y="2148514"/>
                </a:lnTo>
                <a:lnTo>
                  <a:pt x="0" y="21485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677F8F6F-BD34-8B38-8959-416BE59C137B}"/>
              </a:ext>
            </a:extLst>
          </p:cNvPr>
          <p:cNvSpPr txBox="1"/>
          <p:nvPr/>
        </p:nvSpPr>
        <p:spPr>
          <a:xfrm>
            <a:off x="1295400" y="3693801"/>
            <a:ext cx="9220199" cy="4648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1800"/>
              </a:spcAft>
            </a:pPr>
            <a:r>
              <a:rPr lang="vi-VN" sz="4400" dirty="0"/>
              <a:t>– Trong cấu trúc tuần tự, các việc được thực hiện một cách tuần tự.</a:t>
            </a:r>
            <a:endParaRPr lang="en-US" sz="4400" dirty="0"/>
          </a:p>
          <a:p>
            <a:pPr algn="just">
              <a:lnSpc>
                <a:spcPct val="130000"/>
              </a:lnSpc>
              <a:spcAft>
                <a:spcPts val="1800"/>
              </a:spcAft>
            </a:pPr>
            <a:r>
              <a:rPr lang="vi-VN" sz="4400" dirty="0"/>
              <a:t>– Khi chạy chương trình có cấu trúc tuần tự, các lệnh được thực hiện lần lượt theo thứ tự.</a:t>
            </a:r>
            <a:endParaRPr lang="en-US" sz="4400" dirty="0"/>
          </a:p>
        </p:txBody>
      </p:sp>
      <p:sp>
        <p:nvSpPr>
          <p:cNvPr id="40" name="Freeform 9">
            <a:extLst>
              <a:ext uri="{FF2B5EF4-FFF2-40B4-BE49-F238E27FC236}">
                <a16:creationId xmlns:a16="http://schemas.microsoft.com/office/drawing/2014/main" xmlns="" id="{3861A54E-6C47-2D09-29F0-C0609B08D35C}"/>
              </a:ext>
            </a:extLst>
          </p:cNvPr>
          <p:cNvSpPr/>
          <p:nvPr/>
        </p:nvSpPr>
        <p:spPr>
          <a:xfrm>
            <a:off x="2685744" y="1267923"/>
            <a:ext cx="6248399" cy="1874760"/>
          </a:xfrm>
          <a:prstGeom prst="cloud">
            <a:avLst/>
          </a:prstGeom>
          <a:solidFill>
            <a:srgbClr val="EA929A"/>
          </a:solidFill>
          <a:ln>
            <a:solidFill>
              <a:schemeClr val="bg1"/>
            </a:solidFill>
          </a:ln>
        </p:spPr>
        <p:txBody>
          <a:bodyPr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8518" b="-68518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8521714" y="1655305"/>
            <a:ext cx="9014013" cy="7948546"/>
            <a:chOff x="0" y="0"/>
            <a:chExt cx="2374061" cy="209344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74061" cy="2093444"/>
            </a:xfrm>
            <a:custGeom>
              <a:avLst/>
              <a:gdLst/>
              <a:ahLst/>
              <a:cxnLst/>
              <a:rect l="l" t="t" r="r" b="b"/>
              <a:pathLst>
                <a:path w="2374061" h="2093444">
                  <a:moveTo>
                    <a:pt x="43803" y="0"/>
                  </a:moveTo>
                  <a:lnTo>
                    <a:pt x="2330258" y="0"/>
                  </a:lnTo>
                  <a:cubicBezTo>
                    <a:pt x="2354450" y="0"/>
                    <a:pt x="2374061" y="19611"/>
                    <a:pt x="2374061" y="43803"/>
                  </a:cubicBezTo>
                  <a:lnTo>
                    <a:pt x="2374061" y="2049642"/>
                  </a:lnTo>
                  <a:cubicBezTo>
                    <a:pt x="2374061" y="2061259"/>
                    <a:pt x="2369446" y="2072400"/>
                    <a:pt x="2361231" y="2080615"/>
                  </a:cubicBezTo>
                  <a:cubicBezTo>
                    <a:pt x="2353017" y="2088829"/>
                    <a:pt x="2341875" y="2093444"/>
                    <a:pt x="2330258" y="2093444"/>
                  </a:cubicBezTo>
                  <a:lnTo>
                    <a:pt x="43803" y="2093444"/>
                  </a:lnTo>
                  <a:cubicBezTo>
                    <a:pt x="32185" y="2093444"/>
                    <a:pt x="21044" y="2088829"/>
                    <a:pt x="12830" y="2080615"/>
                  </a:cubicBezTo>
                  <a:cubicBezTo>
                    <a:pt x="4615" y="2072400"/>
                    <a:pt x="0" y="2061259"/>
                    <a:pt x="0" y="2049642"/>
                  </a:cubicBezTo>
                  <a:lnTo>
                    <a:pt x="0" y="43803"/>
                  </a:lnTo>
                  <a:cubicBezTo>
                    <a:pt x="0" y="32185"/>
                    <a:pt x="4615" y="21044"/>
                    <a:pt x="12830" y="12830"/>
                  </a:cubicBezTo>
                  <a:cubicBezTo>
                    <a:pt x="21044" y="4615"/>
                    <a:pt x="32185" y="0"/>
                    <a:pt x="43803" y="0"/>
                  </a:cubicBezTo>
                  <a:close/>
                </a:path>
              </a:pathLst>
            </a:custGeom>
            <a:solidFill>
              <a:srgbClr val="FFDC96"/>
            </a:solidFill>
            <a:ln cap="rnd">
              <a:noFill/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2374061" cy="21315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8188978" y="1494769"/>
            <a:ext cx="9070322" cy="7915931"/>
            <a:chOff x="0" y="0"/>
            <a:chExt cx="2388891" cy="208485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388891" cy="2084854"/>
            </a:xfrm>
            <a:custGeom>
              <a:avLst/>
              <a:gdLst/>
              <a:ahLst/>
              <a:cxnLst/>
              <a:rect l="l" t="t" r="r" b="b"/>
              <a:pathLst>
                <a:path w="2388891" h="2084854">
                  <a:moveTo>
                    <a:pt x="43531" y="0"/>
                  </a:moveTo>
                  <a:lnTo>
                    <a:pt x="2345361" y="0"/>
                  </a:lnTo>
                  <a:cubicBezTo>
                    <a:pt x="2369402" y="0"/>
                    <a:pt x="2388891" y="19489"/>
                    <a:pt x="2388891" y="43531"/>
                  </a:cubicBezTo>
                  <a:lnTo>
                    <a:pt x="2388891" y="2041324"/>
                  </a:lnTo>
                  <a:cubicBezTo>
                    <a:pt x="2388891" y="2065365"/>
                    <a:pt x="2369402" y="2084854"/>
                    <a:pt x="2345361" y="2084854"/>
                  </a:cubicBezTo>
                  <a:lnTo>
                    <a:pt x="43531" y="2084854"/>
                  </a:lnTo>
                  <a:cubicBezTo>
                    <a:pt x="19489" y="2084854"/>
                    <a:pt x="0" y="2065365"/>
                    <a:pt x="0" y="2041324"/>
                  </a:cubicBezTo>
                  <a:lnTo>
                    <a:pt x="0" y="43531"/>
                  </a:lnTo>
                  <a:cubicBezTo>
                    <a:pt x="0" y="19489"/>
                    <a:pt x="19489" y="0"/>
                    <a:pt x="43531" y="0"/>
                  </a:cubicBezTo>
                  <a:close/>
                </a:path>
              </a:pathLst>
            </a:custGeom>
            <a:solidFill>
              <a:srgbClr val="FEEDAA"/>
            </a:solidFill>
            <a:ln cap="rnd">
              <a:noFill/>
              <a:prstDash val="solid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388891" cy="21229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 rot="10276833">
            <a:off x="10741149" y="999021"/>
            <a:ext cx="3965979" cy="991495"/>
          </a:xfrm>
          <a:custGeom>
            <a:avLst/>
            <a:gdLst/>
            <a:ahLst/>
            <a:cxnLst/>
            <a:rect l="l" t="t" r="r" b="b"/>
            <a:pathLst>
              <a:path w="3965979" h="991495">
                <a:moveTo>
                  <a:pt x="0" y="0"/>
                </a:moveTo>
                <a:lnTo>
                  <a:pt x="3965980" y="0"/>
                </a:lnTo>
                <a:lnTo>
                  <a:pt x="3965980" y="991495"/>
                </a:lnTo>
                <a:lnTo>
                  <a:pt x="0" y="99149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8637055" y="3734731"/>
            <a:ext cx="8250616" cy="34360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400"/>
              </a:lnSpc>
            </a:pPr>
            <a:r>
              <a:rPr lang="en-US" sz="7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CON ĐÃ LẮNG NGHE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2438402" y="342902"/>
            <a:ext cx="8115298" cy="9220198"/>
            <a:chOff x="-25858" y="-50907"/>
            <a:chExt cx="1376950" cy="1513720"/>
          </a:xfrm>
        </p:grpSpPr>
        <p:sp>
          <p:nvSpPr>
            <p:cNvPr id="5" name="Freeform 5"/>
            <p:cNvSpPr/>
            <p:nvPr/>
          </p:nvSpPr>
          <p:spPr>
            <a:xfrm>
              <a:off x="-25858" y="-50907"/>
              <a:ext cx="1333231" cy="1476190"/>
            </a:xfrm>
            <a:custGeom>
              <a:avLst/>
              <a:gdLst/>
              <a:ahLst/>
              <a:cxnLst/>
              <a:rect l="l" t="t" r="r" b="b"/>
              <a:pathLst>
                <a:path w="1351092" h="1462813">
                  <a:moveTo>
                    <a:pt x="76968" y="0"/>
                  </a:moveTo>
                  <a:lnTo>
                    <a:pt x="1274125" y="0"/>
                  </a:lnTo>
                  <a:cubicBezTo>
                    <a:pt x="1294538" y="0"/>
                    <a:pt x="1314115" y="8109"/>
                    <a:pt x="1328549" y="22543"/>
                  </a:cubicBezTo>
                  <a:cubicBezTo>
                    <a:pt x="1342983" y="36977"/>
                    <a:pt x="1351092" y="56554"/>
                    <a:pt x="1351092" y="76968"/>
                  </a:cubicBezTo>
                  <a:lnTo>
                    <a:pt x="1351092" y="1385846"/>
                  </a:lnTo>
                  <a:cubicBezTo>
                    <a:pt x="1351092" y="1406259"/>
                    <a:pt x="1342983" y="1425836"/>
                    <a:pt x="1328549" y="1440270"/>
                  </a:cubicBezTo>
                  <a:cubicBezTo>
                    <a:pt x="1314115" y="1454704"/>
                    <a:pt x="1294538" y="1462813"/>
                    <a:pt x="1274125" y="1462813"/>
                  </a:cubicBezTo>
                  <a:lnTo>
                    <a:pt x="76968" y="1462813"/>
                  </a:lnTo>
                  <a:cubicBezTo>
                    <a:pt x="56554" y="1462813"/>
                    <a:pt x="36977" y="1454704"/>
                    <a:pt x="22543" y="1440270"/>
                  </a:cubicBezTo>
                  <a:cubicBezTo>
                    <a:pt x="8109" y="1425836"/>
                    <a:pt x="0" y="1406259"/>
                    <a:pt x="0" y="1385846"/>
                  </a:cubicBezTo>
                  <a:lnTo>
                    <a:pt x="0" y="76968"/>
                  </a:lnTo>
                  <a:cubicBezTo>
                    <a:pt x="0" y="56554"/>
                    <a:pt x="8109" y="36977"/>
                    <a:pt x="22543" y="22543"/>
                  </a:cubicBezTo>
                  <a:cubicBezTo>
                    <a:pt x="36977" y="8109"/>
                    <a:pt x="56554" y="0"/>
                    <a:pt x="76968" y="0"/>
                  </a:cubicBezTo>
                  <a:close/>
                </a:path>
              </a:pathLst>
            </a:custGeom>
            <a:solidFill>
              <a:srgbClr val="FACCC2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1351092" cy="15009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65206" y="213851"/>
            <a:ext cx="1860646" cy="1588017"/>
          </a:xfrm>
          <a:custGeom>
            <a:avLst/>
            <a:gdLst/>
            <a:ahLst/>
            <a:cxnLst/>
            <a:rect l="l" t="t" r="r" b="b"/>
            <a:pathLst>
              <a:path w="2252701" h="2148514">
                <a:moveTo>
                  <a:pt x="0" y="0"/>
                </a:moveTo>
                <a:lnTo>
                  <a:pt x="2252702" y="0"/>
                </a:lnTo>
                <a:lnTo>
                  <a:pt x="2252702" y="2148514"/>
                </a:lnTo>
                <a:lnTo>
                  <a:pt x="0" y="21485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5387195" y="1854935"/>
            <a:ext cx="1209168" cy="830799"/>
          </a:xfrm>
          <a:custGeom>
            <a:avLst/>
            <a:gdLst/>
            <a:ahLst/>
            <a:cxnLst/>
            <a:rect l="l" t="t" r="r" b="b"/>
            <a:pathLst>
              <a:path w="1209168" h="830799">
                <a:moveTo>
                  <a:pt x="0" y="0"/>
                </a:moveTo>
                <a:lnTo>
                  <a:pt x="1209168" y="0"/>
                </a:lnTo>
                <a:lnTo>
                  <a:pt x="1209168" y="830799"/>
                </a:lnTo>
                <a:lnTo>
                  <a:pt x="0" y="8307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4491177" y="8652091"/>
            <a:ext cx="1223088" cy="1493848"/>
          </a:xfrm>
          <a:custGeom>
            <a:avLst/>
            <a:gdLst/>
            <a:ahLst/>
            <a:cxnLst/>
            <a:rect l="l" t="t" r="r" b="b"/>
            <a:pathLst>
              <a:path w="1223088" h="1493848">
                <a:moveTo>
                  <a:pt x="0" y="0"/>
                </a:moveTo>
                <a:lnTo>
                  <a:pt x="1223088" y="0"/>
                </a:lnTo>
                <a:lnTo>
                  <a:pt x="1223088" y="1493848"/>
                </a:lnTo>
                <a:lnTo>
                  <a:pt x="0" y="14938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2123516" y="686909"/>
            <a:ext cx="846931" cy="643667"/>
          </a:xfrm>
          <a:custGeom>
            <a:avLst/>
            <a:gdLst/>
            <a:ahLst/>
            <a:cxnLst/>
            <a:rect l="l" t="t" r="r" b="b"/>
            <a:pathLst>
              <a:path w="846931" h="643667">
                <a:moveTo>
                  <a:pt x="0" y="0"/>
                </a:moveTo>
                <a:lnTo>
                  <a:pt x="846931" y="0"/>
                </a:lnTo>
                <a:lnTo>
                  <a:pt x="846931" y="643667"/>
                </a:lnTo>
                <a:lnTo>
                  <a:pt x="0" y="64366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 rot="1399319">
            <a:off x="8867015" y="371375"/>
            <a:ext cx="1971736" cy="463358"/>
          </a:xfrm>
          <a:custGeom>
            <a:avLst/>
            <a:gdLst/>
            <a:ahLst/>
            <a:cxnLst/>
            <a:rect l="l" t="t" r="r" b="b"/>
            <a:pathLst>
              <a:path w="1971736" h="463358">
                <a:moveTo>
                  <a:pt x="0" y="0"/>
                </a:moveTo>
                <a:lnTo>
                  <a:pt x="1971735" y="0"/>
                </a:lnTo>
                <a:lnTo>
                  <a:pt x="1971735" y="463358"/>
                </a:lnTo>
                <a:lnTo>
                  <a:pt x="0" y="4633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97FEBCEB-5513-BACB-3F50-B46B27A14A57}"/>
              </a:ext>
            </a:extLst>
          </p:cNvPr>
          <p:cNvSpPr txBox="1"/>
          <p:nvPr/>
        </p:nvSpPr>
        <p:spPr>
          <a:xfrm>
            <a:off x="2964648" y="8642747"/>
            <a:ext cx="641522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400" dirty="0"/>
              <a:t>Hình 17.1. Chương trình vẹt bay</a:t>
            </a:r>
            <a:endParaRPr lang="en-US" sz="3400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2197E959-8F3E-B9EA-E27F-A649C6C5B47A}"/>
              </a:ext>
            </a:extLst>
          </p:cNvPr>
          <p:cNvGrpSpPr/>
          <p:nvPr/>
        </p:nvGrpSpPr>
        <p:grpSpPr>
          <a:xfrm>
            <a:off x="2743200" y="644310"/>
            <a:ext cx="7276776" cy="8004390"/>
            <a:chOff x="452578" y="64656"/>
            <a:chExt cx="5242719" cy="6252186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xmlns="" id="{FACABB28-E892-EDDD-B302-A6A96A3A0F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colorTemperature colorTemp="72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2578" y="64656"/>
              <a:ext cx="5242719" cy="6252186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xmlns="" id="{74574EF9-9ADD-89A3-1A4C-5ED249390D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939831" y="484712"/>
              <a:ext cx="4192811" cy="5656255"/>
            </a:xfrm>
            <a:prstGeom prst="rect">
              <a:avLst/>
            </a:prstGeom>
          </p:spPr>
        </p:pic>
      </p:grpSp>
      <p:sp>
        <p:nvSpPr>
          <p:cNvPr id="37" name="Thought Bubble: Cloud 126">
            <a:extLst>
              <a:ext uri="{FF2B5EF4-FFF2-40B4-BE49-F238E27FC236}">
                <a16:creationId xmlns:a16="http://schemas.microsoft.com/office/drawing/2014/main" xmlns="" id="{8FC203FE-E661-62D4-81BB-F439325E7CE8}"/>
              </a:ext>
            </a:extLst>
          </p:cNvPr>
          <p:cNvSpPr/>
          <p:nvPr/>
        </p:nvSpPr>
        <p:spPr>
          <a:xfrm>
            <a:off x="10172375" y="2821237"/>
            <a:ext cx="7688401" cy="4199276"/>
          </a:xfrm>
          <a:prstGeom prst="cloud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vi-VN" sz="4000" b="1" dirty="0">
                <a:solidFill>
                  <a:schemeClr val="bg1"/>
                </a:solidFill>
              </a:rPr>
              <a:t>Em có nhận xét gì về thứ tự thực hiện các lệnh trong chương trình?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Freeform 4">
            <a:extLst>
              <a:ext uri="{FF2B5EF4-FFF2-40B4-BE49-F238E27FC236}">
                <a16:creationId xmlns:a16="http://schemas.microsoft.com/office/drawing/2014/main" xmlns="" id="{FA5A27D9-340F-B822-95FF-2CC433D3B69F}"/>
              </a:ext>
            </a:extLst>
          </p:cNvPr>
          <p:cNvSpPr/>
          <p:nvPr/>
        </p:nvSpPr>
        <p:spPr>
          <a:xfrm>
            <a:off x="13313899" y="6947402"/>
            <a:ext cx="3376368" cy="3581400"/>
          </a:xfrm>
          <a:custGeom>
            <a:avLst/>
            <a:gdLst/>
            <a:ahLst/>
            <a:cxnLst/>
            <a:rect l="l" t="t" r="r" b="b"/>
            <a:pathLst>
              <a:path w="7087743" h="8229600">
                <a:moveTo>
                  <a:pt x="0" y="0"/>
                </a:moveTo>
                <a:lnTo>
                  <a:pt x="7087743" y="0"/>
                </a:lnTo>
                <a:lnTo>
                  <a:pt x="708774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3479665" y="2255357"/>
            <a:ext cx="11633471" cy="5334350"/>
            <a:chOff x="0" y="0"/>
            <a:chExt cx="3063959" cy="140493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063959" cy="1404932"/>
            </a:xfrm>
            <a:custGeom>
              <a:avLst/>
              <a:gdLst/>
              <a:ahLst/>
              <a:cxnLst/>
              <a:rect l="l" t="t" r="r" b="b"/>
              <a:pathLst>
                <a:path w="3063959" h="1404932">
                  <a:moveTo>
                    <a:pt x="33940" y="0"/>
                  </a:moveTo>
                  <a:lnTo>
                    <a:pt x="3030020" y="0"/>
                  </a:lnTo>
                  <a:cubicBezTo>
                    <a:pt x="3048764" y="0"/>
                    <a:pt x="3063959" y="15195"/>
                    <a:pt x="3063959" y="33940"/>
                  </a:cubicBezTo>
                  <a:lnTo>
                    <a:pt x="3063959" y="1370992"/>
                  </a:lnTo>
                  <a:cubicBezTo>
                    <a:pt x="3063959" y="1389736"/>
                    <a:pt x="3048764" y="1404932"/>
                    <a:pt x="3030020" y="1404932"/>
                  </a:cubicBezTo>
                  <a:lnTo>
                    <a:pt x="33940" y="1404932"/>
                  </a:lnTo>
                  <a:cubicBezTo>
                    <a:pt x="15195" y="1404932"/>
                    <a:pt x="0" y="1389736"/>
                    <a:pt x="0" y="1370992"/>
                  </a:cubicBezTo>
                  <a:lnTo>
                    <a:pt x="0" y="33940"/>
                  </a:lnTo>
                  <a:cubicBezTo>
                    <a:pt x="0" y="15195"/>
                    <a:pt x="15195" y="0"/>
                    <a:pt x="33940" y="0"/>
                  </a:cubicBezTo>
                  <a:close/>
                </a:path>
              </a:pathLst>
            </a:custGeom>
            <a:solidFill>
              <a:srgbClr val="FAE6DB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063959" cy="14430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327265" y="2102957"/>
            <a:ext cx="11633471" cy="5334350"/>
            <a:chOff x="0" y="0"/>
            <a:chExt cx="3063959" cy="140493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063959" cy="1404932"/>
            </a:xfrm>
            <a:custGeom>
              <a:avLst/>
              <a:gdLst/>
              <a:ahLst/>
              <a:cxnLst/>
              <a:rect l="l" t="t" r="r" b="b"/>
              <a:pathLst>
                <a:path w="3063959" h="1404932">
                  <a:moveTo>
                    <a:pt x="33940" y="0"/>
                  </a:moveTo>
                  <a:lnTo>
                    <a:pt x="3030020" y="0"/>
                  </a:lnTo>
                  <a:cubicBezTo>
                    <a:pt x="3048764" y="0"/>
                    <a:pt x="3063959" y="15195"/>
                    <a:pt x="3063959" y="33940"/>
                  </a:cubicBezTo>
                  <a:lnTo>
                    <a:pt x="3063959" y="1370992"/>
                  </a:lnTo>
                  <a:cubicBezTo>
                    <a:pt x="3063959" y="1389736"/>
                    <a:pt x="3048764" y="1404932"/>
                    <a:pt x="3030020" y="1404932"/>
                  </a:cubicBezTo>
                  <a:lnTo>
                    <a:pt x="33940" y="1404932"/>
                  </a:lnTo>
                  <a:cubicBezTo>
                    <a:pt x="15195" y="1404932"/>
                    <a:pt x="0" y="1389736"/>
                    <a:pt x="0" y="1370992"/>
                  </a:cubicBezTo>
                  <a:lnTo>
                    <a:pt x="0" y="33940"/>
                  </a:lnTo>
                  <a:cubicBezTo>
                    <a:pt x="0" y="15195"/>
                    <a:pt x="15195" y="0"/>
                    <a:pt x="33940" y="0"/>
                  </a:cubicBezTo>
                  <a:close/>
                </a:path>
              </a:pathLst>
            </a:custGeom>
            <a:solidFill>
              <a:srgbClr val="FDFCF4"/>
            </a:solidFill>
            <a:ln w="66675" cap="rnd">
              <a:solidFill>
                <a:srgbClr val="FAE6DB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3063959" cy="14430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868017" y="614024"/>
            <a:ext cx="2252701" cy="2148514"/>
          </a:xfrm>
          <a:custGeom>
            <a:avLst/>
            <a:gdLst/>
            <a:ahLst/>
            <a:cxnLst/>
            <a:rect l="l" t="t" r="r" b="b"/>
            <a:pathLst>
              <a:path w="2252701" h="2148514">
                <a:moveTo>
                  <a:pt x="0" y="0"/>
                </a:moveTo>
                <a:lnTo>
                  <a:pt x="2252701" y="0"/>
                </a:lnTo>
                <a:lnTo>
                  <a:pt x="2252701" y="2148514"/>
                </a:lnTo>
                <a:lnTo>
                  <a:pt x="0" y="21485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D59A6E57-958A-6693-11A5-EF5A9D42138D}"/>
              </a:ext>
            </a:extLst>
          </p:cNvPr>
          <p:cNvSpPr txBox="1"/>
          <p:nvPr/>
        </p:nvSpPr>
        <p:spPr>
          <a:xfrm>
            <a:off x="3557271" y="2599708"/>
            <a:ext cx="11251064" cy="42972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5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 6</a:t>
            </a:r>
          </a:p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en-US" sz="5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QUYẾT VẤN ĐỀ VỚI SỰ TRỢ GIÚP CỦA MÁY TÍNH</a:t>
            </a:r>
          </a:p>
          <a:p>
            <a:pPr algn="ctr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17 – CẤU TRÚC TUẦN TỰ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 9">
            <a:extLst>
              <a:ext uri="{FF2B5EF4-FFF2-40B4-BE49-F238E27FC236}">
                <a16:creationId xmlns:a16="http://schemas.microsoft.com/office/drawing/2014/main" xmlns="" id="{37525C30-307C-940C-F3C1-3FC7C87BBF49}"/>
              </a:ext>
            </a:extLst>
          </p:cNvPr>
          <p:cNvSpPr/>
          <p:nvPr/>
        </p:nvSpPr>
        <p:spPr>
          <a:xfrm>
            <a:off x="6234509" y="342900"/>
            <a:ext cx="5818981" cy="827853"/>
          </a:xfrm>
          <a:custGeom>
            <a:avLst/>
            <a:gdLst/>
            <a:ahLst/>
            <a:cxnLst/>
            <a:rect l="l" t="t" r="r" b="b"/>
            <a:pathLst>
              <a:path w="4486603" h="474202">
                <a:moveTo>
                  <a:pt x="4486603" y="0"/>
                </a:moveTo>
                <a:lnTo>
                  <a:pt x="0" y="0"/>
                </a:lnTo>
                <a:lnTo>
                  <a:pt x="101600" y="237101"/>
                </a:lnTo>
                <a:lnTo>
                  <a:pt x="0" y="474202"/>
                </a:lnTo>
                <a:lnTo>
                  <a:pt x="4486603" y="474202"/>
                </a:lnTo>
                <a:lnTo>
                  <a:pt x="4385003" y="237101"/>
                </a:lnTo>
                <a:lnTo>
                  <a:pt x="4486603" y="0"/>
                </a:lnTo>
                <a:close/>
              </a:path>
            </a:pathLst>
          </a:custGeom>
          <a:solidFill>
            <a:srgbClr val="1F5776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554A789A-87D6-021D-EF92-A76EB0E49203}"/>
              </a:ext>
            </a:extLst>
          </p:cNvPr>
          <p:cNvSpPr txBox="1"/>
          <p:nvPr/>
        </p:nvSpPr>
        <p:spPr>
          <a:xfrm>
            <a:off x="7532019" y="392585"/>
            <a:ext cx="32239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xmlns="" id="{D929B414-A1C8-6BB2-1D66-6255273C220C}"/>
              </a:ext>
            </a:extLst>
          </p:cNvPr>
          <p:cNvGrpSpPr/>
          <p:nvPr/>
        </p:nvGrpSpPr>
        <p:grpSpPr>
          <a:xfrm>
            <a:off x="1439372" y="1939441"/>
            <a:ext cx="7628428" cy="6591675"/>
            <a:chOff x="0" y="0"/>
            <a:chExt cx="2187652" cy="894539"/>
          </a:xfrm>
        </p:grpSpPr>
        <p:sp>
          <p:nvSpPr>
            <p:cNvPr id="63" name="Freeform 5">
              <a:extLst>
                <a:ext uri="{FF2B5EF4-FFF2-40B4-BE49-F238E27FC236}">
                  <a16:creationId xmlns:a16="http://schemas.microsoft.com/office/drawing/2014/main" xmlns="" id="{0176B352-1128-60FF-5BF5-89F95F61A572}"/>
                </a:ext>
              </a:extLst>
            </p:cNvPr>
            <p:cNvSpPr/>
            <p:nvPr/>
          </p:nvSpPr>
          <p:spPr>
            <a:xfrm>
              <a:off x="0" y="0"/>
              <a:ext cx="2187652" cy="894539"/>
            </a:xfrm>
            <a:custGeom>
              <a:avLst/>
              <a:gdLst/>
              <a:ahLst/>
              <a:cxnLst/>
              <a:rect l="l" t="t" r="r" b="b"/>
              <a:pathLst>
                <a:path w="2187652" h="894539">
                  <a:moveTo>
                    <a:pt x="47535" y="0"/>
                  </a:moveTo>
                  <a:lnTo>
                    <a:pt x="2140117" y="0"/>
                  </a:lnTo>
                  <a:cubicBezTo>
                    <a:pt x="2152724" y="0"/>
                    <a:pt x="2164815" y="5008"/>
                    <a:pt x="2173730" y="13923"/>
                  </a:cubicBezTo>
                  <a:cubicBezTo>
                    <a:pt x="2182644" y="22837"/>
                    <a:pt x="2187652" y="34928"/>
                    <a:pt x="2187652" y="47535"/>
                  </a:cubicBezTo>
                  <a:lnTo>
                    <a:pt x="2187652" y="847004"/>
                  </a:lnTo>
                  <a:cubicBezTo>
                    <a:pt x="2187652" y="873257"/>
                    <a:pt x="2166370" y="894539"/>
                    <a:pt x="2140117" y="894539"/>
                  </a:cubicBezTo>
                  <a:lnTo>
                    <a:pt x="47535" y="894539"/>
                  </a:lnTo>
                  <a:cubicBezTo>
                    <a:pt x="21282" y="894539"/>
                    <a:pt x="0" y="873257"/>
                    <a:pt x="0" y="847004"/>
                  </a:cubicBezTo>
                  <a:lnTo>
                    <a:pt x="0" y="47535"/>
                  </a:lnTo>
                  <a:cubicBezTo>
                    <a:pt x="0" y="21282"/>
                    <a:pt x="21282" y="0"/>
                    <a:pt x="47535" y="0"/>
                  </a:cubicBezTo>
                  <a:close/>
                </a:path>
              </a:pathLst>
            </a:custGeom>
            <a:solidFill>
              <a:srgbClr val="FAE6DB"/>
            </a:solidFill>
          </p:spPr>
        </p:sp>
        <p:sp>
          <p:nvSpPr>
            <p:cNvPr id="64" name="TextBox 6">
              <a:extLst>
                <a:ext uri="{FF2B5EF4-FFF2-40B4-BE49-F238E27FC236}">
                  <a16:creationId xmlns:a16="http://schemas.microsoft.com/office/drawing/2014/main" xmlns="" id="{BD5B385D-5666-CD47-E6F1-E9C437A01DDE}"/>
                </a:ext>
              </a:extLst>
            </p:cNvPr>
            <p:cNvSpPr txBox="1"/>
            <p:nvPr/>
          </p:nvSpPr>
          <p:spPr>
            <a:xfrm>
              <a:off x="0" y="-38100"/>
              <a:ext cx="2187652" cy="9326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5" name="Group 7">
            <a:extLst>
              <a:ext uri="{FF2B5EF4-FFF2-40B4-BE49-F238E27FC236}">
                <a16:creationId xmlns:a16="http://schemas.microsoft.com/office/drawing/2014/main" xmlns="" id="{4AA5D0E3-197B-F97F-DB21-65ABB101052E}"/>
              </a:ext>
            </a:extLst>
          </p:cNvPr>
          <p:cNvGrpSpPr/>
          <p:nvPr/>
        </p:nvGrpSpPr>
        <p:grpSpPr>
          <a:xfrm>
            <a:off x="1286972" y="1790700"/>
            <a:ext cx="7628428" cy="6568545"/>
            <a:chOff x="0" y="0"/>
            <a:chExt cx="2187652" cy="891400"/>
          </a:xfrm>
        </p:grpSpPr>
        <p:sp>
          <p:nvSpPr>
            <p:cNvPr id="66" name="Freeform 8">
              <a:extLst>
                <a:ext uri="{FF2B5EF4-FFF2-40B4-BE49-F238E27FC236}">
                  <a16:creationId xmlns:a16="http://schemas.microsoft.com/office/drawing/2014/main" xmlns="" id="{C5FA7DB6-2702-D241-F3D5-6374330E8CE6}"/>
                </a:ext>
              </a:extLst>
            </p:cNvPr>
            <p:cNvSpPr/>
            <p:nvPr/>
          </p:nvSpPr>
          <p:spPr>
            <a:xfrm>
              <a:off x="0" y="0"/>
              <a:ext cx="2187652" cy="891400"/>
            </a:xfrm>
            <a:custGeom>
              <a:avLst/>
              <a:gdLst/>
              <a:ahLst/>
              <a:cxnLst/>
              <a:rect l="l" t="t" r="r" b="b"/>
              <a:pathLst>
                <a:path w="2187652" h="891400">
                  <a:moveTo>
                    <a:pt x="47535" y="0"/>
                  </a:moveTo>
                  <a:lnTo>
                    <a:pt x="2140117" y="0"/>
                  </a:lnTo>
                  <a:cubicBezTo>
                    <a:pt x="2152724" y="0"/>
                    <a:pt x="2164815" y="5008"/>
                    <a:pt x="2173730" y="13923"/>
                  </a:cubicBezTo>
                  <a:cubicBezTo>
                    <a:pt x="2182644" y="22837"/>
                    <a:pt x="2187652" y="34928"/>
                    <a:pt x="2187652" y="47535"/>
                  </a:cubicBezTo>
                  <a:lnTo>
                    <a:pt x="2187652" y="843865"/>
                  </a:lnTo>
                  <a:cubicBezTo>
                    <a:pt x="2187652" y="870118"/>
                    <a:pt x="2166370" y="891400"/>
                    <a:pt x="2140117" y="891400"/>
                  </a:cubicBezTo>
                  <a:lnTo>
                    <a:pt x="47535" y="891400"/>
                  </a:lnTo>
                  <a:cubicBezTo>
                    <a:pt x="34928" y="891400"/>
                    <a:pt x="22837" y="886392"/>
                    <a:pt x="13923" y="877477"/>
                  </a:cubicBezTo>
                  <a:cubicBezTo>
                    <a:pt x="5008" y="868563"/>
                    <a:pt x="0" y="856472"/>
                    <a:pt x="0" y="843865"/>
                  </a:cubicBezTo>
                  <a:lnTo>
                    <a:pt x="0" y="47535"/>
                  </a:lnTo>
                  <a:cubicBezTo>
                    <a:pt x="0" y="21282"/>
                    <a:pt x="21282" y="0"/>
                    <a:pt x="47535" y="0"/>
                  </a:cubicBezTo>
                  <a:close/>
                </a:path>
              </a:pathLst>
            </a:custGeom>
            <a:solidFill>
              <a:srgbClr val="FDFCF4"/>
            </a:solidFill>
          </p:spPr>
        </p:sp>
        <p:sp>
          <p:nvSpPr>
            <p:cNvPr id="67" name="TextBox 9">
              <a:extLst>
                <a:ext uri="{FF2B5EF4-FFF2-40B4-BE49-F238E27FC236}">
                  <a16:creationId xmlns:a16="http://schemas.microsoft.com/office/drawing/2014/main" xmlns="" id="{FF424605-090C-E132-0746-E900F84878D7}"/>
                </a:ext>
              </a:extLst>
            </p:cNvPr>
            <p:cNvSpPr txBox="1"/>
            <p:nvPr/>
          </p:nvSpPr>
          <p:spPr>
            <a:xfrm>
              <a:off x="0" y="-38100"/>
              <a:ext cx="2187652" cy="929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8" name="Freeform 10">
            <a:extLst>
              <a:ext uri="{FF2B5EF4-FFF2-40B4-BE49-F238E27FC236}">
                <a16:creationId xmlns:a16="http://schemas.microsoft.com/office/drawing/2014/main" xmlns="" id="{9DC54380-5771-DDBC-8640-E122E83BDD20}"/>
              </a:ext>
            </a:extLst>
          </p:cNvPr>
          <p:cNvSpPr/>
          <p:nvPr/>
        </p:nvSpPr>
        <p:spPr>
          <a:xfrm rot="19936798">
            <a:off x="779104" y="1892418"/>
            <a:ext cx="2096135" cy="607255"/>
          </a:xfrm>
          <a:custGeom>
            <a:avLst/>
            <a:gdLst/>
            <a:ahLst/>
            <a:cxnLst/>
            <a:rect l="l" t="t" r="r" b="b"/>
            <a:pathLst>
              <a:path w="2699407" h="619739">
                <a:moveTo>
                  <a:pt x="0" y="0"/>
                </a:moveTo>
                <a:lnTo>
                  <a:pt x="2699407" y="0"/>
                </a:lnTo>
                <a:lnTo>
                  <a:pt x="2699407" y="619738"/>
                </a:lnTo>
                <a:lnTo>
                  <a:pt x="0" y="6197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xmlns="" id="{8E6EB4C5-A484-5D23-CF19-7FF860A3B720}"/>
              </a:ext>
            </a:extLst>
          </p:cNvPr>
          <p:cNvGrpSpPr/>
          <p:nvPr/>
        </p:nvGrpSpPr>
        <p:grpSpPr>
          <a:xfrm>
            <a:off x="1519996" y="1865282"/>
            <a:ext cx="7474664" cy="6625973"/>
            <a:chOff x="1646915" y="1908324"/>
            <a:chExt cx="7474664" cy="6625973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xmlns="" id="{5A1587B6-44B4-725E-1CCC-13A527E54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68729" y="7179556"/>
              <a:ext cx="1452850" cy="135474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xmlns="" id="{E1B57CCD-6748-91D8-B630-74E23EAE4442}"/>
                </a:ext>
              </a:extLst>
            </p:cNvPr>
            <p:cNvSpPr txBox="1"/>
            <p:nvPr/>
          </p:nvSpPr>
          <p:spPr>
            <a:xfrm>
              <a:off x="1646915" y="2706905"/>
              <a:ext cx="7162380" cy="55028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  <a:spcAft>
                  <a:spcPts val="1200"/>
                </a:spcAft>
              </a:pPr>
              <a:r>
                <a: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Em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hãy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quan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sát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hình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17.1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trả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lời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câu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hỏi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sau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:</a:t>
              </a:r>
            </a:p>
            <a:p>
              <a:pPr marL="283845" indent="-285750" algn="just">
                <a:lnSpc>
                  <a:spcPct val="120000"/>
                </a:lnSpc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Khi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thực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hiện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chương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trình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các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lệnh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được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thực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hiện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theo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thứ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tự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như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thế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nào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?</a:t>
              </a:r>
            </a:p>
            <a:p>
              <a:pPr marL="283845" indent="-285750" algn="just">
                <a:lnSpc>
                  <a:spcPct val="120000"/>
                </a:lnSpc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vi-VN" sz="4000" dirty="0"/>
                <a:t>Giải thích ý nghĩa của các lệnh trong chương trình.</a:t>
              </a:r>
              <a:endParaRPr 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xmlns="" id="{EE884ACB-1400-A32D-AA98-35EF38F5C1D2}"/>
                </a:ext>
              </a:extLst>
            </p:cNvPr>
            <p:cNvSpPr txBox="1"/>
            <p:nvPr/>
          </p:nvSpPr>
          <p:spPr>
            <a:xfrm>
              <a:off x="3080503" y="1908324"/>
              <a:ext cx="440216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NHÓM ĐÔI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CA7C069B-AF69-3DCC-2AD0-33BCC1CD8611}"/>
              </a:ext>
            </a:extLst>
          </p:cNvPr>
          <p:cNvGrpSpPr/>
          <p:nvPr/>
        </p:nvGrpSpPr>
        <p:grpSpPr>
          <a:xfrm>
            <a:off x="10089177" y="1220438"/>
            <a:ext cx="6507695" cy="7503414"/>
            <a:chOff x="452578" y="64656"/>
            <a:chExt cx="5242719" cy="6252186"/>
          </a:xfrm>
        </p:grpSpPr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xmlns="" id="{5DD520A8-476B-C7D0-A694-1412B92ED1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72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2578" y="64656"/>
              <a:ext cx="5242719" cy="6252186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xmlns="" id="{855CA5E8-F99A-CD5C-9376-9854603D2A4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9831" y="484712"/>
              <a:ext cx="4192811" cy="565625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2413456" y="2110695"/>
            <a:ext cx="13131344" cy="6261531"/>
            <a:chOff x="-74625" y="-38100"/>
            <a:chExt cx="3102478" cy="1551840"/>
          </a:xfrm>
        </p:grpSpPr>
        <p:sp>
          <p:nvSpPr>
            <p:cNvPr id="5" name="Freeform 5"/>
            <p:cNvSpPr/>
            <p:nvPr/>
          </p:nvSpPr>
          <p:spPr>
            <a:xfrm>
              <a:off x="-74625" y="0"/>
              <a:ext cx="3102478" cy="1513740"/>
            </a:xfrm>
            <a:custGeom>
              <a:avLst/>
              <a:gdLst/>
              <a:ahLst/>
              <a:cxnLst/>
              <a:rect l="l" t="t" r="r" b="b"/>
              <a:pathLst>
                <a:path w="3027853" h="1513740">
                  <a:moveTo>
                    <a:pt x="34345" y="0"/>
                  </a:moveTo>
                  <a:lnTo>
                    <a:pt x="2993508" y="0"/>
                  </a:lnTo>
                  <a:cubicBezTo>
                    <a:pt x="3002617" y="0"/>
                    <a:pt x="3011352" y="3618"/>
                    <a:pt x="3017793" y="10059"/>
                  </a:cubicBezTo>
                  <a:cubicBezTo>
                    <a:pt x="3024234" y="16500"/>
                    <a:pt x="3027853" y="25236"/>
                    <a:pt x="3027853" y="34345"/>
                  </a:cubicBezTo>
                  <a:lnTo>
                    <a:pt x="3027853" y="1479396"/>
                  </a:lnTo>
                  <a:cubicBezTo>
                    <a:pt x="3027853" y="1488504"/>
                    <a:pt x="3024234" y="1497240"/>
                    <a:pt x="3017793" y="1503681"/>
                  </a:cubicBezTo>
                  <a:cubicBezTo>
                    <a:pt x="3011352" y="1510122"/>
                    <a:pt x="3002617" y="1513740"/>
                    <a:pt x="2993508" y="1513740"/>
                  </a:cubicBezTo>
                  <a:lnTo>
                    <a:pt x="34345" y="1513740"/>
                  </a:lnTo>
                  <a:cubicBezTo>
                    <a:pt x="25236" y="1513740"/>
                    <a:pt x="16500" y="1510122"/>
                    <a:pt x="10059" y="1503681"/>
                  </a:cubicBezTo>
                  <a:cubicBezTo>
                    <a:pt x="3618" y="1497240"/>
                    <a:pt x="0" y="1488504"/>
                    <a:pt x="0" y="1479396"/>
                  </a:cubicBezTo>
                  <a:lnTo>
                    <a:pt x="0" y="34345"/>
                  </a:lnTo>
                  <a:cubicBezTo>
                    <a:pt x="0" y="25236"/>
                    <a:pt x="3618" y="16500"/>
                    <a:pt x="10059" y="10059"/>
                  </a:cubicBezTo>
                  <a:cubicBezTo>
                    <a:pt x="16500" y="3618"/>
                    <a:pt x="25236" y="0"/>
                    <a:pt x="34345" y="0"/>
                  </a:cubicBezTo>
                  <a:close/>
                </a:path>
              </a:pathLst>
            </a:custGeom>
            <a:solidFill>
              <a:srgbClr val="FFDC96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027853" cy="15518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666999" y="1949226"/>
            <a:ext cx="13207545" cy="6258799"/>
            <a:chOff x="-17780" y="-38100"/>
            <a:chExt cx="3081739" cy="1551163"/>
          </a:xfrm>
        </p:grpSpPr>
        <p:sp>
          <p:nvSpPr>
            <p:cNvPr id="8" name="Freeform 8"/>
            <p:cNvSpPr/>
            <p:nvPr/>
          </p:nvSpPr>
          <p:spPr>
            <a:xfrm>
              <a:off x="-17780" y="-4096"/>
              <a:ext cx="3002828" cy="1513063"/>
            </a:xfrm>
            <a:custGeom>
              <a:avLst/>
              <a:gdLst/>
              <a:ahLst/>
              <a:cxnLst/>
              <a:rect l="l" t="t" r="r" b="b"/>
              <a:pathLst>
                <a:path w="3063959" h="1513063">
                  <a:moveTo>
                    <a:pt x="33940" y="0"/>
                  </a:moveTo>
                  <a:lnTo>
                    <a:pt x="3030020" y="0"/>
                  </a:lnTo>
                  <a:cubicBezTo>
                    <a:pt x="3048764" y="0"/>
                    <a:pt x="3063959" y="15195"/>
                    <a:pt x="3063959" y="33940"/>
                  </a:cubicBezTo>
                  <a:lnTo>
                    <a:pt x="3063959" y="1479124"/>
                  </a:lnTo>
                  <a:cubicBezTo>
                    <a:pt x="3063959" y="1497868"/>
                    <a:pt x="3048764" y="1513063"/>
                    <a:pt x="3030020" y="1513063"/>
                  </a:cubicBezTo>
                  <a:lnTo>
                    <a:pt x="33940" y="1513063"/>
                  </a:lnTo>
                  <a:cubicBezTo>
                    <a:pt x="15195" y="1513063"/>
                    <a:pt x="0" y="1497868"/>
                    <a:pt x="0" y="1479124"/>
                  </a:cubicBezTo>
                  <a:lnTo>
                    <a:pt x="0" y="33940"/>
                  </a:lnTo>
                  <a:cubicBezTo>
                    <a:pt x="0" y="15195"/>
                    <a:pt x="15195" y="0"/>
                    <a:pt x="33940" y="0"/>
                  </a:cubicBezTo>
                  <a:close/>
                </a:path>
              </a:pathLst>
            </a:custGeom>
            <a:solidFill>
              <a:srgbClr val="FEF2C6"/>
            </a:solidFill>
            <a:ln cap="rnd">
              <a:noFill/>
              <a:prstDash val="solid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3063959" cy="15511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 rot="8864015">
            <a:off x="1683856" y="2219071"/>
            <a:ext cx="2560413" cy="689105"/>
          </a:xfrm>
          <a:custGeom>
            <a:avLst/>
            <a:gdLst/>
            <a:ahLst/>
            <a:cxnLst/>
            <a:rect l="l" t="t" r="r" b="b"/>
            <a:pathLst>
              <a:path w="3606824" h="1023027">
                <a:moveTo>
                  <a:pt x="0" y="0"/>
                </a:moveTo>
                <a:lnTo>
                  <a:pt x="3606825" y="0"/>
                </a:lnTo>
                <a:lnTo>
                  <a:pt x="3606825" y="1023026"/>
                </a:lnTo>
                <a:lnTo>
                  <a:pt x="0" y="10230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5383765" y="635851"/>
            <a:ext cx="2252701" cy="2148514"/>
          </a:xfrm>
          <a:custGeom>
            <a:avLst/>
            <a:gdLst/>
            <a:ahLst/>
            <a:cxnLst/>
            <a:rect l="l" t="t" r="r" b="b"/>
            <a:pathLst>
              <a:path w="2252701" h="2148514">
                <a:moveTo>
                  <a:pt x="0" y="0"/>
                </a:moveTo>
                <a:lnTo>
                  <a:pt x="2252702" y="0"/>
                </a:lnTo>
                <a:lnTo>
                  <a:pt x="2252702" y="2148514"/>
                </a:lnTo>
                <a:lnTo>
                  <a:pt x="0" y="214851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24" name="Freeform 9">
            <a:extLst>
              <a:ext uri="{FF2B5EF4-FFF2-40B4-BE49-F238E27FC236}">
                <a16:creationId xmlns:a16="http://schemas.microsoft.com/office/drawing/2014/main" xmlns="" id="{BBA7547E-30DE-E001-1ACF-591835BDCC5E}"/>
              </a:ext>
            </a:extLst>
          </p:cNvPr>
          <p:cNvSpPr/>
          <p:nvPr/>
        </p:nvSpPr>
        <p:spPr>
          <a:xfrm>
            <a:off x="6234509" y="372042"/>
            <a:ext cx="5818981" cy="827853"/>
          </a:xfrm>
          <a:custGeom>
            <a:avLst/>
            <a:gdLst/>
            <a:ahLst/>
            <a:cxnLst/>
            <a:rect l="l" t="t" r="r" b="b"/>
            <a:pathLst>
              <a:path w="4486603" h="474202">
                <a:moveTo>
                  <a:pt x="4486603" y="0"/>
                </a:moveTo>
                <a:lnTo>
                  <a:pt x="0" y="0"/>
                </a:lnTo>
                <a:lnTo>
                  <a:pt x="101600" y="237101"/>
                </a:lnTo>
                <a:lnTo>
                  <a:pt x="0" y="474202"/>
                </a:lnTo>
                <a:lnTo>
                  <a:pt x="4486603" y="474202"/>
                </a:lnTo>
                <a:lnTo>
                  <a:pt x="4385003" y="237101"/>
                </a:lnTo>
                <a:lnTo>
                  <a:pt x="4486603" y="0"/>
                </a:lnTo>
                <a:close/>
              </a:path>
            </a:pathLst>
          </a:custGeom>
          <a:solidFill>
            <a:srgbClr val="1F5776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A34004A6-22CC-0F16-0763-8C5BB1CF1758}"/>
              </a:ext>
            </a:extLst>
          </p:cNvPr>
          <p:cNvSpPr txBox="1"/>
          <p:nvPr/>
        </p:nvSpPr>
        <p:spPr>
          <a:xfrm>
            <a:off x="7532019" y="421727"/>
            <a:ext cx="32239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430D5A7-1A66-2845-4CB4-8F77510822CA}"/>
              </a:ext>
            </a:extLst>
          </p:cNvPr>
          <p:cNvSpPr txBox="1"/>
          <p:nvPr/>
        </p:nvSpPr>
        <p:spPr>
          <a:xfrm>
            <a:off x="2895600" y="2781300"/>
            <a:ext cx="12409012" cy="4978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5138" indent="-465138" algn="just">
              <a:lnSpc>
                <a:spcPct val="13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vi-VN" sz="4000" dirty="0"/>
              <a:t>Chương trình gồm các lệnh được sắp xếp theo thứ tự gọi là </a:t>
            </a:r>
            <a:r>
              <a:rPr lang="vi-VN" sz="4000" b="1" dirty="0"/>
              <a:t>chương trình có cấu trúc tuần tự</a:t>
            </a:r>
            <a:r>
              <a:rPr lang="vi-VN" sz="4000" dirty="0"/>
              <a:t>. Khi chạy chương trình, các lệnh thực hiện lần lượt theo thứ tự. </a:t>
            </a:r>
            <a:endParaRPr lang="en-US" sz="4000" dirty="0"/>
          </a:p>
          <a:p>
            <a:pPr marL="465138" indent="-465138" algn="just">
              <a:lnSpc>
                <a:spcPct val="13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vi-VN" sz="4000" dirty="0"/>
              <a:t>Trong công việc có cấu trúc tuần tự, các việc được thực hiện tuần tự.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8518" b="-68518"/>
            </a:stretch>
          </a:blipFill>
        </p:spPr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F77E6290-6DCB-84B1-A979-A86BA9811F2C}"/>
              </a:ext>
            </a:extLst>
          </p:cNvPr>
          <p:cNvGrpSpPr/>
          <p:nvPr/>
        </p:nvGrpSpPr>
        <p:grpSpPr>
          <a:xfrm>
            <a:off x="7289260" y="1936693"/>
            <a:ext cx="10572820" cy="5801361"/>
            <a:chOff x="7634812" y="2503399"/>
            <a:chExt cx="8458642" cy="3693514"/>
          </a:xfrm>
        </p:grpSpPr>
        <p:grpSp>
          <p:nvGrpSpPr>
            <p:cNvPr id="17" name="Group 17"/>
            <p:cNvGrpSpPr/>
            <p:nvPr/>
          </p:nvGrpSpPr>
          <p:grpSpPr>
            <a:xfrm>
              <a:off x="7787212" y="2800460"/>
              <a:ext cx="8306242" cy="3396453"/>
              <a:chOff x="0" y="0"/>
              <a:chExt cx="2187652" cy="894539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2187652" cy="894539"/>
              </a:xfrm>
              <a:custGeom>
                <a:avLst/>
                <a:gdLst/>
                <a:ahLst/>
                <a:cxnLst/>
                <a:rect l="l" t="t" r="r" b="b"/>
                <a:pathLst>
                  <a:path w="2187652" h="894539">
                    <a:moveTo>
                      <a:pt x="47535" y="0"/>
                    </a:moveTo>
                    <a:lnTo>
                      <a:pt x="2140117" y="0"/>
                    </a:lnTo>
                    <a:cubicBezTo>
                      <a:pt x="2152724" y="0"/>
                      <a:pt x="2164815" y="5008"/>
                      <a:pt x="2173730" y="13923"/>
                    </a:cubicBezTo>
                    <a:cubicBezTo>
                      <a:pt x="2182644" y="22837"/>
                      <a:pt x="2187652" y="34928"/>
                      <a:pt x="2187652" y="47535"/>
                    </a:cubicBezTo>
                    <a:lnTo>
                      <a:pt x="2187652" y="847004"/>
                    </a:lnTo>
                    <a:cubicBezTo>
                      <a:pt x="2187652" y="873257"/>
                      <a:pt x="2166370" y="894539"/>
                      <a:pt x="2140117" y="894539"/>
                    </a:cubicBezTo>
                    <a:lnTo>
                      <a:pt x="47535" y="894539"/>
                    </a:lnTo>
                    <a:cubicBezTo>
                      <a:pt x="21282" y="894539"/>
                      <a:pt x="0" y="873257"/>
                      <a:pt x="0" y="847004"/>
                    </a:cubicBezTo>
                    <a:lnTo>
                      <a:pt x="0" y="47535"/>
                    </a:lnTo>
                    <a:cubicBezTo>
                      <a:pt x="0" y="21282"/>
                      <a:pt x="21282" y="0"/>
                      <a:pt x="47535" y="0"/>
                    </a:cubicBezTo>
                    <a:close/>
                  </a:path>
                </a:pathLst>
              </a:custGeom>
              <a:solidFill>
                <a:srgbClr val="FAE6DB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-38100"/>
                <a:ext cx="2187652" cy="93263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7634812" y="2648060"/>
              <a:ext cx="8306242" cy="3384535"/>
              <a:chOff x="0" y="0"/>
              <a:chExt cx="2187652" cy="8914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2187652" cy="891400"/>
              </a:xfrm>
              <a:custGeom>
                <a:avLst/>
                <a:gdLst/>
                <a:ahLst/>
                <a:cxnLst/>
                <a:rect l="l" t="t" r="r" b="b"/>
                <a:pathLst>
                  <a:path w="2187652" h="891400">
                    <a:moveTo>
                      <a:pt x="47535" y="0"/>
                    </a:moveTo>
                    <a:lnTo>
                      <a:pt x="2140117" y="0"/>
                    </a:lnTo>
                    <a:cubicBezTo>
                      <a:pt x="2152724" y="0"/>
                      <a:pt x="2164815" y="5008"/>
                      <a:pt x="2173730" y="13923"/>
                    </a:cubicBezTo>
                    <a:cubicBezTo>
                      <a:pt x="2182644" y="22837"/>
                      <a:pt x="2187652" y="34928"/>
                      <a:pt x="2187652" y="47535"/>
                    </a:cubicBezTo>
                    <a:lnTo>
                      <a:pt x="2187652" y="843865"/>
                    </a:lnTo>
                    <a:cubicBezTo>
                      <a:pt x="2187652" y="870118"/>
                      <a:pt x="2166370" y="891400"/>
                      <a:pt x="2140117" y="891400"/>
                    </a:cubicBezTo>
                    <a:lnTo>
                      <a:pt x="47535" y="891400"/>
                    </a:lnTo>
                    <a:cubicBezTo>
                      <a:pt x="34928" y="891400"/>
                      <a:pt x="22837" y="886392"/>
                      <a:pt x="13923" y="877477"/>
                    </a:cubicBezTo>
                    <a:cubicBezTo>
                      <a:pt x="5008" y="868563"/>
                      <a:pt x="0" y="856472"/>
                      <a:pt x="0" y="843865"/>
                    </a:cubicBezTo>
                    <a:lnTo>
                      <a:pt x="0" y="47535"/>
                    </a:lnTo>
                    <a:cubicBezTo>
                      <a:pt x="0" y="21282"/>
                      <a:pt x="21282" y="0"/>
                      <a:pt x="47535" y="0"/>
                    </a:cubicBezTo>
                    <a:close/>
                  </a:path>
                </a:pathLst>
              </a:custGeom>
              <a:solidFill>
                <a:srgbClr val="FDFCF4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-38100"/>
                <a:ext cx="2187652" cy="929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3" name="Freeform 23"/>
            <p:cNvSpPr/>
            <p:nvPr/>
          </p:nvSpPr>
          <p:spPr>
            <a:xfrm>
              <a:off x="10822542" y="2503399"/>
              <a:ext cx="2315094" cy="454530"/>
            </a:xfrm>
            <a:custGeom>
              <a:avLst/>
              <a:gdLst/>
              <a:ahLst/>
              <a:cxnLst/>
              <a:rect l="l" t="t" r="r" b="b"/>
              <a:pathLst>
                <a:path w="2699407" h="619739">
                  <a:moveTo>
                    <a:pt x="0" y="0"/>
                  </a:moveTo>
                  <a:lnTo>
                    <a:pt x="2699407" y="0"/>
                  </a:lnTo>
                  <a:lnTo>
                    <a:pt x="2699407" y="619739"/>
                  </a:lnTo>
                  <a:lnTo>
                    <a:pt x="0" y="619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sp>
        <p:nvSpPr>
          <p:cNvPr id="29" name="Freeform 9">
            <a:extLst>
              <a:ext uri="{FF2B5EF4-FFF2-40B4-BE49-F238E27FC236}">
                <a16:creationId xmlns:a16="http://schemas.microsoft.com/office/drawing/2014/main" xmlns="" id="{35A03A00-C14E-16CF-9420-0C1D3ABAD27C}"/>
              </a:ext>
            </a:extLst>
          </p:cNvPr>
          <p:cNvSpPr/>
          <p:nvPr/>
        </p:nvSpPr>
        <p:spPr>
          <a:xfrm>
            <a:off x="6234509" y="372042"/>
            <a:ext cx="5818981" cy="827853"/>
          </a:xfrm>
          <a:custGeom>
            <a:avLst/>
            <a:gdLst/>
            <a:ahLst/>
            <a:cxnLst/>
            <a:rect l="l" t="t" r="r" b="b"/>
            <a:pathLst>
              <a:path w="4486603" h="474202">
                <a:moveTo>
                  <a:pt x="4486603" y="0"/>
                </a:moveTo>
                <a:lnTo>
                  <a:pt x="0" y="0"/>
                </a:lnTo>
                <a:lnTo>
                  <a:pt x="101600" y="237101"/>
                </a:lnTo>
                <a:lnTo>
                  <a:pt x="0" y="474202"/>
                </a:lnTo>
                <a:lnTo>
                  <a:pt x="4486603" y="474202"/>
                </a:lnTo>
                <a:lnTo>
                  <a:pt x="4385003" y="237101"/>
                </a:lnTo>
                <a:lnTo>
                  <a:pt x="4486603" y="0"/>
                </a:lnTo>
                <a:close/>
              </a:path>
            </a:pathLst>
          </a:custGeom>
          <a:solidFill>
            <a:srgbClr val="00B050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A1899895-D6E3-18A6-C362-C3E433C961F5}"/>
              </a:ext>
            </a:extLst>
          </p:cNvPr>
          <p:cNvSpPr txBox="1"/>
          <p:nvPr/>
        </p:nvSpPr>
        <p:spPr>
          <a:xfrm>
            <a:off x="7532019" y="421727"/>
            <a:ext cx="33826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DA93538B-F5AD-9571-B26D-D3C4657B2882}"/>
              </a:ext>
            </a:extLst>
          </p:cNvPr>
          <p:cNvSpPr txBox="1"/>
          <p:nvPr/>
        </p:nvSpPr>
        <p:spPr>
          <a:xfrm>
            <a:off x="7560186" y="2928137"/>
            <a:ext cx="9840475" cy="4551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Em cùng bạn thảo luận và thực hiện: 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8975" indent="-523875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Hãy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mô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ABC</a:t>
            </a:r>
          </a:p>
          <a:p>
            <a:pPr marL="688975" indent="-523875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chương trình có cấu trúc tuần tự điều khiển chú mèo vẽ hình tam giác đều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cạnh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150 bước.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42088CCC-D7DD-B015-23FB-F31F28D253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2544" y="2635641"/>
            <a:ext cx="5948253" cy="45652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8518" b="-68518"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0843099" y="1028700"/>
            <a:ext cx="1174951" cy="675597"/>
          </a:xfrm>
          <a:custGeom>
            <a:avLst/>
            <a:gdLst/>
            <a:ahLst/>
            <a:cxnLst/>
            <a:rect l="l" t="t" r="r" b="b"/>
            <a:pathLst>
              <a:path w="1174951" h="675597">
                <a:moveTo>
                  <a:pt x="0" y="0"/>
                </a:moveTo>
                <a:lnTo>
                  <a:pt x="1174951" y="0"/>
                </a:lnTo>
                <a:lnTo>
                  <a:pt x="1174951" y="675597"/>
                </a:lnTo>
                <a:lnTo>
                  <a:pt x="0" y="6755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5511765" y="210386"/>
            <a:ext cx="2252701" cy="2148514"/>
          </a:xfrm>
          <a:custGeom>
            <a:avLst/>
            <a:gdLst/>
            <a:ahLst/>
            <a:cxnLst/>
            <a:rect l="l" t="t" r="r" b="b"/>
            <a:pathLst>
              <a:path w="2252701" h="2148514">
                <a:moveTo>
                  <a:pt x="0" y="0"/>
                </a:moveTo>
                <a:lnTo>
                  <a:pt x="2252701" y="0"/>
                </a:lnTo>
                <a:lnTo>
                  <a:pt x="2252701" y="2148514"/>
                </a:lnTo>
                <a:lnTo>
                  <a:pt x="0" y="21485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1C706022-81E1-B436-36FF-4C15B06B091D}"/>
              </a:ext>
            </a:extLst>
          </p:cNvPr>
          <p:cNvGrpSpPr/>
          <p:nvPr/>
        </p:nvGrpSpPr>
        <p:grpSpPr>
          <a:xfrm>
            <a:off x="609600" y="1028700"/>
            <a:ext cx="9003975" cy="7360269"/>
            <a:chOff x="780888" y="1554201"/>
            <a:chExt cx="9003975" cy="7360269"/>
          </a:xfrm>
        </p:grpSpPr>
        <p:grpSp>
          <p:nvGrpSpPr>
            <p:cNvPr id="4" name="Group 4"/>
            <p:cNvGrpSpPr/>
            <p:nvPr/>
          </p:nvGrpSpPr>
          <p:grpSpPr>
            <a:xfrm>
              <a:off x="780888" y="1706601"/>
              <a:ext cx="8917850" cy="7207869"/>
              <a:chOff x="0" y="0"/>
              <a:chExt cx="2348734" cy="216746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2348734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2348734" h="2167467">
                    <a:moveTo>
                      <a:pt x="44275" y="0"/>
                    </a:moveTo>
                    <a:lnTo>
                      <a:pt x="2304459" y="0"/>
                    </a:lnTo>
                    <a:cubicBezTo>
                      <a:pt x="2316202" y="0"/>
                      <a:pt x="2327463" y="4665"/>
                      <a:pt x="2335766" y="12968"/>
                    </a:cubicBezTo>
                    <a:cubicBezTo>
                      <a:pt x="2344070" y="21271"/>
                      <a:pt x="2348734" y="32533"/>
                      <a:pt x="2348734" y="44275"/>
                    </a:cubicBezTo>
                    <a:lnTo>
                      <a:pt x="2348734" y="2123192"/>
                    </a:lnTo>
                    <a:cubicBezTo>
                      <a:pt x="2348734" y="2147644"/>
                      <a:pt x="2328912" y="2167467"/>
                      <a:pt x="2304459" y="2167467"/>
                    </a:cubicBezTo>
                    <a:lnTo>
                      <a:pt x="44275" y="2167467"/>
                    </a:lnTo>
                    <a:cubicBezTo>
                      <a:pt x="32533" y="2167467"/>
                      <a:pt x="21271" y="2162802"/>
                      <a:pt x="12968" y="2154499"/>
                    </a:cubicBezTo>
                    <a:cubicBezTo>
                      <a:pt x="4665" y="2146196"/>
                      <a:pt x="0" y="2134934"/>
                      <a:pt x="0" y="2123192"/>
                    </a:cubicBezTo>
                    <a:lnTo>
                      <a:pt x="0" y="44275"/>
                    </a:lnTo>
                    <a:cubicBezTo>
                      <a:pt x="0" y="19823"/>
                      <a:pt x="19823" y="0"/>
                      <a:pt x="44275" y="0"/>
                    </a:cubicBezTo>
                    <a:close/>
                  </a:path>
                </a:pathLst>
              </a:custGeom>
              <a:solidFill>
                <a:srgbClr val="FFDC96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2348734" cy="220556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1028700" y="1554201"/>
              <a:ext cx="8756163" cy="7207869"/>
              <a:chOff x="0" y="0"/>
              <a:chExt cx="2306150" cy="216746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2306150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2306150" h="2167467">
                    <a:moveTo>
                      <a:pt x="45093" y="0"/>
                    </a:moveTo>
                    <a:lnTo>
                      <a:pt x="2261057" y="0"/>
                    </a:lnTo>
                    <a:cubicBezTo>
                      <a:pt x="2273017" y="0"/>
                      <a:pt x="2284486" y="4751"/>
                      <a:pt x="2292943" y="13207"/>
                    </a:cubicBezTo>
                    <a:cubicBezTo>
                      <a:pt x="2301399" y="21664"/>
                      <a:pt x="2306150" y="33133"/>
                      <a:pt x="2306150" y="45093"/>
                    </a:cubicBezTo>
                    <a:lnTo>
                      <a:pt x="2306150" y="2122374"/>
                    </a:lnTo>
                    <a:cubicBezTo>
                      <a:pt x="2306150" y="2147278"/>
                      <a:pt x="2285961" y="2167467"/>
                      <a:pt x="2261057" y="2167467"/>
                    </a:cubicBezTo>
                    <a:lnTo>
                      <a:pt x="45093" y="2167467"/>
                    </a:lnTo>
                    <a:cubicBezTo>
                      <a:pt x="20189" y="2167467"/>
                      <a:pt x="0" y="2147278"/>
                      <a:pt x="0" y="2122374"/>
                    </a:cubicBezTo>
                    <a:lnTo>
                      <a:pt x="0" y="45093"/>
                    </a:lnTo>
                    <a:cubicBezTo>
                      <a:pt x="0" y="20189"/>
                      <a:pt x="20189" y="0"/>
                      <a:pt x="45093" y="0"/>
                    </a:cubicBezTo>
                    <a:close/>
                  </a:path>
                </a:pathLst>
              </a:custGeom>
              <a:solidFill>
                <a:srgbClr val="FEF2C6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2306150" cy="220556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1077443" y="1720929"/>
              <a:ext cx="8615318" cy="119981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1200"/>
                </a:lnSpc>
              </a:pPr>
              <a:r>
                <a:rPr lang="en-US" sz="42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4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bước</a:t>
              </a:r>
              <a:r>
                <a:rPr lang="en-US" sz="4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vẽ</a:t>
              </a:r>
              <a:r>
                <a:rPr lang="en-US" sz="4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tam </a:t>
              </a:r>
              <a:r>
                <a:rPr lang="en-US" sz="42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r>
                <a:rPr lang="en-US" sz="4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đều</a:t>
              </a:r>
              <a:r>
                <a:rPr lang="en-US" sz="4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ABC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4F1D007A-3CBF-5961-E70B-BC8FDE261793}"/>
                </a:ext>
              </a:extLst>
            </p:cNvPr>
            <p:cNvSpPr txBox="1"/>
            <p:nvPr/>
          </p:nvSpPr>
          <p:spPr>
            <a:xfrm>
              <a:off x="1137071" y="3095539"/>
              <a:ext cx="8435937" cy="5324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  <a:spcAft>
                  <a:spcPts val="600"/>
                </a:spcAft>
                <a:buFont typeface="Wingdings" panose="05000000000000000000" pitchFamily="2" charset="2"/>
                <a:buChar char="v"/>
              </a:pPr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800" dirty="0">
                  <a:latin typeface="Arial" panose="020B0604020202020204" pitchFamily="34" charset="0"/>
                  <a:cs typeface="Arial" panose="020B0604020202020204" pitchFamily="34" charset="0"/>
                </a:rPr>
                <a:t>vật phải thực hiện các hành động:</a:t>
              </a:r>
              <a:endParaRPr lang="en-US" sz="3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20000"/>
                </a:lnSpc>
                <a:spcAft>
                  <a:spcPts val="600"/>
                </a:spcAft>
              </a:pPr>
              <a:r>
                <a:rPr lang="vi-VN" sz="3800" dirty="0">
                  <a:latin typeface="Arial" panose="020B0604020202020204" pitchFamily="34" charset="0"/>
                  <a:cs typeface="Arial" panose="020B0604020202020204" pitchFamily="34" charset="0"/>
                </a:rPr>
                <a:t>– Đặt bút</a:t>
              </a:r>
              <a:endParaRPr lang="en-US" sz="3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20000"/>
                </a:lnSpc>
                <a:spcAft>
                  <a:spcPts val="600"/>
                </a:spcAft>
              </a:pPr>
              <a:r>
                <a:rPr lang="vi-VN" sz="3800" dirty="0">
                  <a:latin typeface="Arial" panose="020B0604020202020204" pitchFamily="34" charset="0"/>
                  <a:cs typeface="Arial" panose="020B0604020202020204" pitchFamily="34" charset="0"/>
                </a:rPr>
                <a:t>– Tại A: hướng về B, di chuyển đến B</a:t>
              </a:r>
              <a:endParaRPr lang="en-US" sz="3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20000"/>
                </a:lnSpc>
                <a:spcAft>
                  <a:spcPts val="600"/>
                </a:spcAft>
              </a:pPr>
              <a:r>
                <a:rPr lang="vi-VN" sz="3800" dirty="0">
                  <a:latin typeface="Arial" panose="020B0604020202020204" pitchFamily="34" charset="0"/>
                  <a:cs typeface="Arial" panose="020B0604020202020204" pitchFamily="34" charset="0"/>
                </a:rPr>
                <a:t>– Tại B: hướng về C, di chuyển đến C</a:t>
              </a:r>
              <a:endParaRPr lang="en-US" sz="3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20000"/>
                </a:lnSpc>
                <a:spcAft>
                  <a:spcPts val="600"/>
                </a:spcAft>
              </a:pPr>
              <a:r>
                <a:rPr lang="vi-VN" sz="3800" dirty="0">
                  <a:latin typeface="Arial" panose="020B0604020202020204" pitchFamily="34" charset="0"/>
                  <a:cs typeface="Arial" panose="020B0604020202020204" pitchFamily="34" charset="0"/>
                </a:rPr>
                <a:t>– Tại C: hướng về A, di chuyển đến A</a:t>
              </a:r>
              <a:endParaRPr lang="en-US" sz="3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20000"/>
                </a:lnSpc>
                <a:spcAft>
                  <a:spcPts val="600"/>
                </a:spcAft>
              </a:pPr>
              <a:r>
                <a:rPr lang="vi-VN" sz="3800" dirty="0">
                  <a:latin typeface="Arial" panose="020B0604020202020204" pitchFamily="34" charset="0"/>
                  <a:cs typeface="Arial" panose="020B0604020202020204" pitchFamily="34" charset="0"/>
                </a:rPr>
                <a:t>– Tại A: quay về tư thế ban đ</a:t>
              </a: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ầu</a:t>
              </a:r>
              <a:endParaRPr lang="en-US" sz="3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83EC1612-195A-AC25-8414-02A81C4397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63435" y="1145767"/>
            <a:ext cx="6186486" cy="47481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Freeform 10"/>
          <p:cNvSpPr/>
          <p:nvPr/>
        </p:nvSpPr>
        <p:spPr>
          <a:xfrm flipH="1">
            <a:off x="3733800" y="800202"/>
            <a:ext cx="2730935" cy="609498"/>
          </a:xfrm>
          <a:custGeom>
            <a:avLst/>
            <a:gdLst/>
            <a:ahLst/>
            <a:cxnLst/>
            <a:rect l="l" t="t" r="r" b="b"/>
            <a:pathLst>
              <a:path w="4225984" h="1160225">
                <a:moveTo>
                  <a:pt x="4225983" y="0"/>
                </a:moveTo>
                <a:lnTo>
                  <a:pt x="0" y="0"/>
                </a:lnTo>
                <a:lnTo>
                  <a:pt x="0" y="1160224"/>
                </a:lnTo>
                <a:lnTo>
                  <a:pt x="4225983" y="1160224"/>
                </a:lnTo>
                <a:lnTo>
                  <a:pt x="4225983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97E35958-395D-F7F4-FDBE-32848818803F}"/>
              </a:ext>
            </a:extLst>
          </p:cNvPr>
          <p:cNvGrpSpPr/>
          <p:nvPr/>
        </p:nvGrpSpPr>
        <p:grpSpPr>
          <a:xfrm>
            <a:off x="9839666" y="6209941"/>
            <a:ext cx="7924800" cy="3503984"/>
            <a:chOff x="9985908" y="6387106"/>
            <a:chExt cx="7924800" cy="3503984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EA7C0AAA-89FF-9BD9-502B-4FADE43FD2B7}"/>
                </a:ext>
              </a:extLst>
            </p:cNvPr>
            <p:cNvGrpSpPr/>
            <p:nvPr/>
          </p:nvGrpSpPr>
          <p:grpSpPr>
            <a:xfrm>
              <a:off x="9985908" y="6387106"/>
              <a:ext cx="7924800" cy="3503984"/>
              <a:chOff x="9985908" y="6387106"/>
              <a:chExt cx="7924800" cy="3217075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xmlns="" id="{C6D78307-3D07-E78F-D030-D916F8049EB1}"/>
                  </a:ext>
                </a:extLst>
              </p:cNvPr>
              <p:cNvGrpSpPr/>
              <p:nvPr/>
            </p:nvGrpSpPr>
            <p:grpSpPr>
              <a:xfrm>
                <a:off x="9985908" y="6387106"/>
                <a:ext cx="7924800" cy="3217075"/>
                <a:chOff x="3327265" y="2102957"/>
                <a:chExt cx="11785871" cy="5486750"/>
              </a:xfrm>
            </p:grpSpPr>
            <p:grpSp>
              <p:nvGrpSpPr>
                <p:cNvPr id="24" name="Group 5">
                  <a:extLst>
                    <a:ext uri="{FF2B5EF4-FFF2-40B4-BE49-F238E27FC236}">
                      <a16:creationId xmlns:a16="http://schemas.microsoft.com/office/drawing/2014/main" xmlns="" id="{023254C7-FFFB-84E6-91DD-D529FC026D18}"/>
                    </a:ext>
                  </a:extLst>
                </p:cNvPr>
                <p:cNvGrpSpPr/>
                <p:nvPr/>
              </p:nvGrpSpPr>
              <p:grpSpPr>
                <a:xfrm>
                  <a:off x="3479665" y="2255357"/>
                  <a:ext cx="11633471" cy="5334350"/>
                  <a:chOff x="0" y="0"/>
                  <a:chExt cx="3063959" cy="1404932"/>
                </a:xfrm>
              </p:grpSpPr>
              <p:sp>
                <p:nvSpPr>
                  <p:cNvPr id="25" name="Freeform 6">
                    <a:extLst>
                      <a:ext uri="{FF2B5EF4-FFF2-40B4-BE49-F238E27FC236}">
                        <a16:creationId xmlns:a16="http://schemas.microsoft.com/office/drawing/2014/main" xmlns="" id="{779BEC3A-5231-4EFB-6082-79E141895BCA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063959" cy="14049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3959" h="1404932">
                        <a:moveTo>
                          <a:pt x="33940" y="0"/>
                        </a:moveTo>
                        <a:lnTo>
                          <a:pt x="3030020" y="0"/>
                        </a:lnTo>
                        <a:cubicBezTo>
                          <a:pt x="3048764" y="0"/>
                          <a:pt x="3063959" y="15195"/>
                          <a:pt x="3063959" y="33940"/>
                        </a:cubicBezTo>
                        <a:lnTo>
                          <a:pt x="3063959" y="1370992"/>
                        </a:lnTo>
                        <a:cubicBezTo>
                          <a:pt x="3063959" y="1389736"/>
                          <a:pt x="3048764" y="1404932"/>
                          <a:pt x="3030020" y="1404932"/>
                        </a:cubicBezTo>
                        <a:lnTo>
                          <a:pt x="33940" y="1404932"/>
                        </a:lnTo>
                        <a:cubicBezTo>
                          <a:pt x="15195" y="1404932"/>
                          <a:pt x="0" y="1389736"/>
                          <a:pt x="0" y="1370992"/>
                        </a:cubicBezTo>
                        <a:lnTo>
                          <a:pt x="0" y="33940"/>
                        </a:lnTo>
                        <a:cubicBezTo>
                          <a:pt x="0" y="15195"/>
                          <a:pt x="15195" y="0"/>
                          <a:pt x="33940" y="0"/>
                        </a:cubicBezTo>
                        <a:close/>
                      </a:path>
                    </a:pathLst>
                  </a:custGeom>
                  <a:solidFill>
                    <a:srgbClr val="FAE6DB"/>
                  </a:solidFill>
                </p:spPr>
              </p:sp>
              <p:sp>
                <p:nvSpPr>
                  <p:cNvPr id="26" name="TextBox 7">
                    <a:extLst>
                      <a:ext uri="{FF2B5EF4-FFF2-40B4-BE49-F238E27FC236}">
                        <a16:creationId xmlns:a16="http://schemas.microsoft.com/office/drawing/2014/main" xmlns="" id="{78DCC992-2EA2-72D8-5271-233DE4A80F8B}"/>
                      </a:ext>
                    </a:extLst>
                  </p:cNvPr>
                  <p:cNvSpPr txBox="1"/>
                  <p:nvPr/>
                </p:nvSpPr>
                <p:spPr>
                  <a:xfrm>
                    <a:off x="0" y="-38100"/>
                    <a:ext cx="3063959" cy="1443032"/>
                  </a:xfrm>
                  <a:prstGeom prst="rect">
                    <a:avLst/>
                  </a:prstGeom>
                </p:spPr>
                <p:txBody>
                  <a:bodyPr lIns="50800" tIns="50800" rIns="50800" bIns="50800" rtlCol="0" anchor="ctr"/>
                  <a:lstStyle/>
                  <a:p>
                    <a:pPr algn="ctr">
                      <a:lnSpc>
                        <a:spcPts val="2659"/>
                      </a:lnSpc>
                      <a:spcBef>
                        <a:spcPct val="0"/>
                      </a:spcBef>
                    </a:pPr>
                    <a:endParaRPr/>
                  </a:p>
                </p:txBody>
              </p:sp>
            </p:grpSp>
            <p:grpSp>
              <p:nvGrpSpPr>
                <p:cNvPr id="27" name="Group 8">
                  <a:extLst>
                    <a:ext uri="{FF2B5EF4-FFF2-40B4-BE49-F238E27FC236}">
                      <a16:creationId xmlns:a16="http://schemas.microsoft.com/office/drawing/2014/main" xmlns="" id="{2E2E6949-B980-462A-33D7-7759D8CA060C}"/>
                    </a:ext>
                  </a:extLst>
                </p:cNvPr>
                <p:cNvGrpSpPr/>
                <p:nvPr/>
              </p:nvGrpSpPr>
              <p:grpSpPr>
                <a:xfrm>
                  <a:off x="3327265" y="2102957"/>
                  <a:ext cx="11633471" cy="5334350"/>
                  <a:chOff x="0" y="0"/>
                  <a:chExt cx="3063959" cy="1404932"/>
                </a:xfrm>
              </p:grpSpPr>
              <p:sp>
                <p:nvSpPr>
                  <p:cNvPr id="28" name="Freeform 9">
                    <a:extLst>
                      <a:ext uri="{FF2B5EF4-FFF2-40B4-BE49-F238E27FC236}">
                        <a16:creationId xmlns:a16="http://schemas.microsoft.com/office/drawing/2014/main" xmlns="" id="{DE5B631F-9171-072A-DD25-1D1F50DA0DBB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063959" cy="14049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3959" h="1404932">
                        <a:moveTo>
                          <a:pt x="33940" y="0"/>
                        </a:moveTo>
                        <a:lnTo>
                          <a:pt x="3030020" y="0"/>
                        </a:lnTo>
                        <a:cubicBezTo>
                          <a:pt x="3048764" y="0"/>
                          <a:pt x="3063959" y="15195"/>
                          <a:pt x="3063959" y="33940"/>
                        </a:cubicBezTo>
                        <a:lnTo>
                          <a:pt x="3063959" y="1370992"/>
                        </a:lnTo>
                        <a:cubicBezTo>
                          <a:pt x="3063959" y="1389736"/>
                          <a:pt x="3048764" y="1404932"/>
                          <a:pt x="3030020" y="1404932"/>
                        </a:cubicBezTo>
                        <a:lnTo>
                          <a:pt x="33940" y="1404932"/>
                        </a:lnTo>
                        <a:cubicBezTo>
                          <a:pt x="15195" y="1404932"/>
                          <a:pt x="0" y="1389736"/>
                          <a:pt x="0" y="1370992"/>
                        </a:cubicBezTo>
                        <a:lnTo>
                          <a:pt x="0" y="33940"/>
                        </a:lnTo>
                        <a:cubicBezTo>
                          <a:pt x="0" y="15195"/>
                          <a:pt x="15195" y="0"/>
                          <a:pt x="33940" y="0"/>
                        </a:cubicBezTo>
                        <a:close/>
                      </a:path>
                    </a:pathLst>
                  </a:custGeom>
                  <a:solidFill>
                    <a:srgbClr val="FDFCF4"/>
                  </a:solidFill>
                  <a:ln w="66675" cap="rnd">
                    <a:solidFill>
                      <a:srgbClr val="FAE6DB"/>
                    </a:solidFill>
                    <a:prstDash val="solid"/>
                    <a:round/>
                  </a:ln>
                </p:spPr>
              </p:sp>
              <p:sp>
                <p:nvSpPr>
                  <p:cNvPr id="29" name="TextBox 10">
                    <a:extLst>
                      <a:ext uri="{FF2B5EF4-FFF2-40B4-BE49-F238E27FC236}">
                        <a16:creationId xmlns:a16="http://schemas.microsoft.com/office/drawing/2014/main" xmlns="" id="{D72E6874-585B-4235-4F78-58D5993D59D4}"/>
                      </a:ext>
                    </a:extLst>
                  </p:cNvPr>
                  <p:cNvSpPr txBox="1"/>
                  <p:nvPr/>
                </p:nvSpPr>
                <p:spPr>
                  <a:xfrm>
                    <a:off x="0" y="-38100"/>
                    <a:ext cx="3063959" cy="1443032"/>
                  </a:xfrm>
                  <a:prstGeom prst="rect">
                    <a:avLst/>
                  </a:prstGeom>
                </p:spPr>
                <p:txBody>
                  <a:bodyPr lIns="50800" tIns="50800" rIns="50800" bIns="50800" rtlCol="0" anchor="ctr"/>
                  <a:lstStyle/>
                  <a:p>
                    <a:pPr algn="ctr">
                      <a:lnSpc>
                        <a:spcPts val="2659"/>
                      </a:lnSpc>
                      <a:spcBef>
                        <a:spcPct val="0"/>
                      </a:spcBef>
                    </a:pPr>
                    <a:endParaRPr/>
                  </a:p>
                </p:txBody>
              </p:sp>
            </p:grpSp>
          </p:grp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AF784DF3-F64B-118F-3B7B-1BB3BB756610}"/>
                  </a:ext>
                </a:extLst>
              </p:cNvPr>
              <p:cNvSpPr txBox="1"/>
              <p:nvPr/>
            </p:nvSpPr>
            <p:spPr>
              <a:xfrm>
                <a:off x="10137613" y="6533844"/>
                <a:ext cx="7518916" cy="28057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4000" b="1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Thực</a:t>
                </a:r>
                <a:r>
                  <a:rPr lang="en-US" sz="4000" b="1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hành</a:t>
                </a:r>
                <a:r>
                  <a:rPr lang="en-US" sz="4000" b="1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</a:t>
                </a:r>
                <a:r>
                  <a:rPr lang="en-US" sz="4000" b="1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nhóm</a:t>
                </a:r>
                <a:r>
                  <a:rPr lang="en-US" sz="4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Lập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chương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điều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khiển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chú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mèo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vẽ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đều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150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bước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xmlns="" id="{D74D8F7D-5D66-28D8-F5A8-9F8AFFC315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6577176" y="8686548"/>
              <a:ext cx="1071858" cy="100623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998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8518" b="-68518"/>
            </a:stretch>
          </a:blipFill>
        </p:spPr>
      </p:sp>
      <p:sp>
        <p:nvSpPr>
          <p:cNvPr id="30" name="Freeform 9">
            <a:extLst>
              <a:ext uri="{FF2B5EF4-FFF2-40B4-BE49-F238E27FC236}">
                <a16:creationId xmlns:a16="http://schemas.microsoft.com/office/drawing/2014/main" xmlns="" id="{618A934D-7DC7-69FA-6C14-01E72BC31D0B}"/>
              </a:ext>
            </a:extLst>
          </p:cNvPr>
          <p:cNvSpPr/>
          <p:nvPr/>
        </p:nvSpPr>
        <p:spPr>
          <a:xfrm>
            <a:off x="6234509" y="372042"/>
            <a:ext cx="5818981" cy="827853"/>
          </a:xfrm>
          <a:custGeom>
            <a:avLst/>
            <a:gdLst/>
            <a:ahLst/>
            <a:cxnLst/>
            <a:rect l="l" t="t" r="r" b="b"/>
            <a:pathLst>
              <a:path w="4486603" h="474202">
                <a:moveTo>
                  <a:pt x="4486603" y="0"/>
                </a:moveTo>
                <a:lnTo>
                  <a:pt x="0" y="0"/>
                </a:lnTo>
                <a:lnTo>
                  <a:pt x="101600" y="237101"/>
                </a:lnTo>
                <a:lnTo>
                  <a:pt x="0" y="474202"/>
                </a:lnTo>
                <a:lnTo>
                  <a:pt x="4486603" y="474202"/>
                </a:lnTo>
                <a:lnTo>
                  <a:pt x="4385003" y="237101"/>
                </a:lnTo>
                <a:lnTo>
                  <a:pt x="4486603" y="0"/>
                </a:lnTo>
                <a:close/>
              </a:path>
            </a:pathLst>
          </a:custGeom>
          <a:solidFill>
            <a:srgbClr val="00B050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BC386BFB-2946-9293-2ED8-B9C32680D568}"/>
              </a:ext>
            </a:extLst>
          </p:cNvPr>
          <p:cNvSpPr txBox="1"/>
          <p:nvPr/>
        </p:nvSpPr>
        <p:spPr>
          <a:xfrm>
            <a:off x="7532019" y="421727"/>
            <a:ext cx="33826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632408" y="1387106"/>
            <a:ext cx="7658100" cy="852238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marR="0" lvl="0" indent="0" algn="ctr" defTabSz="914400" rtl="0" eaLnBrk="1" fontAlgn="auto" latinLnBrk="0" hangingPunct="1">
              <a:lnSpc>
                <a:spcPts val="26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AAC7DB47-1CB0-3C6A-5E9C-D15618A341A9}"/>
              </a:ext>
            </a:extLst>
          </p:cNvPr>
          <p:cNvGrpSpPr/>
          <p:nvPr/>
        </p:nvGrpSpPr>
        <p:grpSpPr>
          <a:xfrm>
            <a:off x="6650940" y="2620276"/>
            <a:ext cx="11243060" cy="7833324"/>
            <a:chOff x="6511540" y="1601380"/>
            <a:chExt cx="11243060" cy="7833324"/>
          </a:xfrm>
        </p:grpSpPr>
        <p:grpSp>
          <p:nvGrpSpPr>
            <p:cNvPr id="10" name="Group 10"/>
            <p:cNvGrpSpPr/>
            <p:nvPr/>
          </p:nvGrpSpPr>
          <p:grpSpPr>
            <a:xfrm>
              <a:off x="6511540" y="1601380"/>
              <a:ext cx="11243060" cy="7833324"/>
              <a:chOff x="-23730" y="-38100"/>
              <a:chExt cx="1374822" cy="1500913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-23730" y="0"/>
                <a:ext cx="1374822" cy="1049403"/>
              </a:xfrm>
              <a:custGeom>
                <a:avLst/>
                <a:gdLst/>
                <a:ahLst/>
                <a:cxnLst/>
                <a:rect l="l" t="t" r="r" b="b"/>
                <a:pathLst>
                  <a:path w="1351092" h="1462813">
                    <a:moveTo>
                      <a:pt x="76968" y="0"/>
                    </a:moveTo>
                    <a:lnTo>
                      <a:pt x="1274125" y="0"/>
                    </a:lnTo>
                    <a:cubicBezTo>
                      <a:pt x="1294538" y="0"/>
                      <a:pt x="1314115" y="8109"/>
                      <a:pt x="1328549" y="22543"/>
                    </a:cubicBezTo>
                    <a:cubicBezTo>
                      <a:pt x="1342983" y="36977"/>
                      <a:pt x="1351092" y="56554"/>
                      <a:pt x="1351092" y="76968"/>
                    </a:cubicBezTo>
                    <a:lnTo>
                      <a:pt x="1351092" y="1385846"/>
                    </a:lnTo>
                    <a:cubicBezTo>
                      <a:pt x="1351092" y="1406259"/>
                      <a:pt x="1342983" y="1425836"/>
                      <a:pt x="1328549" y="1440270"/>
                    </a:cubicBezTo>
                    <a:cubicBezTo>
                      <a:pt x="1314115" y="1454704"/>
                      <a:pt x="1294538" y="1462813"/>
                      <a:pt x="1274125" y="1462813"/>
                    </a:cubicBezTo>
                    <a:lnTo>
                      <a:pt x="76968" y="1462813"/>
                    </a:lnTo>
                    <a:cubicBezTo>
                      <a:pt x="56554" y="1462813"/>
                      <a:pt x="36977" y="1454704"/>
                      <a:pt x="22543" y="1440270"/>
                    </a:cubicBezTo>
                    <a:cubicBezTo>
                      <a:pt x="8109" y="1425836"/>
                      <a:pt x="0" y="1406259"/>
                      <a:pt x="0" y="1385846"/>
                    </a:cubicBezTo>
                    <a:lnTo>
                      <a:pt x="0" y="76968"/>
                    </a:lnTo>
                    <a:cubicBezTo>
                      <a:pt x="0" y="56554"/>
                      <a:pt x="8109" y="36977"/>
                      <a:pt x="22543" y="22543"/>
                    </a:cubicBezTo>
                    <a:cubicBezTo>
                      <a:pt x="36977" y="8109"/>
                      <a:pt x="56554" y="0"/>
                      <a:pt x="76968" y="0"/>
                    </a:cubicBezTo>
                    <a:close/>
                  </a:path>
                </a:pathLst>
              </a:custGeom>
              <a:solidFill>
                <a:srgbClr val="FEEDAA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38100"/>
                <a:ext cx="1351092" cy="150091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D300C3C4-6629-CA1C-8C3D-2D050C641502}"/>
                </a:ext>
              </a:extLst>
            </p:cNvPr>
            <p:cNvSpPr txBox="1"/>
            <p:nvPr/>
          </p:nvSpPr>
          <p:spPr>
            <a:xfrm>
              <a:off x="6847477" y="2087342"/>
              <a:ext cx="10533973" cy="4806494"/>
            </a:xfrm>
            <a:prstGeom prst="round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285750" indent="-285750" algn="just">
                <a:lnSpc>
                  <a:spcPct val="114000"/>
                </a:lnSpc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v"/>
              </a:pPr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800" b="1" dirty="0">
                  <a:latin typeface="Arial" panose="020B0604020202020204" pitchFamily="34" charset="0"/>
                  <a:cs typeface="Arial" panose="020B0604020202020204" pitchFamily="34" charset="0"/>
                </a:rPr>
                <a:t>Em cùng bạn thảo luận và thực hiện: </a:t>
              </a:r>
              <a:endParaRPr lang="en-US" sz="3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854075" indent="-742950" algn="just">
                <a:lnSpc>
                  <a:spcPct val="114000"/>
                </a:lnSpc>
                <a:spcBef>
                  <a:spcPts val="600"/>
                </a:spcBef>
                <a:spcAft>
                  <a:spcPts val="600"/>
                </a:spcAft>
                <a:buFont typeface="+mj-lt"/>
                <a:buAutoNum type="arabicPeriod" startAt="2"/>
              </a:pPr>
              <a:r>
                <a:rPr lang="vi-VN" sz="3800" dirty="0">
                  <a:latin typeface="Arial" panose="020B0604020202020204" pitchFamily="34" charset="0"/>
                  <a:cs typeface="Arial" panose="020B0604020202020204" pitchFamily="34" charset="0"/>
                </a:rPr>
                <a:t>Cho biết khi chạy chương trình chú mèo thực hiện các lệnh theo thứ tự như thế nào? </a:t>
              </a:r>
              <a:endParaRPr lang="en-US" sz="3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854075" indent="-742950" algn="just">
                <a:lnSpc>
                  <a:spcPct val="114000"/>
                </a:lnSpc>
                <a:spcBef>
                  <a:spcPts val="600"/>
                </a:spcBef>
                <a:spcAft>
                  <a:spcPts val="600"/>
                </a:spcAft>
                <a:buFont typeface="+mj-lt"/>
                <a:buAutoNum type="arabicPeriod" startAt="2"/>
              </a:pPr>
              <a:r>
                <a:rPr lang="vi-VN" sz="3800" dirty="0">
                  <a:latin typeface="Arial" panose="020B0604020202020204" pitchFamily="34" charset="0"/>
                  <a:cs typeface="Arial" panose="020B0604020202020204" pitchFamily="34" charset="0"/>
                </a:rPr>
                <a:t>Cho biết trong </a:t>
              </a: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công</a:t>
              </a:r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việc</a:t>
              </a:r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800" dirty="0">
                  <a:latin typeface="Arial" panose="020B0604020202020204" pitchFamily="34" charset="0"/>
                  <a:cs typeface="Arial" panose="020B0604020202020204" pitchFamily="34" charset="0"/>
                </a:rPr>
                <a:t>cấu trúc tuần tự các việc được thực hiện như thế nào?</a:t>
              </a:r>
              <a:endParaRPr lang="en-US" sz="3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28BE1BBA-4A86-67D5-9910-8C44C47D03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08" t="1671" r="7800" b="2125"/>
          <a:stretch/>
        </p:blipFill>
        <p:spPr>
          <a:xfrm>
            <a:off x="533400" y="1387106"/>
            <a:ext cx="5818980" cy="84056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6882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8518" b="-68518"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431123" y="82224"/>
            <a:ext cx="2252701" cy="2148514"/>
          </a:xfrm>
          <a:custGeom>
            <a:avLst/>
            <a:gdLst/>
            <a:ahLst/>
            <a:cxnLst/>
            <a:rect l="l" t="t" r="r" b="b"/>
            <a:pathLst>
              <a:path w="2252701" h="2148514">
                <a:moveTo>
                  <a:pt x="0" y="0"/>
                </a:moveTo>
                <a:lnTo>
                  <a:pt x="2252702" y="0"/>
                </a:lnTo>
                <a:lnTo>
                  <a:pt x="2252702" y="2148514"/>
                </a:lnTo>
                <a:lnTo>
                  <a:pt x="0" y="21485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2" name="Freeform 9">
            <a:extLst>
              <a:ext uri="{FF2B5EF4-FFF2-40B4-BE49-F238E27FC236}">
                <a16:creationId xmlns:a16="http://schemas.microsoft.com/office/drawing/2014/main" xmlns="" id="{F1D042E7-8612-635A-2D0E-6E70EA7BDCA3}"/>
              </a:ext>
            </a:extLst>
          </p:cNvPr>
          <p:cNvSpPr/>
          <p:nvPr/>
        </p:nvSpPr>
        <p:spPr>
          <a:xfrm>
            <a:off x="6359117" y="329217"/>
            <a:ext cx="5818981" cy="827853"/>
          </a:xfrm>
          <a:custGeom>
            <a:avLst/>
            <a:gdLst/>
            <a:ahLst/>
            <a:cxnLst/>
            <a:rect l="l" t="t" r="r" b="b"/>
            <a:pathLst>
              <a:path w="4486603" h="474202">
                <a:moveTo>
                  <a:pt x="4486603" y="0"/>
                </a:moveTo>
                <a:lnTo>
                  <a:pt x="0" y="0"/>
                </a:lnTo>
                <a:lnTo>
                  <a:pt x="101600" y="237101"/>
                </a:lnTo>
                <a:lnTo>
                  <a:pt x="0" y="474202"/>
                </a:lnTo>
                <a:lnTo>
                  <a:pt x="4486603" y="474202"/>
                </a:lnTo>
                <a:lnTo>
                  <a:pt x="4385003" y="237101"/>
                </a:lnTo>
                <a:lnTo>
                  <a:pt x="4486603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3F6D12F7-8959-D5AF-E04F-A97B6D0D63F5}"/>
              </a:ext>
            </a:extLst>
          </p:cNvPr>
          <p:cNvSpPr txBox="1"/>
          <p:nvPr/>
        </p:nvSpPr>
        <p:spPr>
          <a:xfrm>
            <a:off x="7656627" y="378902"/>
            <a:ext cx="31935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029679A8-6F1C-3D63-3C95-D6D017EF2C53}"/>
              </a:ext>
            </a:extLst>
          </p:cNvPr>
          <p:cNvGrpSpPr/>
          <p:nvPr/>
        </p:nvGrpSpPr>
        <p:grpSpPr>
          <a:xfrm>
            <a:off x="583523" y="2249221"/>
            <a:ext cx="17094877" cy="6551879"/>
            <a:chOff x="431123" y="2265281"/>
            <a:chExt cx="17094877" cy="6551879"/>
          </a:xfrm>
        </p:grpSpPr>
        <p:grpSp>
          <p:nvGrpSpPr>
            <p:cNvPr id="4" name="Group 4"/>
            <p:cNvGrpSpPr/>
            <p:nvPr/>
          </p:nvGrpSpPr>
          <p:grpSpPr>
            <a:xfrm>
              <a:off x="431123" y="2265281"/>
              <a:ext cx="17094877" cy="6551879"/>
              <a:chOff x="0" y="-48729"/>
              <a:chExt cx="1351092" cy="1511542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-48729"/>
                <a:ext cx="1351092" cy="1511542"/>
              </a:xfrm>
              <a:prstGeom prst="roundRect">
                <a:avLst/>
              </a:prstGeom>
              <a:solidFill>
                <a:srgbClr val="FACCC2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1351092" cy="150091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xmlns="" id="{D4B54D14-0F1F-F367-1A14-B09E0EB65B90}"/>
                </a:ext>
              </a:extLst>
            </p:cNvPr>
            <p:cNvGrpSpPr/>
            <p:nvPr/>
          </p:nvGrpSpPr>
          <p:grpSpPr>
            <a:xfrm>
              <a:off x="762000" y="2594499"/>
              <a:ext cx="16382999" cy="5964316"/>
              <a:chOff x="-369042" y="1345417"/>
              <a:chExt cx="12945440" cy="5104243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xmlns="" id="{87580E47-AA66-FFDA-A3FE-D1BBA452ED85}"/>
                  </a:ext>
                </a:extLst>
              </p:cNvPr>
              <p:cNvGrpSpPr/>
              <p:nvPr/>
            </p:nvGrpSpPr>
            <p:grpSpPr>
              <a:xfrm>
                <a:off x="-369042" y="1345417"/>
                <a:ext cx="12945440" cy="5104243"/>
                <a:chOff x="-1463267" y="927340"/>
                <a:chExt cx="15977123" cy="5709389"/>
              </a:xfrm>
            </p:grpSpPr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xmlns="" id="{FB944ECD-4799-BE69-80FC-AB8FE88E6DF1}"/>
                    </a:ext>
                  </a:extLst>
                </p:cNvPr>
                <p:cNvGrpSpPr/>
                <p:nvPr/>
              </p:nvGrpSpPr>
              <p:grpSpPr>
                <a:xfrm>
                  <a:off x="-1463267" y="927340"/>
                  <a:ext cx="15977123" cy="5709389"/>
                  <a:chOff x="-1463267" y="927340"/>
                  <a:chExt cx="15977123" cy="5709389"/>
                </a:xfrm>
              </p:grpSpPr>
              <p:sp>
                <p:nvSpPr>
                  <p:cNvPr id="46" name="Thought Bubble: Cloud 126">
                    <a:extLst>
                      <a:ext uri="{FF2B5EF4-FFF2-40B4-BE49-F238E27FC236}">
                        <a16:creationId xmlns:a16="http://schemas.microsoft.com/office/drawing/2014/main" xmlns="" id="{564B0600-34BC-B4BC-3BE6-466BD197B427}"/>
                      </a:ext>
                    </a:extLst>
                  </p:cNvPr>
                  <p:cNvSpPr/>
                  <p:nvPr/>
                </p:nvSpPr>
                <p:spPr>
                  <a:xfrm>
                    <a:off x="-1463267" y="927340"/>
                    <a:ext cx="15977123" cy="5709389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57150" cmpd="thickThin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120000"/>
                      </a:lnSpc>
                    </a:pPr>
                    <a:endParaRPr lang="en-US" sz="26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xmlns="" id="{24317A41-DA05-E766-D183-C4407395E8E1}"/>
                      </a:ext>
                    </a:extLst>
                  </p:cNvPr>
                  <p:cNvSpPr txBox="1"/>
                  <p:nvPr/>
                </p:nvSpPr>
                <p:spPr>
                  <a:xfrm>
                    <a:off x="4284205" y="1086424"/>
                    <a:ext cx="10229651" cy="534093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342900" indent="-342900" algn="just">
                      <a:lnSpc>
                        <a:spcPct val="130000"/>
                      </a:lnSpc>
                      <a:spcAft>
                        <a:spcPts val="600"/>
                      </a:spcAft>
                      <a:buFont typeface="Wingdings" panose="05000000000000000000" pitchFamily="2" charset="2"/>
                      <a:buChar char="v"/>
                    </a:pPr>
                    <a:r>
                      <a:rPr lang="en-US" sz="38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 </a:t>
                    </a:r>
                    <a:r>
                      <a:rPr lang="en-US" sz="38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Em </a:t>
                    </a:r>
                    <a:r>
                      <a:rPr lang="en-US" sz="3800" b="1" dirty="0" err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cùng</a:t>
                    </a:r>
                    <a:r>
                      <a:rPr lang="en-US" sz="38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3800" b="1" dirty="0" err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bạn</a:t>
                    </a:r>
                    <a:r>
                      <a:rPr lang="en-US" sz="38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3800" b="1" dirty="0" err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thực</a:t>
                    </a:r>
                    <a:r>
                      <a:rPr lang="en-US" sz="38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3800" b="1" dirty="0" err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hiện</a:t>
                    </a:r>
                    <a:r>
                      <a:rPr lang="en-US" sz="38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: </a:t>
                    </a:r>
                  </a:p>
                  <a:p>
                    <a:pPr marL="400050" indent="-400050" algn="just">
                      <a:lnSpc>
                        <a:spcPct val="130000"/>
                      </a:lnSpc>
                      <a:spcAft>
                        <a:spcPts val="600"/>
                      </a:spcAft>
                      <a:tabLst>
                        <a:tab pos="400050" algn="l"/>
                        <a:tab pos="738188" algn="l"/>
                      </a:tabLst>
                    </a:pPr>
                    <a:r>
                      <a:rPr lang="vi-VN" sz="3800" dirty="0"/>
                      <a:t>a. Xây dựng các bước vẽ hình ngũ giác đều ABCDE. </a:t>
                    </a:r>
                    <a:endParaRPr lang="en-US" sz="3800" dirty="0"/>
                  </a:p>
                  <a:p>
                    <a:pPr marL="400050" indent="-400050" algn="just">
                      <a:lnSpc>
                        <a:spcPct val="130000"/>
                      </a:lnSpc>
                      <a:spcAft>
                        <a:spcPts val="600"/>
                      </a:spcAft>
                      <a:tabLst>
                        <a:tab pos="400050" algn="l"/>
                        <a:tab pos="738188" algn="l"/>
                      </a:tabLst>
                    </a:pPr>
                    <a:r>
                      <a:rPr lang="vi-VN" sz="3800" dirty="0"/>
                      <a:t>b. </a:t>
                    </a:r>
                    <a:r>
                      <a:rPr lang="en-US" sz="3800" dirty="0" err="1"/>
                      <a:t>Lập</a:t>
                    </a:r>
                    <a:r>
                      <a:rPr lang="vi-VN" sz="3800" dirty="0"/>
                      <a:t> chương trình có cấu trúc tuần tự vẽ hình ngũ giác đều ABCDE </a:t>
                    </a:r>
                    <a:r>
                      <a:rPr lang="en-US" sz="3800" dirty="0" err="1"/>
                      <a:t>với</a:t>
                    </a:r>
                    <a:r>
                      <a:rPr lang="en-US" sz="3800" dirty="0"/>
                      <a:t> </a:t>
                    </a:r>
                    <a:r>
                      <a:rPr lang="vi-VN" sz="3800" dirty="0"/>
                      <a:t>cạnh </a:t>
                    </a:r>
                    <a:r>
                      <a:rPr lang="en-US" sz="3800" dirty="0" err="1"/>
                      <a:t>dài</a:t>
                    </a:r>
                    <a:r>
                      <a:rPr lang="en-US" sz="3800" dirty="0"/>
                      <a:t> </a:t>
                    </a:r>
                    <a:r>
                      <a:rPr lang="vi-VN" sz="3800" dirty="0"/>
                      <a:t>90 bước. </a:t>
                    </a:r>
                    <a:endParaRPr lang="en-US" sz="3800" dirty="0"/>
                  </a:p>
                  <a:p>
                    <a:pPr marL="400050" indent="-400050" algn="just">
                      <a:lnSpc>
                        <a:spcPct val="130000"/>
                      </a:lnSpc>
                      <a:spcAft>
                        <a:spcPts val="600"/>
                      </a:spcAft>
                      <a:tabLst>
                        <a:tab pos="400050" algn="l"/>
                        <a:tab pos="738188" algn="l"/>
                      </a:tabLst>
                    </a:pPr>
                    <a:r>
                      <a:rPr lang="vi-VN" sz="3800" dirty="0"/>
                      <a:t>c. Cho biết khi chạy chương trình các lệnh được thực hiện theo thứ tự </a:t>
                    </a:r>
                    <a:r>
                      <a:rPr lang="en-US" sz="3800" dirty="0" err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như</a:t>
                    </a:r>
                    <a:r>
                      <a:rPr lang="en-US" sz="3800" dirty="0"/>
                      <a:t> </a:t>
                    </a:r>
                    <a:r>
                      <a:rPr lang="vi-VN" sz="3800" dirty="0"/>
                      <a:t>thế nào?</a:t>
                    </a:r>
                    <a:endParaRPr lang="en-US" sz="38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xmlns="" id="{1711A3A5-92C3-3073-3A7C-D091641B602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61524" y="1252043"/>
                  <a:ext cx="0" cy="500794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xmlns="" id="{323826B9-1381-4196-8407-64CD018C62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340889" y="2369443"/>
                <a:ext cx="4184651" cy="3040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56753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451</Words>
  <Application>Microsoft Office PowerPoint</Application>
  <PresentationFormat>Custom</PresentationFormat>
  <Paragraphs>40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Green Cute Playful Group Project Presentation</dc:title>
  <cp:lastModifiedBy>MinhThangPC.VN</cp:lastModifiedBy>
  <cp:revision>13</cp:revision>
  <dcterms:created xsi:type="dcterms:W3CDTF">2006-08-16T00:00:00Z</dcterms:created>
  <dcterms:modified xsi:type="dcterms:W3CDTF">2025-01-13T03:44:15Z</dcterms:modified>
  <dc:identifier>DAGFMJeesk0</dc:identifier>
</cp:coreProperties>
</file>