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61" r:id="rId4"/>
    <p:sldId id="275" r:id="rId5"/>
    <p:sldId id="276" r:id="rId6"/>
    <p:sldId id="273" r:id="rId7"/>
    <p:sldId id="277" r:id="rId8"/>
    <p:sldId id="274" r:id="rId9"/>
    <p:sldId id="257" r:id="rId10"/>
    <p:sldId id="258" r:id="rId11"/>
    <p:sldId id="264" r:id="rId12"/>
    <p:sldId id="265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Bold" pitchFamily="34" charset="0"/>
      <p:bold r:id="rId18"/>
    </p:embeddedFont>
    <p:embeddedFont>
      <p:font typeface="Tahoma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2EBDE"/>
    <a:srgbClr val="0000FF"/>
    <a:srgbClr val="FF2929"/>
    <a:srgbClr val="FDD07E"/>
    <a:srgbClr val="BE636B"/>
    <a:srgbClr val="F4E1E0"/>
    <a:srgbClr val="FFFFCD"/>
    <a:srgbClr val="FFD8A3"/>
    <a:srgbClr val="81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sv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26.png"/><Relationship Id="rId10" Type="http://schemas.openxmlformats.org/officeDocument/2006/relationships/image" Target="../media/image43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10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10" Type="http://schemas.openxmlformats.org/officeDocument/2006/relationships/image" Target="../media/image15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1" y="1832480"/>
            <a:ext cx="12629837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774809"/>
            <a:ext cx="15239999" cy="810249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A3C4E9-2AC1-686F-EC13-5BDCEFC5928A}"/>
              </a:ext>
            </a:extLst>
          </p:cNvPr>
          <p:cNvSpPr txBox="1"/>
          <p:nvPr/>
        </p:nvSpPr>
        <p:spPr>
          <a:xfrm>
            <a:off x="2972855" y="2386647"/>
            <a:ext cx="11717548" cy="140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7200" b="1" cap="all" dirty="0" smtClean="0">
                <a:solidFill>
                  <a:schemeClr val="tx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TIN 5 – TUẦN 18</a:t>
            </a:r>
            <a:endParaRPr lang="en-US" sz="7200" b="1" cap="all" dirty="0">
              <a:solidFill>
                <a:schemeClr val="tx2"/>
              </a:solidFill>
              <a:cs typeface="Arial Bold" panose="020B07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1" y="182551"/>
            <a:ext cx="17077891" cy="9685348"/>
            <a:chOff x="-41794" y="-76200"/>
            <a:chExt cx="4414321" cy="2359797"/>
          </a:xfrm>
        </p:grpSpPr>
        <p:sp>
          <p:nvSpPr>
            <p:cNvPr id="4" name="Freeform 4"/>
            <p:cNvSpPr/>
            <p:nvPr/>
          </p:nvSpPr>
          <p:spPr>
            <a:xfrm>
              <a:off x="-41794" y="37132"/>
              <a:ext cx="4414321" cy="2246465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A74786A-A811-9EF6-68E7-C548ECB6FA33}"/>
              </a:ext>
            </a:extLst>
          </p:cNvPr>
          <p:cNvSpPr/>
          <p:nvPr/>
        </p:nvSpPr>
        <p:spPr>
          <a:xfrm>
            <a:off x="6928114" y="168273"/>
            <a:ext cx="46482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9" name="Freeform 39"/>
          <p:cNvSpPr/>
          <p:nvPr/>
        </p:nvSpPr>
        <p:spPr>
          <a:xfrm flipH="1">
            <a:off x="16170365" y="8977550"/>
            <a:ext cx="2115177" cy="1065492"/>
          </a:xfrm>
          <a:custGeom>
            <a:avLst/>
            <a:gdLst/>
            <a:ahLst/>
            <a:cxnLst/>
            <a:rect l="l" t="t" r="r" b="b"/>
            <a:pathLst>
              <a:path w="2115177" h="1065492">
                <a:moveTo>
                  <a:pt x="2115178" y="0"/>
                </a:moveTo>
                <a:lnTo>
                  <a:pt x="0" y="0"/>
                </a:lnTo>
                <a:lnTo>
                  <a:pt x="0" y="1065492"/>
                </a:lnTo>
                <a:lnTo>
                  <a:pt x="2115178" y="1065492"/>
                </a:lnTo>
                <a:lnTo>
                  <a:pt x="2115178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14E6A7D-C813-C032-5CAE-B71BA744F8A4}"/>
              </a:ext>
            </a:extLst>
          </p:cNvPr>
          <p:cNvGrpSpPr/>
          <p:nvPr/>
        </p:nvGrpSpPr>
        <p:grpSpPr>
          <a:xfrm>
            <a:off x="183910" y="1224045"/>
            <a:ext cx="17106696" cy="8099393"/>
            <a:chOff x="183910" y="1224045"/>
            <a:chExt cx="17106696" cy="8099393"/>
          </a:xfrm>
        </p:grpSpPr>
        <p:sp>
          <p:nvSpPr>
            <p:cNvPr id="50" name="TextBox 92">
              <a:extLst>
                <a:ext uri="{FF2B5EF4-FFF2-40B4-BE49-F238E27FC236}">
                  <a16:creationId xmlns:a16="http://schemas.microsoft.com/office/drawing/2014/main" xmlns="" id="{976CDBAF-1E6E-683D-6885-697FB563F7D9}"/>
                </a:ext>
              </a:extLst>
            </p:cNvPr>
            <p:cNvSpPr txBox="1"/>
            <p:nvPr/>
          </p:nvSpPr>
          <p:spPr>
            <a:xfrm>
              <a:off x="2456342" y="3508800"/>
              <a:ext cx="6795872" cy="479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grpSp>
          <p:nvGrpSpPr>
            <p:cNvPr id="61" name="Group 54">
              <a:extLst>
                <a:ext uri="{FF2B5EF4-FFF2-40B4-BE49-F238E27FC236}">
                  <a16:creationId xmlns:a16="http://schemas.microsoft.com/office/drawing/2014/main" xmlns="" id="{4B86E8F0-0FDD-8F3C-6D58-30103510A79B}"/>
                </a:ext>
              </a:extLst>
            </p:cNvPr>
            <p:cNvGrpSpPr/>
            <p:nvPr/>
          </p:nvGrpSpPr>
          <p:grpSpPr>
            <a:xfrm rot="6302">
              <a:off x="9254951" y="1904152"/>
              <a:ext cx="8035655" cy="7419286"/>
              <a:chOff x="0" y="-38100"/>
              <a:chExt cx="1916320" cy="1976160"/>
            </a:xfrm>
          </p:grpSpPr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xmlns="" id="{C369990C-AFBD-F482-4B72-983640662E22}"/>
                  </a:ext>
                </a:extLst>
              </p:cNvPr>
              <p:cNvSpPr/>
              <p:nvPr/>
            </p:nvSpPr>
            <p:spPr>
              <a:xfrm>
                <a:off x="0" y="0"/>
                <a:ext cx="1916319" cy="1938060"/>
              </a:xfrm>
              <a:custGeom>
                <a:avLst/>
                <a:gdLst/>
                <a:ahLst/>
                <a:cxnLst/>
                <a:rect l="l" t="t" r="r" b="b"/>
                <a:pathLst>
                  <a:path w="1916319" h="1938060">
                    <a:moveTo>
                      <a:pt x="0" y="0"/>
                    </a:moveTo>
                    <a:lnTo>
                      <a:pt x="1916319" y="0"/>
                    </a:lnTo>
                    <a:lnTo>
                      <a:pt x="1916319" y="1938060"/>
                    </a:lnTo>
                    <a:lnTo>
                      <a:pt x="0" y="1938060"/>
                    </a:lnTo>
                    <a:close/>
                  </a:path>
                </a:pathLst>
              </a:custGeom>
              <a:solidFill>
                <a:srgbClr val="F2EBD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TextBox 56">
                <a:extLst>
                  <a:ext uri="{FF2B5EF4-FFF2-40B4-BE49-F238E27FC236}">
                    <a16:creationId xmlns:a16="http://schemas.microsoft.com/office/drawing/2014/main" xmlns="" id="{B30ED482-7C6B-4A58-1E20-3532E7D1BCE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916320" cy="1976160"/>
              </a:xfrm>
              <a:prstGeom prst="rect">
                <a:avLst/>
              </a:prstGeom>
            </p:spPr>
            <p:txBody>
              <a:bodyPr lIns="54400" tIns="54400" rIns="54400" bIns="544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4" name="Group 57">
              <a:extLst>
                <a:ext uri="{FF2B5EF4-FFF2-40B4-BE49-F238E27FC236}">
                  <a16:creationId xmlns:a16="http://schemas.microsoft.com/office/drawing/2014/main" xmlns="" id="{83E791AD-83B9-392F-71D6-D83741ECDE81}"/>
                </a:ext>
              </a:extLst>
            </p:cNvPr>
            <p:cNvGrpSpPr/>
            <p:nvPr/>
          </p:nvGrpSpPr>
          <p:grpSpPr>
            <a:xfrm rot="6302">
              <a:off x="772543" y="1868767"/>
              <a:ext cx="8292248" cy="7435900"/>
              <a:chOff x="0" y="-38100"/>
              <a:chExt cx="1937168" cy="1980585"/>
            </a:xfrm>
          </p:grpSpPr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xmlns="" id="{7D290FE1-89C7-FF17-7919-219A54769B43}"/>
                  </a:ext>
                </a:extLst>
              </p:cNvPr>
              <p:cNvSpPr/>
              <p:nvPr/>
            </p:nvSpPr>
            <p:spPr>
              <a:xfrm>
                <a:off x="14321" y="-30"/>
                <a:ext cx="1922847" cy="1942485"/>
              </a:xfrm>
              <a:custGeom>
                <a:avLst/>
                <a:gdLst/>
                <a:ahLst/>
                <a:cxnLst/>
                <a:rect l="l" t="t" r="r" b="b"/>
                <a:pathLst>
                  <a:path w="1922847" h="1942485">
                    <a:moveTo>
                      <a:pt x="0" y="0"/>
                    </a:moveTo>
                    <a:lnTo>
                      <a:pt x="1922847" y="0"/>
                    </a:lnTo>
                    <a:lnTo>
                      <a:pt x="1922847" y="1942485"/>
                    </a:lnTo>
                    <a:lnTo>
                      <a:pt x="0" y="1942485"/>
                    </a:lnTo>
                    <a:close/>
                  </a:path>
                </a:pathLst>
              </a:custGeom>
              <a:solidFill>
                <a:srgbClr val="F2EBDE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6" name="TextBox 59">
                <a:extLst>
                  <a:ext uri="{FF2B5EF4-FFF2-40B4-BE49-F238E27FC236}">
                    <a16:creationId xmlns:a16="http://schemas.microsoft.com/office/drawing/2014/main" xmlns="" id="{61CC2358-95F5-49F0-264E-3BCA3CCE470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922847" cy="1980585"/>
              </a:xfrm>
              <a:prstGeom prst="rect">
                <a:avLst/>
              </a:prstGeom>
            </p:spPr>
            <p:txBody>
              <a:bodyPr lIns="54400" tIns="54400" rIns="54400" bIns="544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xmlns="" id="{85DE21DC-2F2E-A297-A7A9-12D6EBE60B7B}"/>
                </a:ext>
              </a:extLst>
            </p:cNvPr>
            <p:cNvSpPr/>
            <p:nvPr/>
          </p:nvSpPr>
          <p:spPr>
            <a:xfrm>
              <a:off x="2127606" y="2634150"/>
              <a:ext cx="6145718" cy="6145718"/>
            </a:xfrm>
            <a:custGeom>
              <a:avLst/>
              <a:gdLst/>
              <a:ahLst/>
              <a:cxnLst/>
              <a:rect l="l" t="t" r="r" b="b"/>
              <a:pathLst>
                <a:path w="6145718" h="6145718">
                  <a:moveTo>
                    <a:pt x="0" y="0"/>
                  </a:moveTo>
                  <a:lnTo>
                    <a:pt x="6145718" y="0"/>
                  </a:lnTo>
                  <a:lnTo>
                    <a:pt x="6145718" y="6145717"/>
                  </a:lnTo>
                  <a:lnTo>
                    <a:pt x="0" y="6145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xmlns="" id="{70902230-A27E-48E4-9DAC-E0B8D39DD6A1}"/>
                </a:ext>
              </a:extLst>
            </p:cNvPr>
            <p:cNvSpPr/>
            <p:nvPr/>
          </p:nvSpPr>
          <p:spPr>
            <a:xfrm>
              <a:off x="9844632" y="2634150"/>
              <a:ext cx="6145718" cy="6145718"/>
            </a:xfrm>
            <a:custGeom>
              <a:avLst/>
              <a:gdLst/>
              <a:ahLst/>
              <a:cxnLst/>
              <a:rect l="l" t="t" r="r" b="b"/>
              <a:pathLst>
                <a:path w="6145718" h="6145718">
                  <a:moveTo>
                    <a:pt x="0" y="0"/>
                  </a:moveTo>
                  <a:lnTo>
                    <a:pt x="6145718" y="0"/>
                  </a:lnTo>
                  <a:lnTo>
                    <a:pt x="6145718" y="6145717"/>
                  </a:lnTo>
                  <a:lnTo>
                    <a:pt x="0" y="6145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8000"/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xmlns="" id="{6A9E48CF-0735-B899-805D-E7BDB4AF9E07}"/>
                </a:ext>
              </a:extLst>
            </p:cNvPr>
            <p:cNvSpPr/>
            <p:nvPr/>
          </p:nvSpPr>
          <p:spPr>
            <a:xfrm>
              <a:off x="8763000" y="2819113"/>
              <a:ext cx="812153" cy="5960755"/>
            </a:xfrm>
            <a:custGeom>
              <a:avLst/>
              <a:gdLst/>
              <a:ahLst/>
              <a:cxnLst/>
              <a:rect l="l" t="t" r="r" b="b"/>
              <a:pathLst>
                <a:path w="812153" h="5960755">
                  <a:moveTo>
                    <a:pt x="0" y="0"/>
                  </a:moveTo>
                  <a:lnTo>
                    <a:pt x="812153" y="0"/>
                  </a:lnTo>
                  <a:lnTo>
                    <a:pt x="812153" y="5960754"/>
                  </a:lnTo>
                  <a:lnTo>
                    <a:pt x="0" y="5960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xmlns="" id="{5C8F6D17-BBA5-5403-58B9-228B824679DB}"/>
                </a:ext>
              </a:extLst>
            </p:cNvPr>
            <p:cNvSpPr/>
            <p:nvPr/>
          </p:nvSpPr>
          <p:spPr>
            <a:xfrm rot="21256107">
              <a:off x="183910" y="1224045"/>
              <a:ext cx="1738361" cy="1631578"/>
            </a:xfrm>
            <a:custGeom>
              <a:avLst/>
              <a:gdLst/>
              <a:ahLst/>
              <a:cxnLst/>
              <a:rect l="l" t="t" r="r" b="b"/>
              <a:pathLst>
                <a:path w="1868417" h="1995639">
                  <a:moveTo>
                    <a:pt x="0" y="0"/>
                  </a:moveTo>
                  <a:lnTo>
                    <a:pt x="1868416" y="0"/>
                  </a:lnTo>
                  <a:lnTo>
                    <a:pt x="1868416" y="1995639"/>
                  </a:lnTo>
                  <a:lnTo>
                    <a:pt x="0" y="1995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CFEE5449-49C1-CCE0-58A5-15444DED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1650" y="3321280"/>
              <a:ext cx="6734422" cy="458503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49A90720-24A3-F3FB-85E4-8F8B9ABA84B5}"/>
                </a:ext>
              </a:extLst>
            </p:cNvPr>
            <p:cNvSpPr txBox="1"/>
            <p:nvPr/>
          </p:nvSpPr>
          <p:spPr>
            <a:xfrm>
              <a:off x="11840684" y="8079121"/>
              <a:ext cx="3200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sz="4000" dirty="0"/>
                <a:t>ình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16A.14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1653EFA9-33D2-7D4E-0535-8A5421329E59}"/>
                </a:ext>
              </a:extLst>
            </p:cNvPr>
            <p:cNvSpPr txBox="1"/>
            <p:nvPr/>
          </p:nvSpPr>
          <p:spPr>
            <a:xfrm>
              <a:off x="896292" y="3760656"/>
              <a:ext cx="7794044" cy="496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/>
                <a:t>Mở tệp </a:t>
              </a:r>
              <a:r>
                <a:rPr lang="vi-VN" sz="3700" dirty="0">
                  <a:solidFill>
                    <a:srgbClr val="FF0000"/>
                  </a:solidFill>
                </a:rPr>
                <a:t>ThiepChucMungNamMo</a:t>
              </a:r>
              <a:r>
                <a:rPr lang="en-US" sz="3700" dirty="0" err="1">
                  <a:solidFill>
                    <a:srgbClr val="FF0000"/>
                  </a:solidFill>
                </a:rPr>
                <a:t>i</a:t>
              </a:r>
              <a:r>
                <a:rPr lang="vi-VN" sz="3700" dirty="0"/>
                <a:t> </a:t>
              </a:r>
              <a:endParaRPr lang="en-US" sz="3700" dirty="0"/>
            </a:p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/>
                <a:t>Thêm các chi tiết và hoàn thiện để được hình tương tự như </a:t>
              </a:r>
              <a:r>
                <a:rPr lang="vi-VN" sz="4000" dirty="0">
                  <a:solidFill>
                    <a:srgbClr val="FF0000"/>
                  </a:solidFill>
                </a:rPr>
                <a:t>hình 16A.14</a:t>
              </a:r>
              <a:r>
                <a:rPr lang="vi-VN" sz="4000" dirty="0"/>
                <a:t>. </a:t>
              </a:r>
              <a:endParaRPr lang="en-US" sz="4000" dirty="0"/>
            </a:p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/>
                <a:t>Lưu lại những thay đổi trên tệp và thoát khỏi phần mềm </a:t>
              </a:r>
              <a:r>
                <a:rPr lang="vi-VN" sz="4000" dirty="0">
                  <a:solidFill>
                    <a:srgbClr val="FF0000"/>
                  </a:solidFill>
                </a:rPr>
                <a:t>Paint.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xmlns="" id="{C520A51F-89E9-F15C-699F-4995EAA66169}"/>
                </a:ext>
              </a:extLst>
            </p:cNvPr>
            <p:cNvSpPr/>
            <p:nvPr/>
          </p:nvSpPr>
          <p:spPr>
            <a:xfrm>
              <a:off x="1586127" y="2541808"/>
              <a:ext cx="6795873" cy="1077692"/>
            </a:xfrm>
            <a:custGeom>
              <a:avLst/>
              <a:gdLst/>
              <a:ahLst/>
              <a:cxnLst/>
              <a:rect l="l" t="t" r="r" b="b"/>
              <a:pathLst>
                <a:path w="5618721" h="877925">
                  <a:moveTo>
                    <a:pt x="0" y="0"/>
                  </a:moveTo>
                  <a:lnTo>
                    <a:pt x="5618721" y="0"/>
                  </a:lnTo>
                  <a:lnTo>
                    <a:pt x="5618721" y="877925"/>
                  </a:lnTo>
                  <a:lnTo>
                    <a:pt x="0" y="877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50">
              <a:extLst>
                <a:ext uri="{FF2B5EF4-FFF2-40B4-BE49-F238E27FC236}">
                  <a16:creationId xmlns:a16="http://schemas.microsoft.com/office/drawing/2014/main" xmlns="" id="{72FC4395-9E8C-3F31-6022-60436FF706CE}"/>
                </a:ext>
              </a:extLst>
            </p:cNvPr>
            <p:cNvSpPr txBox="1"/>
            <p:nvPr/>
          </p:nvSpPr>
          <p:spPr>
            <a:xfrm>
              <a:off x="1220276" y="2750443"/>
              <a:ext cx="7362572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73899" y="1098458"/>
            <a:ext cx="10246300" cy="12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en-US" sz="7000" b="1" dirty="0">
                <a:solidFill>
                  <a:srgbClr val="BE6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81199" y="2637712"/>
            <a:ext cx="14431701" cy="6226312"/>
            <a:chOff x="0" y="-76200"/>
            <a:chExt cx="3619146" cy="1369100"/>
          </a:xfrm>
        </p:grpSpPr>
        <p:sp>
          <p:nvSpPr>
            <p:cNvPr id="8" name="Freeform 8"/>
            <p:cNvSpPr/>
            <p:nvPr/>
          </p:nvSpPr>
          <p:spPr>
            <a:xfrm>
              <a:off x="0" y="-65138"/>
              <a:ext cx="3619146" cy="1358038"/>
            </a:xfrm>
            <a:custGeom>
              <a:avLst/>
              <a:gdLst/>
              <a:ahLst/>
              <a:cxnLst/>
              <a:rect l="l" t="t" r="r" b="b"/>
              <a:pathLst>
                <a:path w="3619146" h="1292900">
                  <a:moveTo>
                    <a:pt x="28733" y="0"/>
                  </a:moveTo>
                  <a:lnTo>
                    <a:pt x="3590412" y="0"/>
                  </a:lnTo>
                  <a:cubicBezTo>
                    <a:pt x="3598033" y="0"/>
                    <a:pt x="3605342" y="3027"/>
                    <a:pt x="3610730" y="8416"/>
                  </a:cubicBezTo>
                  <a:cubicBezTo>
                    <a:pt x="3616118" y="13804"/>
                    <a:pt x="3619146" y="21113"/>
                    <a:pt x="3619146" y="28733"/>
                  </a:cubicBezTo>
                  <a:lnTo>
                    <a:pt x="3619146" y="1264167"/>
                  </a:lnTo>
                  <a:cubicBezTo>
                    <a:pt x="3619146" y="1271787"/>
                    <a:pt x="3616118" y="1279095"/>
                    <a:pt x="3610730" y="1284484"/>
                  </a:cubicBezTo>
                  <a:cubicBezTo>
                    <a:pt x="3605342" y="1289873"/>
                    <a:pt x="3598033" y="1292900"/>
                    <a:pt x="3590412" y="1292900"/>
                  </a:cubicBezTo>
                  <a:lnTo>
                    <a:pt x="28733" y="1292900"/>
                  </a:lnTo>
                  <a:cubicBezTo>
                    <a:pt x="21113" y="1292900"/>
                    <a:pt x="13804" y="1289873"/>
                    <a:pt x="8416" y="1284484"/>
                  </a:cubicBezTo>
                  <a:cubicBezTo>
                    <a:pt x="3027" y="1279095"/>
                    <a:pt x="0" y="1271787"/>
                    <a:pt x="0" y="1264167"/>
                  </a:cubicBezTo>
                  <a:lnTo>
                    <a:pt x="0" y="28733"/>
                  </a:lnTo>
                  <a:cubicBezTo>
                    <a:pt x="0" y="21113"/>
                    <a:pt x="3027" y="13804"/>
                    <a:pt x="8416" y="8416"/>
                  </a:cubicBezTo>
                  <a:cubicBezTo>
                    <a:pt x="13804" y="3027"/>
                    <a:pt x="21113" y="0"/>
                    <a:pt x="28733" y="0"/>
                  </a:cubicBezTo>
                  <a:close/>
                </a:path>
              </a:pathLst>
            </a:custGeom>
            <a:solidFill>
              <a:srgbClr val="FDD07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619146" cy="1369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62200" y="3009900"/>
            <a:ext cx="13715999" cy="5475736"/>
            <a:chOff x="0" y="0"/>
            <a:chExt cx="3447428" cy="11438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47428" cy="1143831"/>
            </a:xfrm>
            <a:custGeom>
              <a:avLst/>
              <a:gdLst/>
              <a:ahLst/>
              <a:cxnLst/>
              <a:rect l="l" t="t" r="r" b="b"/>
              <a:pathLst>
                <a:path w="3447428" h="1143831">
                  <a:moveTo>
                    <a:pt x="30165" y="0"/>
                  </a:moveTo>
                  <a:lnTo>
                    <a:pt x="3417264" y="0"/>
                  </a:lnTo>
                  <a:cubicBezTo>
                    <a:pt x="3433923" y="0"/>
                    <a:pt x="3447428" y="13505"/>
                    <a:pt x="3447428" y="30165"/>
                  </a:cubicBezTo>
                  <a:lnTo>
                    <a:pt x="3447428" y="1113666"/>
                  </a:lnTo>
                  <a:cubicBezTo>
                    <a:pt x="3447428" y="1121666"/>
                    <a:pt x="3444250" y="1129339"/>
                    <a:pt x="3438593" y="1134996"/>
                  </a:cubicBezTo>
                  <a:cubicBezTo>
                    <a:pt x="3432936" y="1140653"/>
                    <a:pt x="3425264" y="1143831"/>
                    <a:pt x="3417264" y="1143831"/>
                  </a:cubicBezTo>
                  <a:lnTo>
                    <a:pt x="30165" y="1143831"/>
                  </a:lnTo>
                  <a:cubicBezTo>
                    <a:pt x="22164" y="1143831"/>
                    <a:pt x="14492" y="1140653"/>
                    <a:pt x="8835" y="1134996"/>
                  </a:cubicBezTo>
                  <a:cubicBezTo>
                    <a:pt x="3178" y="1129339"/>
                    <a:pt x="0" y="1121666"/>
                    <a:pt x="0" y="1113666"/>
                  </a:cubicBezTo>
                  <a:lnTo>
                    <a:pt x="0" y="30165"/>
                  </a:lnTo>
                  <a:cubicBezTo>
                    <a:pt x="0" y="22164"/>
                    <a:pt x="3178" y="14492"/>
                    <a:pt x="8835" y="8835"/>
                  </a:cubicBezTo>
                  <a:cubicBezTo>
                    <a:pt x="14492" y="3178"/>
                    <a:pt x="22164" y="0"/>
                    <a:pt x="30165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3447428" cy="122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5543" y="2320104"/>
            <a:ext cx="2406968" cy="1212478"/>
          </a:xfrm>
          <a:custGeom>
            <a:avLst/>
            <a:gdLst/>
            <a:ahLst/>
            <a:cxnLst/>
            <a:rect l="l" t="t" r="r" b="b"/>
            <a:pathLst>
              <a:path w="2406968" h="1212478">
                <a:moveTo>
                  <a:pt x="0" y="0"/>
                </a:moveTo>
                <a:lnTo>
                  <a:pt x="2406968" y="0"/>
                </a:lnTo>
                <a:lnTo>
                  <a:pt x="2406968" y="1212477"/>
                </a:lnTo>
                <a:lnTo>
                  <a:pt x="0" y="1212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853508" y="8690312"/>
            <a:ext cx="2115177" cy="1065492"/>
          </a:xfrm>
          <a:custGeom>
            <a:avLst/>
            <a:gdLst/>
            <a:ahLst/>
            <a:cxnLst/>
            <a:rect l="l" t="t" r="r" b="b"/>
            <a:pathLst>
              <a:path w="2115177" h="1065492">
                <a:moveTo>
                  <a:pt x="2115178" y="0"/>
                </a:moveTo>
                <a:lnTo>
                  <a:pt x="0" y="0"/>
                </a:lnTo>
                <a:lnTo>
                  <a:pt x="0" y="1065492"/>
                </a:lnTo>
                <a:lnTo>
                  <a:pt x="2115178" y="1065492"/>
                </a:lnTo>
                <a:lnTo>
                  <a:pt x="2115178" y="0"/>
                </a:lnTo>
                <a:close/>
              </a:path>
            </a:pathLst>
          </a:custGeom>
          <a:blipFill>
            <a:blip r:embed="rId2"/>
            <a:stretch>
              <a:fillRect r="-21017"/>
            </a:stretch>
          </a:blipFill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289A82C-FB11-396B-07E1-AAFB195B0622}"/>
              </a:ext>
            </a:extLst>
          </p:cNvPr>
          <p:cNvSpPr txBox="1"/>
          <p:nvPr/>
        </p:nvSpPr>
        <p:spPr>
          <a:xfrm>
            <a:off x="2514600" y="3438832"/>
            <a:ext cx="13424577" cy="4843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04913" algn="l"/>
              </a:tabLst>
            </a:pPr>
            <a:r>
              <a:rPr lang="vi-VN" sz="4200" dirty="0">
                <a:solidFill>
                  <a:schemeClr val="tx1"/>
                </a:solidFill>
                <a:cs typeface="Arial" panose="020B0604020202020204" pitchFamily="34" charset="0"/>
              </a:rPr>
              <a:t>Paint là phần mềm cung cấp các công cụ giúp em vẽ hình để tạo ra các sản phẩm đồ hoạ. </a:t>
            </a:r>
            <a:endParaRPr lang="en-US" sz="4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30238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04913" algn="l"/>
              </a:tabLst>
            </a:pPr>
            <a:r>
              <a:rPr lang="vi-VN" sz="4200" dirty="0">
                <a:solidFill>
                  <a:schemeClr val="tx1"/>
                </a:solidFill>
                <a:cs typeface="Arial" panose="020B0604020202020204" pitchFamily="34" charset="0"/>
              </a:rPr>
              <a:t>Trong Paint có các công cụ vẽ cơ bản:</a:t>
            </a:r>
            <a:endParaRPr lang="en-US" sz="4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8738" indent="855663" algn="just">
              <a:lnSpc>
                <a:spcPct val="120000"/>
              </a:lnSpc>
              <a:tabLst>
                <a:tab pos="1204913" algn="l"/>
              </a:tabLst>
            </a:pPr>
            <a:r>
              <a:rPr lang="vi-VN" sz="4200" dirty="0">
                <a:solidFill>
                  <a:schemeClr val="tx1"/>
                </a:solidFill>
                <a:cs typeface="Arial" panose="020B0604020202020204" pitchFamily="34" charset="0"/>
              </a:rPr>
              <a:t>– Vẽ nét, vẽ hình theo mẫu</a:t>
            </a:r>
            <a:endParaRPr lang="en-US" sz="4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8738" indent="855663" algn="just">
              <a:lnSpc>
                <a:spcPct val="120000"/>
              </a:lnSpc>
              <a:tabLst>
                <a:tab pos="1204913" algn="l"/>
              </a:tabLst>
            </a:pPr>
            <a:r>
              <a:rPr lang="vi-VN" sz="4200" dirty="0">
                <a:solidFill>
                  <a:schemeClr val="tx1"/>
                </a:solidFill>
                <a:cs typeface="Arial" panose="020B0604020202020204" pitchFamily="34" charset="0"/>
              </a:rPr>
              <a:t>– Tô màu cho hình vẽ</a:t>
            </a:r>
            <a:endParaRPr lang="en-US" sz="4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8738" indent="855663" algn="just">
              <a:lnSpc>
                <a:spcPct val="120000"/>
              </a:lnSpc>
              <a:tabLst>
                <a:tab pos="1204913" algn="l"/>
              </a:tabLst>
            </a:pPr>
            <a:r>
              <a:rPr lang="vi-VN" sz="4200" dirty="0">
                <a:solidFill>
                  <a:schemeClr val="tx1"/>
                </a:solidFill>
                <a:cs typeface="Arial" panose="020B0604020202020204" pitchFamily="34" charset="0"/>
              </a:rPr>
              <a:t>– Viết chữ lên hình v</a:t>
            </a:r>
            <a:r>
              <a:rPr lang="en-US" sz="4200" dirty="0">
                <a:solidFill>
                  <a:schemeClr val="tx1"/>
                </a:solidFill>
                <a:cs typeface="Arial" panose="020B0604020202020204" pitchFamily="34" charset="0"/>
              </a:rPr>
              <a:t>ẽ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xmlns="" id="{12FD5609-EDB2-34D6-6585-8F094351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25571" y="6258163"/>
            <a:ext cx="2452628" cy="228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62708" y="2444566"/>
            <a:ext cx="11364099" cy="4965871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35237" y="1536810"/>
            <a:ext cx="13712676" cy="721338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82311">
            <a:off x="12777636" y="4771978"/>
            <a:ext cx="1469051" cy="1847863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0" y="0"/>
                </a:moveTo>
                <a:lnTo>
                  <a:pt x="1469051" y="0"/>
                </a:lnTo>
                <a:lnTo>
                  <a:pt x="1469051" y="1847863"/>
                </a:lnTo>
                <a:lnTo>
                  <a:pt x="0" y="1847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94757" y="3138202"/>
            <a:ext cx="7648800" cy="2635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000" b="1" dirty="0">
                <a:solidFill>
                  <a:srgbClr val="BE63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ĐÃ LẮNG NGHE</a:t>
            </a:r>
          </a:p>
        </p:txBody>
      </p:sp>
      <p:sp>
        <p:nvSpPr>
          <p:cNvPr id="9" name="Freeform 9"/>
          <p:cNvSpPr/>
          <p:nvPr/>
        </p:nvSpPr>
        <p:spPr>
          <a:xfrm rot="-672166" flipH="1">
            <a:off x="4661307" y="4849286"/>
            <a:ext cx="1469051" cy="1847863"/>
          </a:xfrm>
          <a:custGeom>
            <a:avLst/>
            <a:gdLst/>
            <a:ahLst/>
            <a:cxnLst/>
            <a:rect l="l" t="t" r="r" b="b"/>
            <a:pathLst>
              <a:path w="1469051" h="1847863">
                <a:moveTo>
                  <a:pt x="1469051" y="0"/>
                </a:moveTo>
                <a:lnTo>
                  <a:pt x="0" y="0"/>
                </a:lnTo>
                <a:lnTo>
                  <a:pt x="0" y="1847863"/>
                </a:lnTo>
                <a:lnTo>
                  <a:pt x="1469051" y="1847863"/>
                </a:lnTo>
                <a:lnTo>
                  <a:pt x="146905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16711" y="1832480"/>
            <a:ext cx="12629837" cy="5577957"/>
            <a:chOff x="0" y="0"/>
            <a:chExt cx="2993014" cy="13078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014" cy="1307884"/>
            </a:xfrm>
            <a:custGeom>
              <a:avLst/>
              <a:gdLst/>
              <a:ahLst/>
              <a:cxnLst/>
              <a:rect l="l" t="t" r="r" b="b"/>
              <a:pathLst>
                <a:path w="2993014" h="1307884">
                  <a:moveTo>
                    <a:pt x="34744" y="0"/>
                  </a:moveTo>
                  <a:lnTo>
                    <a:pt x="2958269" y="0"/>
                  </a:lnTo>
                  <a:cubicBezTo>
                    <a:pt x="2967484" y="0"/>
                    <a:pt x="2976322" y="3661"/>
                    <a:pt x="2982838" y="10176"/>
                  </a:cubicBezTo>
                  <a:cubicBezTo>
                    <a:pt x="2989353" y="16692"/>
                    <a:pt x="2993014" y="25530"/>
                    <a:pt x="2993014" y="34744"/>
                  </a:cubicBezTo>
                  <a:lnTo>
                    <a:pt x="2993014" y="1273140"/>
                  </a:lnTo>
                  <a:cubicBezTo>
                    <a:pt x="2993014" y="1292328"/>
                    <a:pt x="2977458" y="1307884"/>
                    <a:pt x="2958269" y="1307884"/>
                  </a:cubicBezTo>
                  <a:lnTo>
                    <a:pt x="34744" y="1307884"/>
                  </a:lnTo>
                  <a:cubicBezTo>
                    <a:pt x="25530" y="1307884"/>
                    <a:pt x="16692" y="1304223"/>
                    <a:pt x="10176" y="1297707"/>
                  </a:cubicBezTo>
                  <a:cubicBezTo>
                    <a:pt x="3661" y="1291192"/>
                    <a:pt x="0" y="1282354"/>
                    <a:pt x="0" y="1273140"/>
                  </a:cubicBezTo>
                  <a:lnTo>
                    <a:pt x="0" y="34744"/>
                  </a:lnTo>
                  <a:cubicBezTo>
                    <a:pt x="0" y="25530"/>
                    <a:pt x="3661" y="16692"/>
                    <a:pt x="10176" y="10176"/>
                  </a:cubicBezTo>
                  <a:cubicBezTo>
                    <a:pt x="16692" y="3661"/>
                    <a:pt x="25530" y="0"/>
                    <a:pt x="34744" y="0"/>
                  </a:cubicBezTo>
                  <a:close/>
                </a:path>
              </a:pathLst>
            </a:custGeom>
            <a:solidFill>
              <a:srgbClr val="FAFAF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3014" cy="138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774809"/>
            <a:ext cx="15239999" cy="8102491"/>
          </a:xfrm>
          <a:custGeom>
            <a:avLst/>
            <a:gdLst/>
            <a:ahLst/>
            <a:cxnLst/>
            <a:rect l="l" t="t" r="r" b="b"/>
            <a:pathLst>
              <a:path w="13712676" h="7213381">
                <a:moveTo>
                  <a:pt x="0" y="0"/>
                </a:moveTo>
                <a:lnTo>
                  <a:pt x="13712676" y="0"/>
                </a:lnTo>
                <a:lnTo>
                  <a:pt x="13712676" y="7213380"/>
                </a:lnTo>
                <a:lnTo>
                  <a:pt x="0" y="7213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A3C4E9-2AC1-686F-EC13-5BDCEFC5928A}"/>
              </a:ext>
            </a:extLst>
          </p:cNvPr>
          <p:cNvSpPr txBox="1"/>
          <p:nvPr/>
        </p:nvSpPr>
        <p:spPr>
          <a:xfrm>
            <a:off x="2972855" y="2386647"/>
            <a:ext cx="11717548" cy="446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200" b="1" cap="all" dirty="0">
                <a:solidFill>
                  <a:srgbClr val="BE636B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CHƯƠNG 5. ỨNG DỤNG TIN HỌC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4800" b="1" u="sng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16A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vi-VN" sz="4800" b="1" dirty="0">
                <a:solidFill>
                  <a:srgbClr val="0000FF"/>
                </a:solidFill>
                <a:latin typeface="+mn-lt"/>
              </a:rPr>
              <a:t>SỬ DỤNG PHẦN MỀM ĐỒ HOẠ TẠO SẢN PHẨM SỐ ĐƠN GIẢN</a:t>
            </a:r>
            <a:endParaRPr lang="en-US" sz="4800" b="1" cap="all" dirty="0">
              <a:solidFill>
                <a:srgbClr val="0000FF"/>
              </a:solidFill>
              <a:latin typeface="+mn-lt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3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863384" y="1583052"/>
            <a:ext cx="1201206" cy="1312723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0" y="0"/>
                </a:moveTo>
                <a:lnTo>
                  <a:pt x="1201205" y="0"/>
                </a:lnTo>
                <a:lnTo>
                  <a:pt x="1201205" y="1312723"/>
                </a:lnTo>
                <a:lnTo>
                  <a:pt x="0" y="1312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696" r="-56400" b="-104288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393790" y="8166043"/>
            <a:ext cx="1201206" cy="1312723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1201206" y="0"/>
                </a:moveTo>
                <a:lnTo>
                  <a:pt x="0" y="0"/>
                </a:lnTo>
                <a:lnTo>
                  <a:pt x="0" y="1312723"/>
                </a:lnTo>
                <a:lnTo>
                  <a:pt x="1201206" y="1312723"/>
                </a:lnTo>
                <a:lnTo>
                  <a:pt x="1201206" y="0"/>
                </a:lnTo>
                <a:close/>
              </a:path>
            </a:pathLst>
          </a:custGeom>
          <a:blipFill>
            <a:blip r:embed="rId2"/>
            <a:stretch>
              <a:fillRect l="-101696" r="-56400" b="-10428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367757" y="882240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75131" y="1113811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2E0C77-8523-DD30-2D91-CAFC4BFD0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2516" y="1059425"/>
            <a:ext cx="10210800" cy="683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77D6C9-E1C0-5078-8E35-057AF1592ABB}"/>
              </a:ext>
            </a:extLst>
          </p:cNvPr>
          <p:cNvSpPr txBox="1"/>
          <p:nvPr/>
        </p:nvSpPr>
        <p:spPr>
          <a:xfrm>
            <a:off x="5534013" y="7908302"/>
            <a:ext cx="6957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9838" y="8938929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79707" y="121141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BB75F91-7FC2-41F0-4FBF-86A26D73247C}"/>
              </a:ext>
            </a:extLst>
          </p:cNvPr>
          <p:cNvSpPr/>
          <p:nvPr/>
        </p:nvSpPr>
        <p:spPr>
          <a:xfrm>
            <a:off x="7308037" y="289651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7553401-5C36-4ED9-3E9A-F530DB081613}"/>
              </a:ext>
            </a:extLst>
          </p:cNvPr>
          <p:cNvGrpSpPr/>
          <p:nvPr/>
        </p:nvGrpSpPr>
        <p:grpSpPr>
          <a:xfrm>
            <a:off x="1905000" y="1473714"/>
            <a:ext cx="16916400" cy="774186"/>
            <a:chOff x="696578" y="1357811"/>
            <a:chExt cx="16916400" cy="7741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D2508CA-D293-354A-4105-98902F149766}"/>
                </a:ext>
              </a:extLst>
            </p:cNvPr>
            <p:cNvGrpSpPr/>
            <p:nvPr/>
          </p:nvGrpSpPr>
          <p:grpSpPr>
            <a:xfrm>
              <a:off x="696578" y="1357811"/>
              <a:ext cx="589278" cy="707886"/>
              <a:chOff x="1089340" y="1357751"/>
              <a:chExt cx="589278" cy="70788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1FA975AF-1935-82CC-E285-A59CD63E6E4A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589278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2EA1018-8EFF-7FFE-7D4F-9DCAFF226699}"/>
                  </a:ext>
                </a:extLst>
              </p:cNvPr>
              <p:cNvSpPr txBox="1"/>
              <p:nvPr/>
            </p:nvSpPr>
            <p:spPr>
              <a:xfrm>
                <a:off x="1143746" y="1357751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24E3C71-7C1B-099D-2B70-C513D8431A80}"/>
                </a:ext>
              </a:extLst>
            </p:cNvPr>
            <p:cNvSpPr txBox="1"/>
            <p:nvPr/>
          </p:nvSpPr>
          <p:spPr>
            <a:xfrm>
              <a:off x="1362708" y="1393333"/>
              <a:ext cx="162502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Microsof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Paint (Paint)</a:t>
              </a:r>
              <a:endParaRPr lang="en-US" sz="4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F62166E-9C42-6318-8DED-209CB7740D9C}"/>
              </a:ext>
            </a:extLst>
          </p:cNvPr>
          <p:cNvGrpSpPr/>
          <p:nvPr/>
        </p:nvGrpSpPr>
        <p:grpSpPr>
          <a:xfrm>
            <a:off x="1219200" y="3771900"/>
            <a:ext cx="3163363" cy="3371385"/>
            <a:chOff x="1219200" y="3771900"/>
            <a:chExt cx="3163363" cy="3371385"/>
          </a:xfrm>
        </p:grpSpPr>
        <p:grpSp>
          <p:nvGrpSpPr>
            <p:cNvPr id="29" name="Group 21">
              <a:extLst>
                <a:ext uri="{FF2B5EF4-FFF2-40B4-BE49-F238E27FC236}">
                  <a16:creationId xmlns:a16="http://schemas.microsoft.com/office/drawing/2014/main" xmlns="" id="{DC7310EC-DA38-58F6-FB75-BD8CDF1ADBB5}"/>
                </a:ext>
              </a:extLst>
            </p:cNvPr>
            <p:cNvGrpSpPr/>
            <p:nvPr/>
          </p:nvGrpSpPr>
          <p:grpSpPr>
            <a:xfrm rot="20953893">
              <a:off x="1219200" y="3771900"/>
              <a:ext cx="3163363" cy="3371385"/>
              <a:chOff x="333384" y="58766"/>
              <a:chExt cx="4176315" cy="5289597"/>
            </a:xfrm>
          </p:grpSpPr>
          <p:grpSp>
            <p:nvGrpSpPr>
              <p:cNvPr id="31" name="Group 22">
                <a:extLst>
                  <a:ext uri="{FF2B5EF4-FFF2-40B4-BE49-F238E27FC236}">
                    <a16:creationId xmlns:a16="http://schemas.microsoft.com/office/drawing/2014/main" xmlns="" id="{D6A6FA4A-4D0E-9D91-5A51-F1598A10DE87}"/>
                  </a:ext>
                </a:extLst>
              </p:cNvPr>
              <p:cNvGrpSpPr/>
              <p:nvPr/>
            </p:nvGrpSpPr>
            <p:grpSpPr>
              <a:xfrm rot="514076">
                <a:off x="508132" y="538435"/>
                <a:ext cx="4001567" cy="4775243"/>
                <a:chOff x="0" y="-47625"/>
                <a:chExt cx="1133221" cy="1352322"/>
              </a:xfrm>
            </p:grpSpPr>
            <p:sp>
              <p:nvSpPr>
                <p:cNvPr id="37" name="Freeform 23">
                  <a:extLst>
                    <a:ext uri="{FF2B5EF4-FFF2-40B4-BE49-F238E27FC236}">
                      <a16:creationId xmlns:a16="http://schemas.microsoft.com/office/drawing/2014/main" xmlns="" id="{9D602703-A0B7-EC4D-8865-56A2F782A4D9}"/>
                    </a:ext>
                  </a:extLst>
                </p:cNvPr>
                <p:cNvSpPr/>
                <p:nvPr/>
              </p:nvSpPr>
              <p:spPr>
                <a:xfrm>
                  <a:off x="1" y="0"/>
                  <a:ext cx="1133220" cy="13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20" h="1304697">
                      <a:moveTo>
                        <a:pt x="0" y="0"/>
                      </a:moveTo>
                      <a:lnTo>
                        <a:pt x="1133220" y="0"/>
                      </a:lnTo>
                      <a:lnTo>
                        <a:pt x="1133220" y="1304697"/>
                      </a:lnTo>
                      <a:lnTo>
                        <a:pt x="0" y="1304697"/>
                      </a:lnTo>
                      <a:close/>
                    </a:path>
                  </a:pathLst>
                </a:custGeom>
                <a:solidFill>
                  <a:srgbClr val="AACB73"/>
                </a:solidFill>
              </p:spPr>
            </p:sp>
            <p:sp>
              <p:nvSpPr>
                <p:cNvPr id="38" name="TextBox 24">
                  <a:extLst>
                    <a:ext uri="{FF2B5EF4-FFF2-40B4-BE49-F238E27FC236}">
                      <a16:creationId xmlns:a16="http://schemas.microsoft.com/office/drawing/2014/main" xmlns="" id="{427B0917-11BF-F4B5-2FB4-C2257016245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133220" cy="1352322"/>
                </a:xfrm>
                <a:prstGeom prst="rect">
                  <a:avLst/>
                </a:prstGeom>
              </p:spPr>
              <p:txBody>
                <a:bodyPr lIns="27877" tIns="27877" rIns="27877" bIns="27877" rtlCol="0" anchor="ctr"/>
                <a:lstStyle/>
                <a:p>
                  <a:pPr algn="ctr">
                    <a:lnSpc>
                      <a:spcPts val="3499"/>
                    </a:lnSpc>
                  </a:pPr>
                  <a:endParaRPr/>
                </a:p>
              </p:txBody>
            </p:sp>
          </p:grpSp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xmlns="" id="{3352C9CA-2411-4B2B-DA2D-67672E66CE01}"/>
                  </a:ext>
                </a:extLst>
              </p:cNvPr>
              <p:cNvGrpSpPr/>
              <p:nvPr/>
            </p:nvGrpSpPr>
            <p:grpSpPr>
              <a:xfrm rot="514076">
                <a:off x="333384" y="323904"/>
                <a:ext cx="4001563" cy="4775243"/>
                <a:chOff x="0" y="-47625"/>
                <a:chExt cx="1133220" cy="1352322"/>
              </a:xfrm>
            </p:grpSpPr>
            <p:sp>
              <p:nvSpPr>
                <p:cNvPr id="35" name="Freeform 26">
                  <a:extLst>
                    <a:ext uri="{FF2B5EF4-FFF2-40B4-BE49-F238E27FC236}">
                      <a16:creationId xmlns:a16="http://schemas.microsoft.com/office/drawing/2014/main" xmlns="" id="{FC727A61-0F24-545A-53A0-85D8F8CA8A4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33220" cy="130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20" h="1304697">
                      <a:moveTo>
                        <a:pt x="0" y="0"/>
                      </a:moveTo>
                      <a:lnTo>
                        <a:pt x="1133220" y="0"/>
                      </a:lnTo>
                      <a:lnTo>
                        <a:pt x="1133220" y="1304697"/>
                      </a:lnTo>
                      <a:lnTo>
                        <a:pt x="0" y="1304697"/>
                      </a:lnTo>
                      <a:close/>
                    </a:path>
                  </a:pathLst>
                </a:custGeom>
                <a:solidFill>
                  <a:srgbClr val="DFEFC3"/>
                </a:solidFill>
              </p:spPr>
            </p:sp>
            <p:sp>
              <p:nvSpPr>
                <p:cNvPr id="36" name="TextBox 27">
                  <a:extLst>
                    <a:ext uri="{FF2B5EF4-FFF2-40B4-BE49-F238E27FC236}">
                      <a16:creationId xmlns:a16="http://schemas.microsoft.com/office/drawing/2014/main" xmlns="" id="{3524CF62-600D-D387-60DA-653DE239D89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133220" cy="1352322"/>
                </a:xfrm>
                <a:prstGeom prst="rect">
                  <a:avLst/>
                </a:prstGeom>
              </p:spPr>
              <p:txBody>
                <a:bodyPr lIns="27877" tIns="27877" rIns="27877" bIns="27877" rtlCol="0" anchor="ctr"/>
                <a:lstStyle/>
                <a:p>
                  <a:pPr algn="ctr">
                    <a:lnSpc>
                      <a:spcPts val="3499"/>
                    </a:lnSpc>
                  </a:pPr>
                  <a:endParaRPr/>
                </a:p>
              </p:txBody>
            </p:sp>
          </p:grp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xmlns="" id="{3DB774A1-73E2-9DF3-827E-690BF7B7CB24}"/>
                  </a:ext>
                </a:extLst>
              </p:cNvPr>
              <p:cNvSpPr/>
              <p:nvPr/>
            </p:nvSpPr>
            <p:spPr>
              <a:xfrm rot="514076">
                <a:off x="2529407" y="4421692"/>
                <a:ext cx="1606902" cy="926671"/>
              </a:xfrm>
              <a:custGeom>
                <a:avLst/>
                <a:gdLst/>
                <a:ahLst/>
                <a:cxnLst/>
                <a:rect l="l" t="t" r="r" b="b"/>
                <a:pathLst>
                  <a:path w="1606902" h="926671">
                    <a:moveTo>
                      <a:pt x="0" y="0"/>
                    </a:moveTo>
                    <a:lnTo>
                      <a:pt x="1606901" y="0"/>
                    </a:lnTo>
                    <a:lnTo>
                      <a:pt x="1606901" y="926672"/>
                    </a:lnTo>
                    <a:lnTo>
                      <a:pt x="0" y="926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 l="-223031" t="-240917" r="-68214"/>
                </a:stretch>
              </a:blipFill>
            </p:spPr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xmlns="" id="{A39A9A27-1BD9-1BD3-FE52-98ECD2F0D33E}"/>
                  </a:ext>
                </a:extLst>
              </p:cNvPr>
              <p:cNvSpPr/>
              <p:nvPr/>
            </p:nvSpPr>
            <p:spPr>
              <a:xfrm rot="514076">
                <a:off x="833755" y="58766"/>
                <a:ext cx="841611" cy="703736"/>
              </a:xfrm>
              <a:custGeom>
                <a:avLst/>
                <a:gdLst/>
                <a:ahLst/>
                <a:cxnLst/>
                <a:rect l="l" t="t" r="r" b="b"/>
                <a:pathLst>
                  <a:path w="841611" h="703736">
                    <a:moveTo>
                      <a:pt x="0" y="0"/>
                    </a:moveTo>
                    <a:lnTo>
                      <a:pt x="841611" y="0"/>
                    </a:lnTo>
                    <a:lnTo>
                      <a:pt x="841611" y="703735"/>
                    </a:lnTo>
                    <a:lnTo>
                      <a:pt x="0" y="7037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 l="-404840" r="-479289" b="-491412"/>
                </a:stretch>
              </a:blipFill>
            </p:spPr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D5052E33-D299-3A53-55F3-5DE34254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14470" y="4622207"/>
              <a:ext cx="2136718" cy="1753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6A6D60A-E727-A8EC-CC3A-159B8250E73A}"/>
              </a:ext>
            </a:extLst>
          </p:cNvPr>
          <p:cNvGrpSpPr/>
          <p:nvPr/>
        </p:nvGrpSpPr>
        <p:grpSpPr>
          <a:xfrm>
            <a:off x="5157119" y="2171700"/>
            <a:ext cx="11642484" cy="7154281"/>
            <a:chOff x="5157119" y="2171700"/>
            <a:chExt cx="11642484" cy="71542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1D20AE4-C225-7532-4B93-196B41F9107A}"/>
                </a:ext>
              </a:extLst>
            </p:cNvPr>
            <p:cNvGrpSpPr/>
            <p:nvPr/>
          </p:nvGrpSpPr>
          <p:grpSpPr>
            <a:xfrm>
              <a:off x="5157119" y="2171700"/>
              <a:ext cx="11642484" cy="7154281"/>
              <a:chOff x="5157119" y="2171700"/>
              <a:chExt cx="11642484" cy="715428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3C637BED-C3C2-4171-CAAC-F716A3312E55}"/>
                  </a:ext>
                </a:extLst>
              </p:cNvPr>
              <p:cNvGrpSpPr/>
              <p:nvPr/>
            </p:nvGrpSpPr>
            <p:grpSpPr>
              <a:xfrm>
                <a:off x="5157119" y="2171700"/>
                <a:ext cx="11642484" cy="7154281"/>
                <a:chOff x="5903430" y="2034679"/>
                <a:chExt cx="10362366" cy="6779934"/>
              </a:xfrm>
            </p:grpSpPr>
            <p:sp>
              <p:nvSpPr>
                <p:cNvPr id="40" name="Freeform 8">
                  <a:extLst>
                    <a:ext uri="{FF2B5EF4-FFF2-40B4-BE49-F238E27FC236}">
                      <a16:creationId xmlns:a16="http://schemas.microsoft.com/office/drawing/2014/main" xmlns="" id="{C3FAA9AA-05AA-FDC9-CD33-0744E1D6A8F6}"/>
                    </a:ext>
                  </a:extLst>
                </p:cNvPr>
                <p:cNvSpPr/>
                <p:nvPr/>
              </p:nvSpPr>
              <p:spPr>
                <a:xfrm>
                  <a:off x="5903430" y="2034679"/>
                  <a:ext cx="10362366" cy="6779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3716" h="4114800">
                      <a:moveTo>
                        <a:pt x="0" y="0"/>
                      </a:moveTo>
                      <a:lnTo>
                        <a:pt x="5303716" y="0"/>
                      </a:lnTo>
                      <a:lnTo>
                        <a:pt x="5303716" y="4114800"/>
                      </a:lnTo>
                      <a:lnTo>
                        <a:pt x="0" y="411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=""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D4EFE369-1406-01EF-74DC-3652B14C233C}"/>
                    </a:ext>
                  </a:extLst>
                </p:cNvPr>
                <p:cNvSpPr txBox="1"/>
                <p:nvPr/>
              </p:nvSpPr>
              <p:spPr>
                <a:xfrm>
                  <a:off x="6562040" y="3264012"/>
                  <a:ext cx="8956802" cy="51559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lnSpc>
                      <a:spcPct val="120000"/>
                    </a:lnSpc>
                    <a:spcAft>
                      <a:spcPts val="6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4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4000" dirty="0">
                      <a:solidFill>
                        <a:schemeClr val="tx1"/>
                      </a:solidFill>
                    </a:rPr>
                    <a:t>Em cùng bạn thực hiện: </a:t>
                  </a:r>
                  <a:endParaRPr lang="en-US" sz="4000" dirty="0">
                    <a:solidFill>
                      <a:schemeClr val="tx1"/>
                    </a:solidFill>
                  </a:endParaRPr>
                </a:p>
                <a:p>
                  <a:pPr marL="1312863" indent="-738188"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4000" dirty="0">
                      <a:solidFill>
                        <a:schemeClr val="tx1"/>
                      </a:solidFill>
                    </a:rPr>
                    <a:t>[1] Tìm biểu tượng của phần mềm </a:t>
                  </a:r>
                  <a:r>
                    <a:rPr lang="vi-VN" sz="4000" dirty="0">
                      <a:solidFill>
                        <a:srgbClr val="FF0000"/>
                      </a:solidFill>
                    </a:rPr>
                    <a:t>Paint</a:t>
                  </a:r>
                  <a:r>
                    <a:rPr lang="vi-VN" sz="4000" dirty="0">
                      <a:solidFill>
                        <a:schemeClr val="tx1"/>
                      </a:solidFill>
                    </a:rPr>
                    <a:t> ( </a:t>
                  </a:r>
                  <a:r>
                    <a:rPr lang="en-US" sz="4000" dirty="0">
                      <a:solidFill>
                        <a:schemeClr val="tx1"/>
                      </a:solidFill>
                    </a:rPr>
                    <a:t>         </a:t>
                  </a:r>
                  <a:r>
                    <a:rPr lang="vi-VN" sz="4000" dirty="0">
                      <a:solidFill>
                        <a:schemeClr val="tx1"/>
                      </a:solidFill>
                    </a:rPr>
                    <a:t>) trên màn hình nền. </a:t>
                  </a:r>
                  <a:endParaRPr lang="en-US" sz="4000" dirty="0">
                    <a:solidFill>
                      <a:schemeClr val="tx1"/>
                    </a:solidFill>
                  </a:endParaRPr>
                </a:p>
                <a:p>
                  <a:pPr marL="1312863" indent="-738188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4000" dirty="0">
                      <a:solidFill>
                        <a:schemeClr val="tx1"/>
                      </a:solidFill>
                    </a:rPr>
                    <a:t>[2] Kích hoạt phần mềm </a:t>
                  </a:r>
                  <a:r>
                    <a:rPr lang="vi-VN" sz="4000" dirty="0">
                      <a:solidFill>
                        <a:srgbClr val="FF0000"/>
                      </a:solidFill>
                    </a:rPr>
                    <a:t>Paint</a:t>
                  </a:r>
                  <a:r>
                    <a:rPr lang="vi-VN" sz="4000" dirty="0">
                      <a:solidFill>
                        <a:schemeClr val="tx1"/>
                      </a:solidFill>
                    </a:rPr>
                    <a:t>. </a:t>
                  </a:r>
                  <a:endParaRPr lang="en-US" sz="4000" dirty="0">
                    <a:solidFill>
                      <a:schemeClr val="tx1"/>
                    </a:solidFill>
                  </a:endParaRPr>
                </a:p>
                <a:p>
                  <a:pPr marL="1312863" indent="-738188" algn="just"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vi-VN" sz="4000" dirty="0">
                      <a:solidFill>
                        <a:schemeClr val="tx1"/>
                      </a:solidFill>
                    </a:rPr>
                    <a:t>[3] </a:t>
                  </a:r>
                  <a:r>
                    <a:rPr lang="en-US" sz="40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hỉ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ra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cơ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bản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cửa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sổ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mềm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Paint</a:t>
                  </a:r>
                  <a:r>
                    <a:rPr lang="en-US" sz="40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.</a:t>
                  </a:r>
                  <a:r>
                    <a:rPr lang="vi-V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dựa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vào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hình 16A.2 và hình 16A.3).</a:t>
                  </a:r>
                  <a:endPara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6E95A8D1-170E-0E70-7B95-8CCD35CA8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0676" y="4962881"/>
                <a:ext cx="857524" cy="897103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7BF69424-68CF-183D-B013-97D6F6BA03A2}"/>
                </a:ext>
              </a:extLst>
            </p:cNvPr>
            <p:cNvSpPr txBox="1"/>
            <p:nvPr/>
          </p:nvSpPr>
          <p:spPr>
            <a:xfrm>
              <a:off x="8153400" y="2705100"/>
              <a:ext cx="5399858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79252FF9-B29D-C5E4-F00B-36D63226A905}"/>
              </a:ext>
            </a:extLst>
          </p:cNvPr>
          <p:cNvGrpSpPr/>
          <p:nvPr/>
        </p:nvGrpSpPr>
        <p:grpSpPr>
          <a:xfrm>
            <a:off x="685802" y="419100"/>
            <a:ext cx="16916399" cy="9601200"/>
            <a:chOff x="-42585" y="-76200"/>
            <a:chExt cx="4455348" cy="243599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EE894EE6-C705-D744-93D7-5D3CA441B312}"/>
                </a:ext>
              </a:extLst>
            </p:cNvPr>
            <p:cNvSpPr/>
            <p:nvPr/>
          </p:nvSpPr>
          <p:spPr>
            <a:xfrm>
              <a:off x="-42585" y="-72024"/>
              <a:ext cx="4455348" cy="2431821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E955B0B0-071A-A645-4BB2-F6673FCAC098}"/>
                </a:ext>
              </a:extLst>
            </p:cNvPr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966608" y="121366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9189" y="8646203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59E5BE8-E2C6-8E2A-640F-96F8FA3C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98" y="524302"/>
            <a:ext cx="10416002" cy="5457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DA5567-E011-85D9-EADA-D1A6E5B71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108989"/>
            <a:ext cx="15377694" cy="33017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C0DDD2-2057-D157-93D9-8E83F64C54FB}"/>
              </a:ext>
            </a:extLst>
          </p:cNvPr>
          <p:cNvSpPr txBox="1"/>
          <p:nvPr/>
        </p:nvSpPr>
        <p:spPr>
          <a:xfrm>
            <a:off x="11353800" y="2973169"/>
            <a:ext cx="6062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Paint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430612-9FF0-2F8D-E41B-FFFA29763BF6}"/>
              </a:ext>
            </a:extLst>
          </p:cNvPr>
          <p:cNvSpPr txBox="1"/>
          <p:nvPr/>
        </p:nvSpPr>
        <p:spPr>
          <a:xfrm>
            <a:off x="6553199" y="9333834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8853" y="518912"/>
            <a:ext cx="17380100" cy="9348988"/>
            <a:chOff x="-110259" y="-76200"/>
            <a:chExt cx="4577475" cy="2462285"/>
          </a:xfrm>
        </p:grpSpPr>
        <p:sp>
          <p:nvSpPr>
            <p:cNvPr id="4" name="Freeform 4"/>
            <p:cNvSpPr/>
            <p:nvPr/>
          </p:nvSpPr>
          <p:spPr>
            <a:xfrm>
              <a:off x="-110259" y="-76200"/>
              <a:ext cx="4577475" cy="2462285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EFEFE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879707" y="121141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92423" y="7734300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D92F83-46E5-45AB-75FB-5C67B60CAD9F}"/>
              </a:ext>
            </a:extLst>
          </p:cNvPr>
          <p:cNvSpPr/>
          <p:nvPr/>
        </p:nvSpPr>
        <p:spPr>
          <a:xfrm>
            <a:off x="7308037" y="190500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DDA3AD04-830C-5546-A024-50C16CAE0C80}"/>
              </a:ext>
            </a:extLst>
          </p:cNvPr>
          <p:cNvGrpSpPr/>
          <p:nvPr/>
        </p:nvGrpSpPr>
        <p:grpSpPr>
          <a:xfrm>
            <a:off x="501170" y="2252086"/>
            <a:ext cx="6597504" cy="7234814"/>
            <a:chOff x="0" y="0"/>
            <a:chExt cx="8796672" cy="9646419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69BFAB2F-B73E-56B5-5397-B771D173EF21}"/>
                </a:ext>
              </a:extLst>
            </p:cNvPr>
            <p:cNvSpPr/>
            <p:nvPr/>
          </p:nvSpPr>
          <p:spPr>
            <a:xfrm>
              <a:off x="0" y="0"/>
              <a:ext cx="4317542" cy="9646419"/>
            </a:xfrm>
            <a:custGeom>
              <a:avLst/>
              <a:gdLst/>
              <a:ahLst/>
              <a:cxnLst/>
              <a:rect l="l" t="t" r="r" b="b"/>
              <a:pathLst>
                <a:path w="4317542" h="9646419">
                  <a:moveTo>
                    <a:pt x="0" y="0"/>
                  </a:moveTo>
                  <a:lnTo>
                    <a:pt x="4317542" y="0"/>
                  </a:lnTo>
                  <a:lnTo>
                    <a:pt x="4317542" y="9646419"/>
                  </a:lnTo>
                  <a:lnTo>
                    <a:pt x="0" y="9646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r="-99456"/>
              </a:stretch>
            </a:blipFill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F7AA4619-96CB-8D9D-9F1F-A8ABB3F84202}"/>
                </a:ext>
              </a:extLst>
            </p:cNvPr>
            <p:cNvSpPr/>
            <p:nvPr/>
          </p:nvSpPr>
          <p:spPr>
            <a:xfrm>
              <a:off x="4305811" y="0"/>
              <a:ext cx="4490861" cy="9646419"/>
            </a:xfrm>
            <a:custGeom>
              <a:avLst/>
              <a:gdLst/>
              <a:ahLst/>
              <a:cxnLst/>
              <a:rect l="l" t="t" r="r" b="b"/>
              <a:pathLst>
                <a:path w="4490861" h="9646419">
                  <a:moveTo>
                    <a:pt x="0" y="0"/>
                  </a:moveTo>
                  <a:lnTo>
                    <a:pt x="4490861" y="0"/>
                  </a:lnTo>
                  <a:lnTo>
                    <a:pt x="4490861" y="9646419"/>
                  </a:lnTo>
                  <a:lnTo>
                    <a:pt x="0" y="9646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91758"/>
              </a:stretch>
            </a:blipFill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CCB21D3-9A43-5099-A5B0-3760230FBEB6}"/>
              </a:ext>
            </a:extLst>
          </p:cNvPr>
          <p:cNvGrpSpPr/>
          <p:nvPr/>
        </p:nvGrpSpPr>
        <p:grpSpPr>
          <a:xfrm>
            <a:off x="932711" y="3728061"/>
            <a:ext cx="5676898" cy="4920639"/>
            <a:chOff x="932711" y="3728061"/>
            <a:chExt cx="5676898" cy="492063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9767BD4-6928-DF39-13F0-772C08C7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2711" y="4761507"/>
              <a:ext cx="5676898" cy="388719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C7495D7-881F-D943-309E-9A653C5452F2}"/>
                </a:ext>
              </a:extLst>
            </p:cNvPr>
            <p:cNvSpPr txBox="1"/>
            <p:nvPr/>
          </p:nvSpPr>
          <p:spPr>
            <a:xfrm>
              <a:off x="1068247" y="3728061"/>
              <a:ext cx="5399858" cy="69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TẤM THIỆP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0917992-4C34-BC99-13DC-DD99FEAAC340}"/>
              </a:ext>
            </a:extLst>
          </p:cNvPr>
          <p:cNvGrpSpPr/>
          <p:nvPr/>
        </p:nvGrpSpPr>
        <p:grpSpPr>
          <a:xfrm>
            <a:off x="7376763" y="2199567"/>
            <a:ext cx="10225437" cy="7531135"/>
            <a:chOff x="7336886" y="1814381"/>
            <a:chExt cx="10225437" cy="7531135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xmlns="" id="{67E35219-B8F1-134F-BA84-BA625C1BFDF1}"/>
                </a:ext>
              </a:extLst>
            </p:cNvPr>
            <p:cNvGrpSpPr/>
            <p:nvPr/>
          </p:nvGrpSpPr>
          <p:grpSpPr>
            <a:xfrm>
              <a:off x="7336886" y="1814381"/>
              <a:ext cx="10225437" cy="7531135"/>
              <a:chOff x="-127" y="-1893"/>
              <a:chExt cx="9489935" cy="741147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F6D1755E-6C3C-2BC9-FFA5-955282D69F39}"/>
                  </a:ext>
                </a:extLst>
              </p:cNvPr>
              <p:cNvSpPr/>
              <p:nvPr/>
            </p:nvSpPr>
            <p:spPr>
              <a:xfrm>
                <a:off x="-127" y="-1893"/>
                <a:ext cx="9489935" cy="7411470"/>
              </a:xfrm>
              <a:custGeom>
                <a:avLst/>
                <a:gdLst/>
                <a:ahLst/>
                <a:cxnLst/>
                <a:rect l="l" t="t" r="r" b="b"/>
                <a:pathLst>
                  <a:path w="9489935" h="7244511">
                    <a:moveTo>
                      <a:pt x="9088869" y="7231811"/>
                    </a:moveTo>
                    <a:cubicBezTo>
                      <a:pt x="9032989" y="7244511"/>
                      <a:pt x="9007589" y="7231811"/>
                      <a:pt x="8950439" y="7231811"/>
                    </a:cubicBezTo>
                    <a:cubicBezTo>
                      <a:pt x="8893289" y="7231811"/>
                      <a:pt x="8802230" y="7219111"/>
                      <a:pt x="8802230" y="7219111"/>
                    </a:cubicBezTo>
                    <a:lnTo>
                      <a:pt x="707771" y="7219111"/>
                    </a:lnTo>
                    <a:lnTo>
                      <a:pt x="631063" y="7206411"/>
                    </a:lnTo>
                    <a:cubicBezTo>
                      <a:pt x="631063" y="7206411"/>
                      <a:pt x="533400" y="7219111"/>
                      <a:pt x="457581" y="7206411"/>
                    </a:cubicBezTo>
                    <a:cubicBezTo>
                      <a:pt x="381762" y="7193711"/>
                      <a:pt x="296418" y="7206411"/>
                      <a:pt x="296418" y="7206411"/>
                    </a:cubicBezTo>
                    <a:cubicBezTo>
                      <a:pt x="240284" y="7206411"/>
                      <a:pt x="162814" y="7202094"/>
                      <a:pt x="119507" y="7172884"/>
                    </a:cubicBezTo>
                    <a:cubicBezTo>
                      <a:pt x="47371" y="7124243"/>
                      <a:pt x="25400" y="7054011"/>
                      <a:pt x="0" y="6948221"/>
                    </a:cubicBezTo>
                    <a:lnTo>
                      <a:pt x="0" y="6747687"/>
                    </a:lnTo>
                    <a:cubicBezTo>
                      <a:pt x="0" y="6747687"/>
                      <a:pt x="12700" y="6662724"/>
                      <a:pt x="12700" y="6604432"/>
                    </a:cubicBezTo>
                    <a:cubicBezTo>
                      <a:pt x="12700" y="6546139"/>
                      <a:pt x="0" y="6456223"/>
                      <a:pt x="0" y="645622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8970886" y="0"/>
                    </a:lnTo>
                    <a:cubicBezTo>
                      <a:pt x="9070962" y="0"/>
                      <a:pt x="9139415" y="12700"/>
                      <a:pt x="9139415" y="12700"/>
                    </a:cubicBezTo>
                    <a:cubicBezTo>
                      <a:pt x="9203551" y="12700"/>
                      <a:pt x="9292323" y="36322"/>
                      <a:pt x="9350235" y="50800"/>
                    </a:cubicBezTo>
                    <a:cubicBezTo>
                      <a:pt x="9451835" y="76200"/>
                      <a:pt x="9477235" y="254000"/>
                      <a:pt x="9477235" y="350520"/>
                    </a:cubicBezTo>
                    <a:lnTo>
                      <a:pt x="9477235" y="6365418"/>
                    </a:lnTo>
                    <a:cubicBezTo>
                      <a:pt x="9477235" y="6365418"/>
                      <a:pt x="9489935" y="6734098"/>
                      <a:pt x="9489935" y="6767119"/>
                    </a:cubicBezTo>
                    <a:cubicBezTo>
                      <a:pt x="9489935" y="6800139"/>
                      <a:pt x="9467456" y="6908089"/>
                      <a:pt x="9449549" y="6954317"/>
                    </a:cubicBezTo>
                    <a:cubicBezTo>
                      <a:pt x="9424530" y="7018960"/>
                      <a:pt x="9434690" y="7075856"/>
                      <a:pt x="9382874" y="7120052"/>
                    </a:cubicBezTo>
                    <a:cubicBezTo>
                      <a:pt x="9346806" y="7150912"/>
                      <a:pt x="9292704" y="7188251"/>
                      <a:pt x="9247492" y="7205396"/>
                    </a:cubicBezTo>
                    <a:cubicBezTo>
                      <a:pt x="9202280" y="7222541"/>
                      <a:pt x="9144495" y="7219239"/>
                      <a:pt x="9088615" y="7231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2"/>
                </a:solidFill>
              </a:ln>
            </p:spPr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5DE880F6-B187-131F-C541-38CB909AADA3}"/>
                </a:ext>
              </a:extLst>
            </p:cNvPr>
            <p:cNvGrpSpPr/>
            <p:nvPr/>
          </p:nvGrpSpPr>
          <p:grpSpPr>
            <a:xfrm>
              <a:off x="7438871" y="1938914"/>
              <a:ext cx="10047252" cy="7141314"/>
              <a:chOff x="7438871" y="1938914"/>
              <a:chExt cx="10047252" cy="714131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43D0E5A-7801-DBDC-1374-6D1756C90816}"/>
                  </a:ext>
                </a:extLst>
              </p:cNvPr>
              <p:cNvSpPr txBox="1"/>
              <p:nvPr/>
            </p:nvSpPr>
            <p:spPr>
              <a:xfrm>
                <a:off x="7438871" y="1938914"/>
                <a:ext cx="10047252" cy="714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50, 51, 52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thiệp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rèm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ngôi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rèm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tim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tim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1714500"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thiệp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xmlns="" id="{BB44F6BD-3CB2-45F0-22AC-6455DF9B4953}"/>
                  </a:ext>
                </a:extLst>
              </p:cNvPr>
              <p:cNvSpPr/>
              <p:nvPr/>
            </p:nvSpPr>
            <p:spPr>
              <a:xfrm>
                <a:off x="8881444" y="4148714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 t="-907" b="-907"/>
                </a:stretch>
              </a:blipFill>
            </p:spPr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xmlns="" id="{E6F369BF-F5F4-7102-D925-99F61AD4973E}"/>
                  </a:ext>
                </a:extLst>
              </p:cNvPr>
              <p:cNvSpPr/>
              <p:nvPr/>
            </p:nvSpPr>
            <p:spPr>
              <a:xfrm>
                <a:off x="8883802" y="4974493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 t="-907" b="-907"/>
                </a:stretch>
              </a:blipFill>
            </p:spPr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9FCA9138-2057-6056-CFA6-F74AC3B0593E}"/>
                  </a:ext>
                </a:extLst>
              </p:cNvPr>
              <p:cNvSpPr/>
              <p:nvPr/>
            </p:nvSpPr>
            <p:spPr>
              <a:xfrm>
                <a:off x="8879708" y="5774110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 t="-907" b="-907"/>
                </a:stretch>
              </a:blipFill>
            </p:spPr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xmlns="" id="{761F760E-F571-193C-5C56-5DE25F310A39}"/>
                  </a:ext>
                </a:extLst>
              </p:cNvPr>
              <p:cNvSpPr/>
              <p:nvPr/>
            </p:nvSpPr>
            <p:spPr>
              <a:xfrm>
                <a:off x="8879707" y="6583822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 t="-907" b="-907"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xmlns="" id="{3131C31E-D11B-F86E-E417-E2987C7F8238}"/>
                  </a:ext>
                </a:extLst>
              </p:cNvPr>
              <p:cNvSpPr/>
              <p:nvPr/>
            </p:nvSpPr>
            <p:spPr>
              <a:xfrm>
                <a:off x="8843294" y="7458278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 t="-907" b="-907"/>
                </a:stretch>
              </a:blipFill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xmlns="" id="{C8784F22-E9FC-C096-E314-354A423C886C}"/>
                  </a:ext>
                </a:extLst>
              </p:cNvPr>
              <p:cNvSpPr/>
              <p:nvPr/>
            </p:nvSpPr>
            <p:spPr>
              <a:xfrm>
                <a:off x="8839200" y="8257895"/>
                <a:ext cx="641198" cy="676671"/>
              </a:xfrm>
              <a:custGeom>
                <a:avLst/>
                <a:gdLst/>
                <a:ahLst/>
                <a:cxnLst/>
                <a:rect l="l" t="t" r="r" b="b"/>
                <a:pathLst>
                  <a:path w="1115306" h="1045642">
                    <a:moveTo>
                      <a:pt x="0" y="0"/>
                    </a:moveTo>
                    <a:lnTo>
                      <a:pt x="1115306" y="0"/>
                    </a:lnTo>
                    <a:lnTo>
                      <a:pt x="1115306" y="1045642"/>
                    </a:lnTo>
                    <a:lnTo>
                      <a:pt x="0" y="10456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 t="-907" b="-907"/>
                </a:stretch>
              </a:blipFill>
            </p:spPr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CE1854-15A5-0CFC-472A-BFEE39CBC6D8}"/>
              </a:ext>
            </a:extLst>
          </p:cNvPr>
          <p:cNvGrpSpPr/>
          <p:nvPr/>
        </p:nvGrpSpPr>
        <p:grpSpPr>
          <a:xfrm>
            <a:off x="1371600" y="1241036"/>
            <a:ext cx="12954000" cy="778264"/>
            <a:chOff x="696578" y="1353733"/>
            <a:chExt cx="15623309" cy="7782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FFEF3B06-2BD6-42C0-9375-14E4BA034D24}"/>
                </a:ext>
              </a:extLst>
            </p:cNvPr>
            <p:cNvGrpSpPr/>
            <p:nvPr/>
          </p:nvGrpSpPr>
          <p:grpSpPr>
            <a:xfrm>
              <a:off x="696578" y="1353733"/>
              <a:ext cx="666130" cy="707886"/>
              <a:chOff x="1089340" y="1353673"/>
              <a:chExt cx="666130" cy="70788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DC07EB-9755-CFC6-2752-691838ACD9B7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66130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E8ADB51-E01A-93D4-2A14-519A7BCC5819}"/>
                  </a:ext>
                </a:extLst>
              </p:cNvPr>
              <p:cNvSpPr txBox="1"/>
              <p:nvPr/>
            </p:nvSpPr>
            <p:spPr>
              <a:xfrm>
                <a:off x="1129071" y="1353673"/>
                <a:ext cx="6171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B514581-4669-AF34-924A-F2AF1CA1E9F9}"/>
                </a:ext>
              </a:extLst>
            </p:cNvPr>
            <p:cNvSpPr txBox="1"/>
            <p:nvPr/>
          </p:nvSpPr>
          <p:spPr>
            <a:xfrm>
              <a:off x="1454610" y="1393333"/>
              <a:ext cx="1486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tấm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thiệp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 Paint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ECB27F-D447-700C-AD4D-7431F76CDBEA}"/>
              </a:ext>
            </a:extLst>
          </p:cNvPr>
          <p:cNvSpPr txBox="1"/>
          <p:nvPr/>
        </p:nvSpPr>
        <p:spPr>
          <a:xfrm>
            <a:off x="8981646" y="44806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086561-6A98-D94B-DF17-E120AA1755CB}"/>
              </a:ext>
            </a:extLst>
          </p:cNvPr>
          <p:cNvSpPr txBox="1"/>
          <p:nvPr/>
        </p:nvSpPr>
        <p:spPr>
          <a:xfrm>
            <a:off x="8981646" y="532704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4745A9-E8FD-1D4F-D93A-2BBBFFDE8886}"/>
              </a:ext>
            </a:extLst>
          </p:cNvPr>
          <p:cNvSpPr txBox="1"/>
          <p:nvPr/>
        </p:nvSpPr>
        <p:spPr>
          <a:xfrm>
            <a:off x="8966280" y="61380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CDF990-129F-3072-74BC-005C81EDFE46}"/>
              </a:ext>
            </a:extLst>
          </p:cNvPr>
          <p:cNvSpPr txBox="1"/>
          <p:nvPr/>
        </p:nvSpPr>
        <p:spPr>
          <a:xfrm>
            <a:off x="8951880" y="693388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AE3415-3769-BA27-72B0-59D66985A598}"/>
              </a:ext>
            </a:extLst>
          </p:cNvPr>
          <p:cNvSpPr txBox="1"/>
          <p:nvPr/>
        </p:nvSpPr>
        <p:spPr>
          <a:xfrm>
            <a:off x="8923427" y="78325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432407-FAB1-626F-05CE-4E778B9C9DFA}"/>
              </a:ext>
            </a:extLst>
          </p:cNvPr>
          <p:cNvSpPr txBox="1"/>
          <p:nvPr/>
        </p:nvSpPr>
        <p:spPr>
          <a:xfrm>
            <a:off x="8918931" y="862856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007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8853" y="518912"/>
            <a:ext cx="17380100" cy="9348988"/>
            <a:chOff x="-110259" y="-76200"/>
            <a:chExt cx="4577475" cy="2462285"/>
          </a:xfrm>
        </p:grpSpPr>
        <p:sp>
          <p:nvSpPr>
            <p:cNvPr id="4" name="Freeform 4"/>
            <p:cNvSpPr/>
            <p:nvPr/>
          </p:nvSpPr>
          <p:spPr>
            <a:xfrm>
              <a:off x="-110259" y="-76200"/>
              <a:ext cx="4577475" cy="2462285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EFEFE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879707" y="121141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92423" y="7734300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D92F83-46E5-45AB-75FB-5C67B60CAD9F}"/>
              </a:ext>
            </a:extLst>
          </p:cNvPr>
          <p:cNvSpPr/>
          <p:nvPr/>
        </p:nvSpPr>
        <p:spPr>
          <a:xfrm>
            <a:off x="7463855" y="265226"/>
            <a:ext cx="41529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CE1854-15A5-0CFC-472A-BFEE39CBC6D8}"/>
              </a:ext>
            </a:extLst>
          </p:cNvPr>
          <p:cNvGrpSpPr/>
          <p:nvPr/>
        </p:nvGrpSpPr>
        <p:grpSpPr>
          <a:xfrm>
            <a:off x="1524000" y="1849588"/>
            <a:ext cx="12954000" cy="778264"/>
            <a:chOff x="696578" y="1353733"/>
            <a:chExt cx="15623309" cy="7782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FFEF3B06-2BD6-42C0-9375-14E4BA034D24}"/>
                </a:ext>
              </a:extLst>
            </p:cNvPr>
            <p:cNvGrpSpPr/>
            <p:nvPr/>
          </p:nvGrpSpPr>
          <p:grpSpPr>
            <a:xfrm>
              <a:off x="696578" y="1353733"/>
              <a:ext cx="666130" cy="707886"/>
              <a:chOff x="1089340" y="1353673"/>
              <a:chExt cx="666130" cy="70788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D1DC07EB-9755-CFC6-2752-691838ACD9B7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66130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E8ADB51-E01A-93D4-2A14-519A7BCC5819}"/>
                  </a:ext>
                </a:extLst>
              </p:cNvPr>
              <p:cNvSpPr txBox="1"/>
              <p:nvPr/>
            </p:nvSpPr>
            <p:spPr>
              <a:xfrm>
                <a:off x="1129071" y="1353673"/>
                <a:ext cx="6171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B514581-4669-AF34-924A-F2AF1CA1E9F9}"/>
                </a:ext>
              </a:extLst>
            </p:cNvPr>
            <p:cNvSpPr txBox="1"/>
            <p:nvPr/>
          </p:nvSpPr>
          <p:spPr>
            <a:xfrm>
              <a:off x="1454610" y="1393333"/>
              <a:ext cx="1486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Tạo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tấm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thiệp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bằng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phần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mềm</a:t>
              </a: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Paint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ECB27F-D447-700C-AD4D-7431F76CDBEA}"/>
              </a:ext>
            </a:extLst>
          </p:cNvPr>
          <p:cNvSpPr txBox="1"/>
          <p:nvPr/>
        </p:nvSpPr>
        <p:spPr>
          <a:xfrm>
            <a:off x="8981646" y="448060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086561-6A98-D94B-DF17-E120AA1755CB}"/>
              </a:ext>
            </a:extLst>
          </p:cNvPr>
          <p:cNvSpPr txBox="1"/>
          <p:nvPr/>
        </p:nvSpPr>
        <p:spPr>
          <a:xfrm>
            <a:off x="8981646" y="532704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4745A9-E8FD-1D4F-D93A-2BBBFFDE8886}"/>
              </a:ext>
            </a:extLst>
          </p:cNvPr>
          <p:cNvSpPr txBox="1"/>
          <p:nvPr/>
        </p:nvSpPr>
        <p:spPr>
          <a:xfrm>
            <a:off x="8966280" y="61380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CDF990-129F-3072-74BC-005C81EDFE46}"/>
              </a:ext>
            </a:extLst>
          </p:cNvPr>
          <p:cNvSpPr txBox="1"/>
          <p:nvPr/>
        </p:nvSpPr>
        <p:spPr>
          <a:xfrm>
            <a:off x="8951880" y="693388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AE3415-3769-BA27-72B0-59D66985A598}"/>
              </a:ext>
            </a:extLst>
          </p:cNvPr>
          <p:cNvSpPr txBox="1"/>
          <p:nvPr/>
        </p:nvSpPr>
        <p:spPr>
          <a:xfrm>
            <a:off x="8923427" y="78325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432407-FAB1-626F-05CE-4E778B9C9DFA}"/>
              </a:ext>
            </a:extLst>
          </p:cNvPr>
          <p:cNvSpPr txBox="1"/>
          <p:nvPr/>
        </p:nvSpPr>
        <p:spPr>
          <a:xfrm>
            <a:off x="8918931" y="862856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69C433-134A-8CA9-E3E6-7B4474824E89}"/>
              </a:ext>
            </a:extLst>
          </p:cNvPr>
          <p:cNvSpPr txBox="1"/>
          <p:nvPr/>
        </p:nvSpPr>
        <p:spPr>
          <a:xfrm>
            <a:off x="1487360" y="3243590"/>
            <a:ext cx="15953147" cy="265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Lưu ý: </a:t>
            </a:r>
            <a:endParaRPr lang="en-US" sz="4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4675">
              <a:lnSpc>
                <a:spcPct val="130000"/>
              </a:lnSpc>
            </a:pPr>
            <a:r>
              <a:rPr lang="vi-VN" sz="4400" dirty="0"/>
              <a:t>Em có thể thay đổi định dạng kí tự tương tự như trong </a:t>
            </a:r>
            <a:r>
              <a:rPr lang="vi-VN" sz="4400" b="1" dirty="0"/>
              <a:t>Word</a:t>
            </a:r>
            <a:r>
              <a:rPr lang="vi-VN" sz="4400" dirty="0"/>
              <a:t> hay </a:t>
            </a:r>
            <a:r>
              <a:rPr lang="vi-VN" sz="4400" b="1" dirty="0"/>
              <a:t>PowerPoint</a:t>
            </a:r>
            <a:r>
              <a:rPr lang="vi-VN" sz="4400" dirty="0"/>
              <a:t>. </a:t>
            </a:r>
            <a:endParaRPr lang="en-US" sz="4400" dirty="0"/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xmlns="" id="{F2D6C006-A4DD-6AC1-9E5B-A62004796BA3}"/>
              </a:ext>
            </a:extLst>
          </p:cNvPr>
          <p:cNvSpPr/>
          <p:nvPr/>
        </p:nvSpPr>
        <p:spPr>
          <a:xfrm>
            <a:off x="5252807" y="7464112"/>
            <a:ext cx="6794070" cy="2442747"/>
          </a:xfrm>
          <a:custGeom>
            <a:avLst/>
            <a:gdLst/>
            <a:ahLst/>
            <a:cxnLst/>
            <a:rect l="l" t="t" r="r" b="b"/>
            <a:pathLst>
              <a:path w="6794070" h="2590239">
                <a:moveTo>
                  <a:pt x="0" y="0"/>
                </a:moveTo>
                <a:lnTo>
                  <a:pt x="6794071" y="0"/>
                </a:lnTo>
                <a:lnTo>
                  <a:pt x="6794071" y="2590240"/>
                </a:lnTo>
                <a:lnTo>
                  <a:pt x="0" y="2590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396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09156" y="504693"/>
            <a:ext cx="17069687" cy="9400171"/>
            <a:chOff x="0" y="-76200"/>
            <a:chExt cx="4370177" cy="2359797"/>
          </a:xfrm>
        </p:grpSpPr>
        <p:sp>
          <p:nvSpPr>
            <p:cNvPr id="4" name="Freeform 4"/>
            <p:cNvSpPr/>
            <p:nvPr/>
          </p:nvSpPr>
          <p:spPr>
            <a:xfrm>
              <a:off x="29345" y="0"/>
              <a:ext cx="4321210" cy="2216930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66142" y="114491"/>
            <a:ext cx="1201206" cy="1312723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0" y="0"/>
                </a:moveTo>
                <a:lnTo>
                  <a:pt x="1201205" y="0"/>
                </a:lnTo>
                <a:lnTo>
                  <a:pt x="1201205" y="1312723"/>
                </a:lnTo>
                <a:lnTo>
                  <a:pt x="0" y="1312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696" r="-56400" b="-104288"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6393790" y="8166043"/>
            <a:ext cx="1201206" cy="1312723"/>
          </a:xfrm>
          <a:custGeom>
            <a:avLst/>
            <a:gdLst/>
            <a:ahLst/>
            <a:cxnLst/>
            <a:rect l="l" t="t" r="r" b="b"/>
            <a:pathLst>
              <a:path w="1201206" h="1312723">
                <a:moveTo>
                  <a:pt x="1201206" y="0"/>
                </a:moveTo>
                <a:lnTo>
                  <a:pt x="0" y="0"/>
                </a:lnTo>
                <a:lnTo>
                  <a:pt x="0" y="1312723"/>
                </a:lnTo>
                <a:lnTo>
                  <a:pt x="1201206" y="1312723"/>
                </a:lnTo>
                <a:lnTo>
                  <a:pt x="1201206" y="0"/>
                </a:lnTo>
                <a:close/>
              </a:path>
            </a:pathLst>
          </a:custGeom>
          <a:blipFill>
            <a:blip r:embed="rId2"/>
            <a:stretch>
              <a:fillRect l="-101696" r="-56400" b="-10428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82279" y="8837700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608770" y="1062910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987CBB-95EF-80E1-A43D-7921F38145DA}"/>
              </a:ext>
            </a:extLst>
          </p:cNvPr>
          <p:cNvSpPr/>
          <p:nvPr/>
        </p:nvSpPr>
        <p:spPr>
          <a:xfrm>
            <a:off x="7086600" y="380636"/>
            <a:ext cx="4152900" cy="8004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843AE0B-EA6B-3901-4430-DB6975065517}"/>
              </a:ext>
            </a:extLst>
          </p:cNvPr>
          <p:cNvGrpSpPr/>
          <p:nvPr/>
        </p:nvGrpSpPr>
        <p:grpSpPr>
          <a:xfrm>
            <a:off x="1066800" y="1409700"/>
            <a:ext cx="12954000" cy="778264"/>
            <a:chOff x="696578" y="1353733"/>
            <a:chExt cx="15623309" cy="7782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8E8794A-36E1-6DCF-52D4-159A7FFAA9DA}"/>
                </a:ext>
              </a:extLst>
            </p:cNvPr>
            <p:cNvGrpSpPr/>
            <p:nvPr/>
          </p:nvGrpSpPr>
          <p:grpSpPr>
            <a:xfrm>
              <a:off x="696578" y="1353733"/>
              <a:ext cx="666130" cy="707886"/>
              <a:chOff x="1089340" y="1353673"/>
              <a:chExt cx="666130" cy="7078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1FD7E13-0516-7E0E-A6BE-26CC192455E6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666130" cy="5539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7A121B5-AB84-35D6-8968-1C99D3B123F2}"/>
                  </a:ext>
                </a:extLst>
              </p:cNvPr>
              <p:cNvSpPr txBox="1"/>
              <p:nvPr/>
            </p:nvSpPr>
            <p:spPr>
              <a:xfrm>
                <a:off x="1129071" y="1353673"/>
                <a:ext cx="6171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BC8C8B7-E867-4FA0-3207-0BA899C46953}"/>
                </a:ext>
              </a:extLst>
            </p:cNvPr>
            <p:cNvSpPr txBox="1"/>
            <p:nvPr/>
          </p:nvSpPr>
          <p:spPr>
            <a:xfrm>
              <a:off x="1454610" y="1393333"/>
              <a:ext cx="14865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/>
                <a:t>Lưu tệp, mở tệp, thoát khỏi phần mềm Paint</a:t>
              </a:r>
              <a:endParaRPr lang="en-US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9C7251-380F-026E-FCA3-B111FD1CF702}"/>
              </a:ext>
            </a:extLst>
          </p:cNvPr>
          <p:cNvSpPr txBox="1"/>
          <p:nvPr/>
        </p:nvSpPr>
        <p:spPr>
          <a:xfrm>
            <a:off x="1370441" y="2383782"/>
            <a:ext cx="15811500" cy="162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/>
              <a:t>- </a:t>
            </a:r>
            <a:r>
              <a:rPr lang="vi-VN" sz="4000" dirty="0"/>
              <a:t>Thao tác lưu tệp, mở tệp và thoát khỏi phần mềm </a:t>
            </a:r>
            <a:r>
              <a:rPr lang="vi-VN" sz="4000" dirty="0">
                <a:solidFill>
                  <a:srgbClr val="FF0000"/>
                </a:solidFill>
              </a:rPr>
              <a:t>Paint </a:t>
            </a:r>
            <a:r>
              <a:rPr lang="vi-VN" sz="4000" dirty="0"/>
              <a:t>cũng tương tự như đối với phần mềm </a:t>
            </a:r>
            <a:r>
              <a:rPr lang="vi-VN" sz="4000" dirty="0">
                <a:solidFill>
                  <a:srgbClr val="FF0000"/>
                </a:solidFill>
              </a:rPr>
              <a:t>Word</a:t>
            </a:r>
            <a:r>
              <a:rPr lang="vi-VN" sz="4000" dirty="0"/>
              <a:t> hay </a:t>
            </a:r>
            <a:r>
              <a:rPr lang="vi-VN" sz="4000" dirty="0">
                <a:solidFill>
                  <a:srgbClr val="FF0000"/>
                </a:solidFill>
              </a:rPr>
              <a:t>PowerPoint</a:t>
            </a:r>
            <a:r>
              <a:rPr lang="vi-VN" sz="4000" dirty="0"/>
              <a:t>.</a:t>
            </a:r>
            <a:endParaRPr lang="en-US" sz="4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1E93CEB-DA7D-020A-40A7-B11487B3FF90}"/>
              </a:ext>
            </a:extLst>
          </p:cNvPr>
          <p:cNvGrpSpPr/>
          <p:nvPr/>
        </p:nvGrpSpPr>
        <p:grpSpPr>
          <a:xfrm>
            <a:off x="3143250" y="4376286"/>
            <a:ext cx="12039600" cy="4797979"/>
            <a:chOff x="2443687" y="1586066"/>
            <a:chExt cx="8734426" cy="26907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DD1BC8F1-3EDA-5D18-F6DA-64753E398613}"/>
                </a:ext>
              </a:extLst>
            </p:cNvPr>
            <p:cNvGrpSpPr/>
            <p:nvPr/>
          </p:nvGrpSpPr>
          <p:grpSpPr>
            <a:xfrm>
              <a:off x="2443687" y="1586066"/>
              <a:ext cx="8734426" cy="2690755"/>
              <a:chOff x="2498764" y="4464740"/>
              <a:chExt cx="8153099" cy="2690755"/>
            </a:xfrm>
          </p:grpSpPr>
          <p:sp>
            <p:nvSpPr>
              <p:cNvPr id="31" name="Rounded Rectangle 22">
                <a:extLst>
                  <a:ext uri="{FF2B5EF4-FFF2-40B4-BE49-F238E27FC236}">
                    <a16:creationId xmlns:a16="http://schemas.microsoft.com/office/drawing/2014/main" xmlns="" id="{D397D3BD-9C51-C4CB-624D-E4BB3DD2A108}"/>
                  </a:ext>
                </a:extLst>
              </p:cNvPr>
              <p:cNvSpPr/>
              <p:nvPr/>
            </p:nvSpPr>
            <p:spPr>
              <a:xfrm>
                <a:off x="2498764" y="4464740"/>
                <a:ext cx="8153099" cy="2690755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7DC8448-CF17-0A1E-D51B-16FDF383A4A3}"/>
                  </a:ext>
                </a:extLst>
              </p:cNvPr>
              <p:cNvSpPr/>
              <p:nvPr/>
            </p:nvSpPr>
            <p:spPr>
              <a:xfrm>
                <a:off x="2646197" y="4726771"/>
                <a:ext cx="7770738" cy="241264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571500" indent="-5715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3800" b="1" dirty="0">
                    <a:solidFill>
                      <a:schemeClr val="tx1"/>
                    </a:solidFill>
                  </a:rPr>
                  <a:t>Em cùng bạn thực hiện: </a:t>
                </a:r>
                <a:endParaRPr lang="en-US" sz="3800" b="1" dirty="0">
                  <a:solidFill>
                    <a:schemeClr val="tx1"/>
                  </a:solidFill>
                </a:endParaRPr>
              </a:p>
              <a:p>
                <a:pPr marL="1379538" indent="-696913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800" dirty="0">
                    <a:solidFill>
                      <a:schemeClr val="tx1"/>
                    </a:solidFill>
                  </a:rPr>
                  <a:t>[1] Lưu tệp (tấm thiệp) em vừa vẽ vào thư mục của em với tên </a:t>
                </a:r>
                <a:r>
                  <a:rPr lang="vi-VN" sz="3800" b="1" dirty="0">
                    <a:solidFill>
                      <a:schemeClr val="tx1"/>
                    </a:solidFill>
                  </a:rPr>
                  <a:t>ThiepChucMungNamMoi</a:t>
                </a:r>
                <a:r>
                  <a:rPr lang="vi-VN" sz="3800" dirty="0">
                    <a:solidFill>
                      <a:schemeClr val="tx1"/>
                    </a:solidFill>
                  </a:rPr>
                  <a:t>; </a:t>
                </a:r>
                <a:endParaRPr lang="en-US" sz="3800" dirty="0">
                  <a:solidFill>
                    <a:schemeClr val="tx1"/>
                  </a:solidFill>
                </a:endParaRPr>
              </a:p>
              <a:p>
                <a:pPr marL="1379538" indent="-696913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800" dirty="0">
                    <a:solidFill>
                      <a:schemeClr val="tx1"/>
                    </a:solidFill>
                  </a:rPr>
                  <a:t>[2] Thoát khỏi phần mềm </a:t>
                </a:r>
                <a:r>
                  <a:rPr lang="vi-VN" sz="3800" b="1" dirty="0">
                    <a:solidFill>
                      <a:schemeClr val="tx1"/>
                    </a:solidFill>
                  </a:rPr>
                  <a:t>Paint</a:t>
                </a:r>
                <a:r>
                  <a:rPr lang="vi-VN" sz="3800" dirty="0">
                    <a:solidFill>
                      <a:schemeClr val="tx1"/>
                    </a:solidFill>
                  </a:rPr>
                  <a:t>.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9D4CDF54-0DAA-5E03-0A9A-A242D495E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4936" y="3149660"/>
              <a:ext cx="1382029" cy="1012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6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7493" y="808234"/>
            <a:ext cx="16593015" cy="8670532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838" y="8938929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0" y="0"/>
                </a:lnTo>
                <a:lnTo>
                  <a:pt x="1979440" y="469241"/>
                </a:lnTo>
                <a:lnTo>
                  <a:pt x="0" y="46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79707" y="1211414"/>
            <a:ext cx="1979441" cy="469241"/>
          </a:xfrm>
          <a:custGeom>
            <a:avLst/>
            <a:gdLst/>
            <a:ahLst/>
            <a:cxnLst/>
            <a:rect l="l" t="t" r="r" b="b"/>
            <a:pathLst>
              <a:path w="1979441" h="469241">
                <a:moveTo>
                  <a:pt x="0" y="0"/>
                </a:moveTo>
                <a:lnTo>
                  <a:pt x="1979441" y="0"/>
                </a:lnTo>
                <a:lnTo>
                  <a:pt x="1979441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7578F0D-8521-10A2-38DE-6DC8910558DC}"/>
              </a:ext>
            </a:extLst>
          </p:cNvPr>
          <p:cNvSpPr/>
          <p:nvPr/>
        </p:nvSpPr>
        <p:spPr>
          <a:xfrm>
            <a:off x="7086600" y="266700"/>
            <a:ext cx="4648200" cy="990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940911B-2BCE-CE68-9CE4-EB889A11237F}"/>
              </a:ext>
            </a:extLst>
          </p:cNvPr>
          <p:cNvGrpSpPr/>
          <p:nvPr/>
        </p:nvGrpSpPr>
        <p:grpSpPr>
          <a:xfrm>
            <a:off x="1066800" y="1776212"/>
            <a:ext cx="9462393" cy="7495143"/>
            <a:chOff x="992851" y="1387057"/>
            <a:chExt cx="9457469" cy="936393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575F641-20D6-CBF1-547E-7720FBEB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851" y="1387057"/>
              <a:ext cx="9457469" cy="9363932"/>
            </a:xfrm>
            <a:prstGeom prst="rect">
              <a:avLst/>
            </a:prstGeom>
          </p:spPr>
        </p:pic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xmlns="" id="{00F51914-503C-53F3-8113-06D33081EAAD}"/>
                </a:ext>
              </a:extLst>
            </p:cNvPr>
            <p:cNvSpPr txBox="1"/>
            <p:nvPr/>
          </p:nvSpPr>
          <p:spPr>
            <a:xfrm>
              <a:off x="1435291" y="3502031"/>
              <a:ext cx="8469873" cy="6201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>
                  <a:solidFill>
                    <a:schemeClr val="bg1"/>
                  </a:solidFill>
                </a:rPr>
                <a:t>Khởi động phần mềm </a:t>
              </a:r>
              <a:r>
                <a:rPr lang="vi-VN" sz="4000" dirty="0">
                  <a:solidFill>
                    <a:srgbClr val="FFFF00"/>
                  </a:solidFill>
                </a:rPr>
                <a:t>Paint</a:t>
              </a:r>
              <a:r>
                <a:rPr lang="vi-VN" sz="4000" dirty="0">
                  <a:solidFill>
                    <a:schemeClr val="bg1"/>
                  </a:solidFill>
                </a:rPr>
                <a:t> và mở tệp </a:t>
              </a:r>
              <a:r>
                <a:rPr lang="vi-VN" sz="4000" dirty="0">
                  <a:solidFill>
                    <a:srgbClr val="FFFF00"/>
                  </a:solidFill>
                </a:rPr>
                <a:t>ThiepChuc MungNamMoi</a:t>
              </a:r>
              <a:r>
                <a:rPr lang="vi-VN" sz="4000" dirty="0">
                  <a:solidFill>
                    <a:schemeClr val="bg1"/>
                  </a:solidFill>
                </a:rPr>
                <a:t>. </a:t>
              </a:r>
              <a:endParaRPr lang="en-US" sz="4000" dirty="0">
                <a:solidFill>
                  <a:schemeClr val="bg1"/>
                </a:solidFill>
              </a:endParaRPr>
            </a:p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>
                  <a:solidFill>
                    <a:schemeClr val="bg1"/>
                  </a:solidFill>
                </a:rPr>
                <a:t>Vẽ thêm các chi tiết để được hình tương tự như hình </a:t>
              </a:r>
              <a:r>
                <a:rPr lang="vi-VN" sz="4000" dirty="0">
                  <a:solidFill>
                    <a:srgbClr val="FFFF00"/>
                  </a:solidFill>
                </a:rPr>
                <a:t>16A.13</a:t>
              </a:r>
              <a:r>
                <a:rPr lang="vi-VN" sz="4000" dirty="0">
                  <a:solidFill>
                    <a:schemeClr val="bg1"/>
                  </a:solidFill>
                </a:rPr>
                <a:t>. </a:t>
              </a:r>
              <a:endParaRPr lang="en-US" sz="4000" dirty="0">
                <a:solidFill>
                  <a:schemeClr val="bg1"/>
                </a:solidFill>
              </a:endParaRPr>
            </a:p>
            <a:p>
              <a:pPr marL="515938" indent="-515938">
                <a:lnSpc>
                  <a:spcPct val="130000"/>
                </a:lnSpc>
                <a:spcAft>
                  <a:spcPts val="600"/>
                </a:spcAft>
                <a:buAutoNum type="alphaLcPeriod"/>
              </a:pPr>
              <a:r>
                <a:rPr lang="vi-VN" sz="4000" dirty="0">
                  <a:solidFill>
                    <a:schemeClr val="bg1"/>
                  </a:solidFill>
                </a:rPr>
                <a:t>Lưu lại những thay đổi trên tệp và thoát khỏi phần mềm </a:t>
              </a:r>
              <a:r>
                <a:rPr lang="vi-VN" sz="4000" dirty="0">
                  <a:solidFill>
                    <a:srgbClr val="FFFF00"/>
                  </a:solidFill>
                </a:rPr>
                <a:t>Paint</a:t>
              </a:r>
              <a:r>
                <a:rPr lang="vi-VN" sz="4000" dirty="0">
                  <a:solidFill>
                    <a:schemeClr val="bg1"/>
                  </a:solidFill>
                </a:rPr>
                <a:t>.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Double Wave 30">
              <a:extLst>
                <a:ext uri="{FF2B5EF4-FFF2-40B4-BE49-F238E27FC236}">
                  <a16:creationId xmlns:a16="http://schemas.microsoft.com/office/drawing/2014/main" xmlns="" id="{90E9C56B-0361-EE9B-7295-0844FB5D0260}"/>
                </a:ext>
              </a:extLst>
            </p:cNvPr>
            <p:cNvSpPr/>
            <p:nvPr/>
          </p:nvSpPr>
          <p:spPr>
            <a:xfrm>
              <a:off x="2506043" y="2071552"/>
              <a:ext cx="6350332" cy="996368"/>
            </a:xfrm>
            <a:prstGeom prst="doubleWav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3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5124ED-840E-851A-DDBB-445D1ABB4702}"/>
              </a:ext>
            </a:extLst>
          </p:cNvPr>
          <p:cNvGrpSpPr/>
          <p:nvPr/>
        </p:nvGrpSpPr>
        <p:grpSpPr>
          <a:xfrm>
            <a:off x="10731579" y="3467100"/>
            <a:ext cx="6692127" cy="5260638"/>
            <a:chOff x="10621581" y="3227902"/>
            <a:chExt cx="6692127" cy="52606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5DDDA2B-9F6C-458E-4448-568411A9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21581" y="3227902"/>
              <a:ext cx="6692127" cy="45571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0A79352-0D4A-B8FE-CEB1-66714F165B91}"/>
                </a:ext>
              </a:extLst>
            </p:cNvPr>
            <p:cNvSpPr txBox="1"/>
            <p:nvPr/>
          </p:nvSpPr>
          <p:spPr>
            <a:xfrm>
              <a:off x="12679307" y="7903765"/>
              <a:ext cx="3200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vi-VN" sz="3200" dirty="0"/>
                <a:t>ình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16A.13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0F36AA-D421-0690-564B-F149D94306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3" t="9067"/>
          <a:stretch/>
        </p:blipFill>
        <p:spPr>
          <a:xfrm>
            <a:off x="12789305" y="1251232"/>
            <a:ext cx="2771548" cy="2054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456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Arial Bold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dc:creator>Admin</dc:creator>
  <cp:lastModifiedBy>MinhThangPC.VN</cp:lastModifiedBy>
  <cp:revision>32</cp:revision>
  <dcterms:created xsi:type="dcterms:W3CDTF">2006-08-16T00:00:00Z</dcterms:created>
  <dcterms:modified xsi:type="dcterms:W3CDTF">2025-01-13T03:39:31Z</dcterms:modified>
  <dc:identifier>DAGEvgh5pV8</dc:identifier>
</cp:coreProperties>
</file>