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7" r:id="rId2"/>
    <p:sldId id="8347" r:id="rId3"/>
    <p:sldId id="265" r:id="rId4"/>
    <p:sldId id="306" r:id="rId5"/>
    <p:sldId id="307" r:id="rId6"/>
    <p:sldId id="308" r:id="rId7"/>
    <p:sldId id="258" r:id="rId8"/>
    <p:sldId id="263" r:id="rId9"/>
    <p:sldId id="8340" r:id="rId10"/>
    <p:sldId id="289" r:id="rId11"/>
    <p:sldId id="271" r:id="rId12"/>
    <p:sldId id="8348" r:id="rId13"/>
    <p:sldId id="8349" r:id="rId14"/>
    <p:sldId id="290" r:id="rId15"/>
    <p:sldId id="298" r:id="rId16"/>
    <p:sldId id="8345" r:id="rId17"/>
    <p:sldId id="295" r:id="rId18"/>
    <p:sldId id="8346" r:id="rId19"/>
    <p:sldId id="305" r:id="rId20"/>
    <p:sldId id="292" r:id="rId21"/>
    <p:sldId id="8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0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BD013-7190-1373-CCC4-BD8A3E6E4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AEF185-A603-AAC1-2A00-443137247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8301D3-F08E-ECB5-816E-25CB02F08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1EF966-0AC2-9F62-2D02-A4E4166BD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3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B714F-CBB5-FC50-41E6-D86A62692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5F32D5-040C-DB3A-1C1D-7F79D4437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566AB8-312B-E403-1046-9B1E00779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BEC9EB-706D-EBA3-7075-133122EA8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5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DFAE-DBDE-86A3-629B-992F24B8D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0A1AD72-7FD7-B0F5-CEAC-071D4DACB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504815-090B-961E-9847-1050DBB17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086231-080F-8116-17CE-C404DA5A9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27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B2940-E765-3968-F2DF-DE8E911A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60AC4EB-2E16-6040-C4CD-FC2ACD693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11E294-92E1-7F2F-A690-458EBE8EE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FE1756-906B-45E4-8994-F374AC5680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27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slide" Target="slide6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J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819276" y="213360"/>
            <a:ext cx="86201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2895600" y="1815406"/>
            <a:ext cx="67121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op chung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772150"/>
            <a:ext cx="342900" cy="342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Hình ảnh có liên quan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3"/>
          <a:stretch/>
        </p:blipFill>
        <p:spPr bwMode="auto">
          <a:xfrm>
            <a:off x="3124200" y="3777540"/>
            <a:ext cx="5715000" cy="1861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4" descr="153118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462658"/>
            <a:ext cx="935023" cy="115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153118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3066">
            <a:off x="3181784" y="5792968"/>
            <a:ext cx="723467" cy="82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1531182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6172200"/>
            <a:ext cx="723467" cy="5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1"/>
          <p:cNvGrpSpPr>
            <a:grpSpLocks/>
          </p:cNvGrpSpPr>
          <p:nvPr/>
        </p:nvGrpSpPr>
        <p:grpSpPr bwMode="auto">
          <a:xfrm rot="14003390">
            <a:off x="8569571" y="-102208"/>
            <a:ext cx="360143" cy="1474425"/>
            <a:chOff x="4733" y="799"/>
            <a:chExt cx="388" cy="353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 rot="7744689">
            <a:off x="2015595" y="2406774"/>
            <a:ext cx="347229" cy="494276"/>
            <a:chOff x="4733" y="799"/>
            <a:chExt cx="388" cy="353"/>
          </a:xfrm>
        </p:grpSpPr>
        <p:sp>
          <p:nvSpPr>
            <p:cNvPr id="20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 rot="9712353" flipV="1">
            <a:off x="1977406" y="909629"/>
            <a:ext cx="347229" cy="870935"/>
            <a:chOff x="4733" y="799"/>
            <a:chExt cx="388" cy="353"/>
          </a:xfrm>
        </p:grpSpPr>
        <p:sp>
          <p:nvSpPr>
            <p:cNvPr id="24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27" name="Group 11"/>
          <p:cNvGrpSpPr>
            <a:grpSpLocks/>
          </p:cNvGrpSpPr>
          <p:nvPr/>
        </p:nvGrpSpPr>
        <p:grpSpPr bwMode="auto">
          <a:xfrm rot="9712353">
            <a:off x="2167995" y="3731173"/>
            <a:ext cx="347229" cy="494276"/>
            <a:chOff x="4733" y="799"/>
            <a:chExt cx="388" cy="353"/>
          </a:xfrm>
        </p:grpSpPr>
        <p:sp>
          <p:nvSpPr>
            <p:cNvPr id="28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1" name="Group 11"/>
          <p:cNvGrpSpPr>
            <a:grpSpLocks/>
          </p:cNvGrpSpPr>
          <p:nvPr/>
        </p:nvGrpSpPr>
        <p:grpSpPr bwMode="auto">
          <a:xfrm rot="8494979">
            <a:off x="2020982" y="117951"/>
            <a:ext cx="347229" cy="494276"/>
            <a:chOff x="4733" y="799"/>
            <a:chExt cx="388" cy="353"/>
          </a:xfrm>
        </p:grpSpPr>
        <p:sp>
          <p:nvSpPr>
            <p:cNvPr id="32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 rot="17307306">
            <a:off x="2455193" y="4907358"/>
            <a:ext cx="471624" cy="1680536"/>
            <a:chOff x="4733" y="760"/>
            <a:chExt cx="527" cy="384"/>
          </a:xfrm>
        </p:grpSpPr>
        <p:sp>
          <p:nvSpPr>
            <p:cNvPr id="36" name="Freeform 12"/>
            <p:cNvSpPr>
              <a:spLocks/>
            </p:cNvSpPr>
            <p:nvPr/>
          </p:nvSpPr>
          <p:spPr bwMode="auto">
            <a:xfrm rot="2108015">
              <a:off x="5081" y="760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9" name="Group 11"/>
          <p:cNvGrpSpPr>
            <a:grpSpLocks/>
          </p:cNvGrpSpPr>
          <p:nvPr/>
        </p:nvGrpSpPr>
        <p:grpSpPr bwMode="auto">
          <a:xfrm rot="20385689">
            <a:off x="6740798" y="849201"/>
            <a:ext cx="347229" cy="494276"/>
            <a:chOff x="4733" y="799"/>
            <a:chExt cx="388" cy="353"/>
          </a:xfrm>
        </p:grpSpPr>
        <p:sp>
          <p:nvSpPr>
            <p:cNvPr id="40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43" name="Group 11"/>
          <p:cNvGrpSpPr>
            <a:grpSpLocks/>
          </p:cNvGrpSpPr>
          <p:nvPr/>
        </p:nvGrpSpPr>
        <p:grpSpPr bwMode="auto">
          <a:xfrm rot="19955086">
            <a:off x="5273478" y="737984"/>
            <a:ext cx="347229" cy="494276"/>
            <a:chOff x="4733" y="799"/>
            <a:chExt cx="388" cy="353"/>
          </a:xfrm>
        </p:grpSpPr>
        <p:sp>
          <p:nvSpPr>
            <p:cNvPr id="44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47" name="Group 11"/>
          <p:cNvGrpSpPr>
            <a:grpSpLocks/>
          </p:cNvGrpSpPr>
          <p:nvPr/>
        </p:nvGrpSpPr>
        <p:grpSpPr bwMode="auto">
          <a:xfrm rot="11952872">
            <a:off x="7658308" y="300553"/>
            <a:ext cx="347229" cy="494276"/>
            <a:chOff x="4733" y="799"/>
            <a:chExt cx="388" cy="353"/>
          </a:xfrm>
        </p:grpSpPr>
        <p:sp>
          <p:nvSpPr>
            <p:cNvPr id="48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1" name="Group 11"/>
          <p:cNvGrpSpPr>
            <a:grpSpLocks/>
          </p:cNvGrpSpPr>
          <p:nvPr/>
        </p:nvGrpSpPr>
        <p:grpSpPr bwMode="auto">
          <a:xfrm rot="9712353">
            <a:off x="2167995" y="2559174"/>
            <a:ext cx="347229" cy="494276"/>
            <a:chOff x="4733" y="799"/>
            <a:chExt cx="388" cy="353"/>
          </a:xfrm>
        </p:grpSpPr>
        <p:sp>
          <p:nvSpPr>
            <p:cNvPr id="52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9712353">
            <a:off x="9304123" y="5236124"/>
            <a:ext cx="347229" cy="494276"/>
            <a:chOff x="4733" y="799"/>
            <a:chExt cx="388" cy="353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9" name="Group 11"/>
          <p:cNvGrpSpPr>
            <a:grpSpLocks/>
          </p:cNvGrpSpPr>
          <p:nvPr/>
        </p:nvGrpSpPr>
        <p:grpSpPr bwMode="auto">
          <a:xfrm rot="10595932">
            <a:off x="9105932" y="3003595"/>
            <a:ext cx="763324" cy="764154"/>
            <a:chOff x="4733" y="799"/>
            <a:chExt cx="388" cy="353"/>
          </a:xfrm>
        </p:grpSpPr>
        <p:sp>
          <p:nvSpPr>
            <p:cNvPr id="60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63" name="Group 11"/>
          <p:cNvGrpSpPr>
            <a:grpSpLocks/>
          </p:cNvGrpSpPr>
          <p:nvPr/>
        </p:nvGrpSpPr>
        <p:grpSpPr bwMode="auto">
          <a:xfrm rot="13992832">
            <a:off x="9639589" y="3586613"/>
            <a:ext cx="646466" cy="850902"/>
            <a:chOff x="4733" y="799"/>
            <a:chExt cx="388" cy="353"/>
          </a:xfrm>
        </p:grpSpPr>
        <p:sp>
          <p:nvSpPr>
            <p:cNvPr id="64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5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6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67" name="Group 11"/>
          <p:cNvGrpSpPr>
            <a:grpSpLocks/>
          </p:cNvGrpSpPr>
          <p:nvPr/>
        </p:nvGrpSpPr>
        <p:grpSpPr bwMode="auto">
          <a:xfrm rot="2556504">
            <a:off x="8371738" y="6141266"/>
            <a:ext cx="426644" cy="293232"/>
            <a:chOff x="4733" y="799"/>
            <a:chExt cx="388" cy="353"/>
          </a:xfrm>
        </p:grpSpPr>
        <p:sp>
          <p:nvSpPr>
            <p:cNvPr id="68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9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71" name="Group 11"/>
          <p:cNvGrpSpPr>
            <a:grpSpLocks/>
          </p:cNvGrpSpPr>
          <p:nvPr/>
        </p:nvGrpSpPr>
        <p:grpSpPr bwMode="auto">
          <a:xfrm rot="4594085">
            <a:off x="8905042" y="5476115"/>
            <a:ext cx="348884" cy="552827"/>
            <a:chOff x="4733" y="799"/>
            <a:chExt cx="388" cy="353"/>
          </a:xfrm>
        </p:grpSpPr>
        <p:sp>
          <p:nvSpPr>
            <p:cNvPr id="72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75" name="Group 11"/>
          <p:cNvGrpSpPr>
            <a:grpSpLocks/>
          </p:cNvGrpSpPr>
          <p:nvPr/>
        </p:nvGrpSpPr>
        <p:grpSpPr bwMode="auto">
          <a:xfrm rot="1694379">
            <a:off x="7019848" y="5870049"/>
            <a:ext cx="532341" cy="924972"/>
            <a:chOff x="4733" y="799"/>
            <a:chExt cx="388" cy="353"/>
          </a:xfrm>
        </p:grpSpPr>
        <p:sp>
          <p:nvSpPr>
            <p:cNvPr id="76" name="Freeform 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8" name="Freeform 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pic>
        <p:nvPicPr>
          <p:cNvPr id="5" name="ettmc cu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57" y="5466412"/>
            <a:ext cx="1524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8902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6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44" y="411102"/>
            <a:ext cx="1940011" cy="492244"/>
          </a:xfrm>
          <a:prstGeom prst="rect">
            <a:avLst/>
          </a:prstGeom>
          <a:noFill/>
        </p:spPr>
        <p:txBody>
          <a:bodyPr wrap="square" lIns="76639" tIns="38319" rIns="76639" bIns="38319" rtlCol="0">
            <a:spAutoFit/>
          </a:bodyPr>
          <a:lstStyle/>
          <a:p>
            <a:pPr algn="ctr"/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6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349"/>
            <a:ext cx="12192000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tháng 10 năm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03346"/>
            <a:ext cx="12192000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52.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  <a:p>
            <a:pPr algn="ctr"/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6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9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9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281" y="2090887"/>
            <a:ext cx="7245124" cy="3443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6025"/>
            <a:ext cx="1758107" cy="742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0" y="1927728"/>
            <a:ext cx="523983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37254"/>
            <a:ext cx="478321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43155"/>
            <a:ext cx="495444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579566"/>
            <a:ext cx="506860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07118"/>
            <a:ext cx="381289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42" y="4048601"/>
            <a:ext cx="432659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60" y="5107064"/>
            <a:ext cx="461198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26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4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3BBD-0BA1-EDEE-4EDD-5879A352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F54D872-752B-CF36-659B-20E1B36F9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77E6E6-2950-ACA6-4589-650F9BE60A9C}"/>
              </a:ext>
            </a:extLst>
          </p:cNvPr>
          <p:cNvSpPr/>
          <p:nvPr/>
        </p:nvSpPr>
        <p:spPr>
          <a:xfrm>
            <a:off x="613215" y="96016"/>
            <a:ext cx="11639938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2D2A293B-DB90-869E-EB73-02AA982A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E7CEB-6D91-EB64-009F-E3CA6D0F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77" y="720225"/>
            <a:ext cx="180975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A3D73-F452-9540-C654-AC02B5EBC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215" y="1286235"/>
            <a:ext cx="6997796" cy="3489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6EE6C9-EED8-5D59-1B9B-9116D55AB3D6}"/>
              </a:ext>
            </a:extLst>
          </p:cNvPr>
          <p:cNvSpPr txBox="1"/>
          <p:nvPr/>
        </p:nvSpPr>
        <p:spPr>
          <a:xfrm>
            <a:off x="1148011" y="3291654"/>
            <a:ext cx="447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2C0CB4"/>
                </a:solidFill>
              </a:rPr>
              <a:t>Hình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chữ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nhật</a:t>
            </a:r>
            <a:r>
              <a:rPr lang="en-US" sz="2400" b="1" dirty="0">
                <a:solidFill>
                  <a:srgbClr val="2C0CB4"/>
                </a:solidFill>
              </a:rPr>
              <a:t> ABCD </a:t>
            </a:r>
            <a:r>
              <a:rPr lang="en-US" sz="2400" b="1" dirty="0" err="1">
                <a:solidFill>
                  <a:srgbClr val="2C0CB4"/>
                </a:solidFill>
              </a:rPr>
              <a:t>có</a:t>
            </a:r>
            <a:r>
              <a:rPr lang="en-US" sz="2400" b="1" dirty="0">
                <a:solidFill>
                  <a:srgbClr val="2C0CB4"/>
                </a:solidFill>
              </a:rPr>
              <a:t>:</a:t>
            </a:r>
          </a:p>
          <a:p>
            <a:pPr algn="just"/>
            <a:r>
              <a:rPr lang="en-US" sz="2400" b="1" dirty="0"/>
              <a:t>       </a:t>
            </a:r>
            <a:r>
              <a:rPr lang="en-US" sz="2400" b="1" dirty="0">
                <a:solidFill>
                  <a:srgbClr val="7030A0"/>
                </a:solidFill>
              </a:rPr>
              <a:t>4 x 3 = 12 (ô </a:t>
            </a:r>
            <a:r>
              <a:rPr lang="en-US" sz="2400" b="1" dirty="0" err="1">
                <a:solidFill>
                  <a:srgbClr val="7030A0"/>
                </a:solidFill>
              </a:rPr>
              <a:t>vuông</a:t>
            </a:r>
            <a:r>
              <a:rPr lang="en-US" sz="2400" b="1" dirty="0">
                <a:solidFill>
                  <a:srgbClr val="7030A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2C0CB4"/>
                </a:solidFill>
              </a:rPr>
              <a:t>Diện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tích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mỗi</a:t>
            </a:r>
            <a:r>
              <a:rPr lang="en-US" sz="2400" b="1" dirty="0">
                <a:solidFill>
                  <a:srgbClr val="2C0CB4"/>
                </a:solidFill>
              </a:rPr>
              <a:t> ô </a:t>
            </a:r>
            <a:r>
              <a:rPr lang="en-US" sz="2400" b="1" dirty="0" err="1">
                <a:solidFill>
                  <a:srgbClr val="2C0CB4"/>
                </a:solidFill>
              </a:rPr>
              <a:t>vuông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là</a:t>
            </a:r>
            <a:r>
              <a:rPr lang="en-US" sz="2400" b="1" dirty="0">
                <a:solidFill>
                  <a:srgbClr val="2C0CB4"/>
                </a:solidFill>
              </a:rPr>
              <a:t> 1 </a:t>
            </a:r>
            <a:r>
              <a:rPr lang="pl-PL" sz="2400" b="1" dirty="0">
                <a:solidFill>
                  <a:srgbClr val="2C0CB4"/>
                </a:solidFill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solidFill>
                  <a:srgbClr val="2C0CB4"/>
                </a:solidFill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solidFill>
                  <a:srgbClr val="2C0CB4"/>
                </a:solidFill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Diện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tích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nhật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ABCD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</a:rPr>
              <a:t>       4 x 3 = 12 (</a:t>
            </a:r>
            <a:r>
              <a:rPr lang="pl-PL" sz="2400" b="1" dirty="0">
                <a:solidFill>
                  <a:srgbClr val="7030A0"/>
                </a:solidFill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solidFill>
                  <a:srgbClr val="7030A0"/>
                </a:solidFill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solidFill>
                  <a:srgbClr val="7030A0"/>
                </a:solidFill>
                <a:cs typeface="Calibri" panose="020F0502020204030204" pitchFamily="34" charset="0"/>
              </a:rPr>
              <a:t>)</a:t>
            </a:r>
            <a:r>
              <a:rPr lang="en-US" sz="2400" b="1" dirty="0">
                <a:solidFill>
                  <a:srgbClr val="7030A0"/>
                </a:solidFill>
              </a:rPr>
              <a:t>)</a:t>
            </a:r>
            <a:endParaRPr lang="en-US" sz="2400" b="1" baseline="300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F88EE-620A-AE77-04A5-526C48517783}"/>
              </a:ext>
            </a:extLst>
          </p:cNvPr>
          <p:cNvSpPr txBox="1"/>
          <p:nvPr/>
        </p:nvSpPr>
        <p:spPr>
          <a:xfrm>
            <a:off x="925072" y="1838334"/>
            <a:ext cx="331599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6813E-403E-0632-0A3C-D295F3A9E1B5}"/>
              </a:ext>
            </a:extLst>
          </p:cNvPr>
          <p:cNvSpPr txBox="1"/>
          <p:nvPr/>
        </p:nvSpPr>
        <p:spPr>
          <a:xfrm>
            <a:off x="925071" y="2168066"/>
            <a:ext cx="3921351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CE3F9-7AF7-E162-A18D-EDCF61FAD611}"/>
              </a:ext>
            </a:extLst>
          </p:cNvPr>
          <p:cNvSpPr txBox="1"/>
          <p:nvPr/>
        </p:nvSpPr>
        <p:spPr>
          <a:xfrm>
            <a:off x="925072" y="2561535"/>
            <a:ext cx="4115081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F7BCE-EE47-9C58-EA3F-DFB97B41AB83}"/>
              </a:ext>
            </a:extLst>
          </p:cNvPr>
          <p:cNvSpPr txBox="1"/>
          <p:nvPr/>
        </p:nvSpPr>
        <p:spPr>
          <a:xfrm>
            <a:off x="820458" y="5573039"/>
            <a:ext cx="113453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chiều dài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269BF-5080-D7EA-1717-4E53D802BE8C}"/>
              </a:ext>
            </a:extLst>
          </p:cNvPr>
          <p:cNvSpPr txBox="1"/>
          <p:nvPr/>
        </p:nvSpPr>
        <p:spPr>
          <a:xfrm>
            <a:off x="2038649" y="5573039"/>
            <a:ext cx="12654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chiều rộng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800B4-495F-B6F4-74BC-1E306DE8FFA4}"/>
              </a:ext>
            </a:extLst>
          </p:cNvPr>
          <p:cNvSpPr txBox="1"/>
          <p:nvPr/>
        </p:nvSpPr>
        <p:spPr>
          <a:xfrm>
            <a:off x="3423736" y="5573039"/>
            <a:ext cx="113453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diện tích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0384C8-23A6-C5E2-097C-16A1FC1C20E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387725" y="5071984"/>
            <a:ext cx="415792" cy="501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B15BAC0-7E46-A7C1-5FF7-9668D7B1B2E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206268" y="5109387"/>
            <a:ext cx="465118" cy="463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8A2181-8483-A44E-84DC-292E9FC72168}"/>
              </a:ext>
            </a:extLst>
          </p:cNvPr>
          <p:cNvCxnSpPr>
            <a:cxnSpLocks/>
          </p:cNvCxnSpPr>
          <p:nvPr/>
        </p:nvCxnSpPr>
        <p:spPr>
          <a:xfrm>
            <a:off x="2866611" y="5101943"/>
            <a:ext cx="972917" cy="47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69241F-4724-2AFF-FBBF-32A94CB269CD}"/>
              </a:ext>
            </a:extLst>
          </p:cNvPr>
          <p:cNvSpPr txBox="1"/>
          <p:nvPr/>
        </p:nvSpPr>
        <p:spPr>
          <a:xfrm>
            <a:off x="1860565" y="335505"/>
            <a:ext cx="9419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A7E9E-4222-AE08-47A4-4EF7A6031F3C}"/>
              </a:ext>
            </a:extLst>
          </p:cNvPr>
          <p:cNvSpPr txBox="1"/>
          <p:nvPr/>
        </p:nvSpPr>
        <p:spPr>
          <a:xfrm>
            <a:off x="285593" y="1418197"/>
            <a:ext cx="9419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2C0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E9E522A3-7089-141C-8D1F-85B37A856D2C}"/>
              </a:ext>
            </a:extLst>
          </p:cNvPr>
          <p:cNvSpPr/>
          <p:nvPr/>
        </p:nvSpPr>
        <p:spPr>
          <a:xfrm rot="16200000">
            <a:off x="2049448" y="5245671"/>
            <a:ext cx="146987" cy="15615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8168FF-E8B3-69C3-5B13-F2ACE4B047F4}"/>
              </a:ext>
            </a:extLst>
          </p:cNvPr>
          <p:cNvSpPr txBox="1"/>
          <p:nvPr/>
        </p:nvSpPr>
        <p:spPr>
          <a:xfrm>
            <a:off x="1355398" y="6062006"/>
            <a:ext cx="181410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Cùng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vị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đo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76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1" grpId="0" animBg="1"/>
      <p:bldP spid="16" grpId="0" animBg="1"/>
      <p:bldP spid="17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58E39-2EF3-6476-1B36-B1143D9E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2290B9-6FCB-2C58-0BA5-F3E49C265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194CBC-160F-4C23-B025-1E0E682E2FD5}"/>
              </a:ext>
            </a:extLst>
          </p:cNvPr>
          <p:cNvSpPr/>
          <p:nvPr/>
        </p:nvSpPr>
        <p:spPr>
          <a:xfrm>
            <a:off x="629077" y="70841"/>
            <a:ext cx="11639938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59ECC251-6CDB-22FF-55A1-ECE4BB79A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EB394-3FFE-D284-BF50-18C2241EE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77" y="720225"/>
            <a:ext cx="180975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07E41-5BB0-713A-3E39-C7D67B7B3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215" y="1286235"/>
            <a:ext cx="6997796" cy="3489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08003-3D28-5C76-EC28-15FB4B256F9D}"/>
              </a:ext>
            </a:extLst>
          </p:cNvPr>
          <p:cNvSpPr txBox="1"/>
          <p:nvPr/>
        </p:nvSpPr>
        <p:spPr>
          <a:xfrm>
            <a:off x="1148011" y="3291654"/>
            <a:ext cx="447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2C0CB4"/>
                </a:solidFill>
              </a:rPr>
              <a:t>Hình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chữ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nhật</a:t>
            </a:r>
            <a:r>
              <a:rPr lang="en-US" sz="2400" b="1" dirty="0">
                <a:solidFill>
                  <a:srgbClr val="2C0CB4"/>
                </a:solidFill>
              </a:rPr>
              <a:t> ABCD </a:t>
            </a:r>
            <a:r>
              <a:rPr lang="en-US" sz="2400" b="1" dirty="0" err="1">
                <a:solidFill>
                  <a:srgbClr val="2C0CB4"/>
                </a:solidFill>
              </a:rPr>
              <a:t>có</a:t>
            </a:r>
            <a:r>
              <a:rPr lang="en-US" sz="2400" b="1" dirty="0">
                <a:solidFill>
                  <a:srgbClr val="2C0CB4"/>
                </a:solidFill>
              </a:rPr>
              <a:t>:</a:t>
            </a:r>
          </a:p>
          <a:p>
            <a:pPr algn="just"/>
            <a:r>
              <a:rPr lang="en-US" sz="2400" b="1" dirty="0"/>
              <a:t>       </a:t>
            </a:r>
            <a:r>
              <a:rPr lang="en-US" sz="2400" b="1" dirty="0">
                <a:solidFill>
                  <a:srgbClr val="7030A0"/>
                </a:solidFill>
              </a:rPr>
              <a:t>4 x 3 = 12 (ô </a:t>
            </a:r>
            <a:r>
              <a:rPr lang="en-US" sz="2400" b="1" dirty="0" err="1">
                <a:solidFill>
                  <a:srgbClr val="7030A0"/>
                </a:solidFill>
              </a:rPr>
              <a:t>vuông</a:t>
            </a:r>
            <a:r>
              <a:rPr lang="en-US" sz="2400" b="1" dirty="0">
                <a:solidFill>
                  <a:srgbClr val="7030A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2C0CB4"/>
                </a:solidFill>
              </a:rPr>
              <a:t>Diện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tích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mỗi</a:t>
            </a:r>
            <a:r>
              <a:rPr lang="en-US" sz="2400" b="1" dirty="0">
                <a:solidFill>
                  <a:srgbClr val="2C0CB4"/>
                </a:solidFill>
              </a:rPr>
              <a:t> ô </a:t>
            </a:r>
            <a:r>
              <a:rPr lang="en-US" sz="2400" b="1" dirty="0" err="1">
                <a:solidFill>
                  <a:srgbClr val="2C0CB4"/>
                </a:solidFill>
              </a:rPr>
              <a:t>vuông</a:t>
            </a:r>
            <a:r>
              <a:rPr lang="en-US" sz="2400" b="1" dirty="0">
                <a:solidFill>
                  <a:srgbClr val="2C0CB4"/>
                </a:solidFill>
              </a:rPr>
              <a:t> </a:t>
            </a:r>
            <a:r>
              <a:rPr lang="en-US" sz="2400" b="1" dirty="0" err="1">
                <a:solidFill>
                  <a:srgbClr val="2C0CB4"/>
                </a:solidFill>
              </a:rPr>
              <a:t>là</a:t>
            </a:r>
            <a:r>
              <a:rPr lang="en-US" sz="2400" b="1" dirty="0">
                <a:solidFill>
                  <a:srgbClr val="2C0CB4"/>
                </a:solidFill>
              </a:rPr>
              <a:t> 1 </a:t>
            </a:r>
            <a:r>
              <a:rPr lang="pl-PL" sz="2400" b="1" dirty="0">
                <a:solidFill>
                  <a:srgbClr val="2C0CB4"/>
                </a:solidFill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solidFill>
                  <a:srgbClr val="2C0CB4"/>
                </a:solidFill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solidFill>
                  <a:srgbClr val="2C0CB4"/>
                </a:solidFill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Diện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tích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nhật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ABCD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</a:rPr>
              <a:t>       4 x 3 = 12 (</a:t>
            </a:r>
            <a:r>
              <a:rPr lang="pl-PL" sz="2400" b="1" dirty="0">
                <a:solidFill>
                  <a:srgbClr val="7030A0"/>
                </a:solidFill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solidFill>
                  <a:srgbClr val="7030A0"/>
                </a:solidFill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solidFill>
                  <a:srgbClr val="7030A0"/>
                </a:solidFill>
                <a:cs typeface="Calibri" panose="020F0502020204030204" pitchFamily="34" charset="0"/>
              </a:rPr>
              <a:t>)</a:t>
            </a:r>
            <a:r>
              <a:rPr lang="en-US" sz="2400" b="1" dirty="0">
                <a:solidFill>
                  <a:srgbClr val="7030A0"/>
                </a:solidFill>
              </a:rPr>
              <a:t>)</a:t>
            </a:r>
            <a:endParaRPr lang="en-US" sz="2400" b="1" baseline="300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AA82E-3AE9-B479-3D8F-5B05387515D8}"/>
              </a:ext>
            </a:extLst>
          </p:cNvPr>
          <p:cNvSpPr txBox="1"/>
          <p:nvPr/>
        </p:nvSpPr>
        <p:spPr>
          <a:xfrm>
            <a:off x="925072" y="1838334"/>
            <a:ext cx="331599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16053-6191-3F99-A7DA-E52C02C2F29E}"/>
              </a:ext>
            </a:extLst>
          </p:cNvPr>
          <p:cNvSpPr txBox="1"/>
          <p:nvPr/>
        </p:nvSpPr>
        <p:spPr>
          <a:xfrm>
            <a:off x="925071" y="2168066"/>
            <a:ext cx="3921351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072BD-457E-C872-9152-9EF3FBF989A8}"/>
              </a:ext>
            </a:extLst>
          </p:cNvPr>
          <p:cNvSpPr txBox="1"/>
          <p:nvPr/>
        </p:nvSpPr>
        <p:spPr>
          <a:xfrm>
            <a:off x="925072" y="2561535"/>
            <a:ext cx="4115081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tất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DE789E-CFDF-81AF-D718-1C71873FBF98}"/>
              </a:ext>
            </a:extLst>
          </p:cNvPr>
          <p:cNvSpPr txBox="1"/>
          <p:nvPr/>
        </p:nvSpPr>
        <p:spPr>
          <a:xfrm>
            <a:off x="820458" y="5573039"/>
            <a:ext cx="1134534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chiều dài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D9976-E764-C605-E86D-DA93B7B6F757}"/>
              </a:ext>
            </a:extLst>
          </p:cNvPr>
          <p:cNvSpPr txBox="1"/>
          <p:nvPr/>
        </p:nvSpPr>
        <p:spPr>
          <a:xfrm>
            <a:off x="2038649" y="5573039"/>
            <a:ext cx="12654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chiều rộng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D9769-E42B-3345-1BC6-A09252FF2D86}"/>
              </a:ext>
            </a:extLst>
          </p:cNvPr>
          <p:cNvSpPr txBox="1"/>
          <p:nvPr/>
        </p:nvSpPr>
        <p:spPr>
          <a:xfrm>
            <a:off x="3423736" y="5573039"/>
            <a:ext cx="113453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diện tích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A02EFA-14AF-5620-68E5-BE88E327EC0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387725" y="5071984"/>
            <a:ext cx="415792" cy="501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03E3FC-CD1A-1DC2-E7EE-8B41FE905935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2206268" y="5109387"/>
            <a:ext cx="465118" cy="463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2F5347-322C-EE03-F772-C56E59B689F8}"/>
              </a:ext>
            </a:extLst>
          </p:cNvPr>
          <p:cNvCxnSpPr>
            <a:cxnSpLocks/>
          </p:cNvCxnSpPr>
          <p:nvPr/>
        </p:nvCxnSpPr>
        <p:spPr>
          <a:xfrm>
            <a:off x="2866611" y="5101943"/>
            <a:ext cx="972917" cy="47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87A956-0230-9397-032D-2DFA55FB0C57}"/>
              </a:ext>
            </a:extLst>
          </p:cNvPr>
          <p:cNvSpPr txBox="1"/>
          <p:nvPr/>
        </p:nvSpPr>
        <p:spPr>
          <a:xfrm>
            <a:off x="1860565" y="335505"/>
            <a:ext cx="9419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9D5367-331C-36A9-29D4-39348842D9C8}"/>
              </a:ext>
            </a:extLst>
          </p:cNvPr>
          <p:cNvSpPr txBox="1"/>
          <p:nvPr/>
        </p:nvSpPr>
        <p:spPr>
          <a:xfrm>
            <a:off x="285593" y="1418197"/>
            <a:ext cx="9419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b="1" dirty="0">
                <a:solidFill>
                  <a:srgbClr val="2C0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2C0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AB35CDFB-BA79-3B70-2227-563596A9D8E4}"/>
              </a:ext>
            </a:extLst>
          </p:cNvPr>
          <p:cNvSpPr/>
          <p:nvPr/>
        </p:nvSpPr>
        <p:spPr>
          <a:xfrm rot="16200000">
            <a:off x="2049448" y="5245671"/>
            <a:ext cx="146987" cy="15615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34264-3E7D-1164-25D5-AE929B00B2B4}"/>
              </a:ext>
            </a:extLst>
          </p:cNvPr>
          <p:cNvSpPr txBox="1"/>
          <p:nvPr/>
        </p:nvSpPr>
        <p:spPr>
          <a:xfrm>
            <a:off x="1355398" y="6062006"/>
            <a:ext cx="181410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Cùng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đơn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vị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8BE6EB-83DE-ABDD-450E-F640DCF34602}"/>
              </a:ext>
            </a:extLst>
          </p:cNvPr>
          <p:cNvSpPr/>
          <p:nvPr/>
        </p:nvSpPr>
        <p:spPr>
          <a:xfrm>
            <a:off x="5314190" y="4788096"/>
            <a:ext cx="5522412" cy="15111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3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1" grpId="0" animBg="1"/>
      <p:bldP spid="16" grpId="0" animBg="1"/>
      <p:bldP spid="17" grpId="0" animBg="1"/>
      <p:bldP spid="25" grpId="0" animBg="1"/>
      <p:bldP spid="2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CBD51-CF31-F15C-2D49-39832D5B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90E3C3-475B-4013-39D0-862B54543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23091B9-06B2-E0E8-34AE-CA22B1DEA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5464F2-F921-C908-3BB7-456172E59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24A7EA-725F-24BE-2319-A7A975BD59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79504D-3775-9F31-9377-90E9F44AE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35" y="1027472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A07376DD-749F-3F95-551E-0E859718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34374-D089-5918-BCEC-164E81AE83DA}"/>
              </a:ext>
            </a:extLst>
          </p:cNvPr>
          <p:cNvSpPr/>
          <p:nvPr/>
        </p:nvSpPr>
        <p:spPr>
          <a:xfrm>
            <a:off x="289351" y="352568"/>
            <a:ext cx="10848652" cy="13498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61F4C-CEAB-64D4-3ED5-9DCF4A468086}"/>
              </a:ext>
            </a:extLst>
          </p:cNvPr>
          <p:cNvSpPr txBox="1"/>
          <p:nvPr/>
        </p:nvSpPr>
        <p:spPr>
          <a:xfrm>
            <a:off x="680877" y="-257971"/>
            <a:ext cx="102257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CA48F-8ECC-AAEA-673F-9C80FD0C0921}"/>
              </a:ext>
            </a:extLst>
          </p:cNvPr>
          <p:cNvSpPr txBox="1"/>
          <p:nvPr/>
        </p:nvSpPr>
        <p:spPr>
          <a:xfrm rot="21201885">
            <a:off x="2363399" y="2805997"/>
            <a:ext cx="61030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Ta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lấy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chiều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dài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nhân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với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chiều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rộng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(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cùng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đơn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vị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 </a:t>
            </a:r>
            <a:r>
              <a:rPr lang="en-US" altLang="zh-CN" sz="4800" dirty="0" err="1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đo</a:t>
            </a:r>
            <a:r>
              <a:rPr lang="en-US" altLang="zh-CN" sz="4800" dirty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latin typeface="SVN-Dessert Menu Script" panose="00000500000000000000" pitchFamily="2" charset="0"/>
                <a:ea typeface="inpin heiti" charset="-122"/>
              </a:rPr>
              <a:t>)</a:t>
            </a:r>
            <a:endParaRPr kumimoji="0" lang="zh-CN" altLang="en-US" sz="48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Dessert Menu Script" panose="00000500000000000000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8498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7B405-0932-D3EB-780A-D8661EBC0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J023">
            <a:extLst>
              <a:ext uri="{FF2B5EF4-FFF2-40B4-BE49-F238E27FC236}">
                <a16:creationId xmlns:a16="http://schemas.microsoft.com/office/drawing/2014/main" id="{C9BF0B2A-8E4F-F2A9-3603-F668EBE88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819276" y="213360"/>
            <a:ext cx="86201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id="{D01646E2-4D55-1FF0-0BC7-7F3584606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815406"/>
            <a:ext cx="67121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op chung ta.mp3">
            <a:hlinkClick r:id="" action="ppaction://media"/>
            <a:extLst>
              <a:ext uri="{FF2B5EF4-FFF2-40B4-BE49-F238E27FC236}">
                <a16:creationId xmlns:a16="http://schemas.microsoft.com/office/drawing/2014/main" id="{317B84D4-385D-1FFD-C302-699C6C9B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772150"/>
            <a:ext cx="342900" cy="342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Hình ảnh có liên quan">
            <a:extLst>
              <a:ext uri="{FF2B5EF4-FFF2-40B4-BE49-F238E27FC236}">
                <a16:creationId xmlns:a16="http://schemas.microsoft.com/office/drawing/2014/main" id="{EA048AF3-2AED-CE2C-3703-A500D336FFB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3"/>
          <a:stretch/>
        </p:blipFill>
        <p:spPr bwMode="auto">
          <a:xfrm>
            <a:off x="3124200" y="3777540"/>
            <a:ext cx="5715000" cy="1861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4" descr="15311829">
            <a:extLst>
              <a:ext uri="{FF2B5EF4-FFF2-40B4-BE49-F238E27FC236}">
                <a16:creationId xmlns:a16="http://schemas.microsoft.com/office/drawing/2014/main" id="{3707013C-C63F-596B-9EA8-5097E3013F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5462658"/>
            <a:ext cx="935023" cy="115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15311829">
            <a:extLst>
              <a:ext uri="{FF2B5EF4-FFF2-40B4-BE49-F238E27FC236}">
                <a16:creationId xmlns:a16="http://schemas.microsoft.com/office/drawing/2014/main" id="{7E245FF5-AD93-6CFB-1437-5BC62C8B5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3066">
            <a:off x="3181784" y="5792968"/>
            <a:ext cx="723467" cy="82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15311829">
            <a:extLst>
              <a:ext uri="{FF2B5EF4-FFF2-40B4-BE49-F238E27FC236}">
                <a16:creationId xmlns:a16="http://schemas.microsoft.com/office/drawing/2014/main" id="{7C78F018-BBB4-1520-BA50-F6822E32F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6172200"/>
            <a:ext cx="723467" cy="5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1">
            <a:extLst>
              <a:ext uri="{FF2B5EF4-FFF2-40B4-BE49-F238E27FC236}">
                <a16:creationId xmlns:a16="http://schemas.microsoft.com/office/drawing/2014/main" id="{955882EA-AE17-AC72-8189-3519549D6C3C}"/>
              </a:ext>
            </a:extLst>
          </p:cNvPr>
          <p:cNvGrpSpPr>
            <a:grpSpLocks/>
          </p:cNvGrpSpPr>
          <p:nvPr/>
        </p:nvGrpSpPr>
        <p:grpSpPr bwMode="auto">
          <a:xfrm rot="14003390">
            <a:off x="8569571" y="-102208"/>
            <a:ext cx="360143" cy="1474425"/>
            <a:chOff x="4733" y="799"/>
            <a:chExt cx="388" cy="353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8417561-436B-6C65-9EBD-DAFDB952A040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D500427-8825-BAF5-6ED0-9505BD5BD43D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CF8CFD6-712D-54AE-4956-0A971439E83E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7019E248-BEDC-9210-0436-A46FF1A2C7CE}"/>
              </a:ext>
            </a:extLst>
          </p:cNvPr>
          <p:cNvGrpSpPr>
            <a:grpSpLocks/>
          </p:cNvGrpSpPr>
          <p:nvPr/>
        </p:nvGrpSpPr>
        <p:grpSpPr bwMode="auto">
          <a:xfrm rot="7744689">
            <a:off x="2015595" y="2406774"/>
            <a:ext cx="347229" cy="494276"/>
            <a:chOff x="4733" y="799"/>
            <a:chExt cx="388" cy="353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CB12129-4958-1E72-C752-61B7C7ED88F7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9756C10-F8FC-75E5-D623-1528E233FB5C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DA60813-268A-1CF6-1F0B-1BECA9549AEB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BC48518-F21E-4C99-0D3A-F5453D70ADAD}"/>
              </a:ext>
            </a:extLst>
          </p:cNvPr>
          <p:cNvGrpSpPr>
            <a:grpSpLocks/>
          </p:cNvGrpSpPr>
          <p:nvPr/>
        </p:nvGrpSpPr>
        <p:grpSpPr bwMode="auto">
          <a:xfrm rot="9712353" flipV="1">
            <a:off x="1977406" y="909629"/>
            <a:ext cx="347229" cy="870935"/>
            <a:chOff x="4733" y="799"/>
            <a:chExt cx="388" cy="353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40CB857D-0FD2-7A7E-3521-8B5AADFF0DCB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2B365E62-505F-E65A-45D8-DF76E2AAA592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17D9E79-A8B7-7827-991B-A9CC60D9C5AA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4F63663E-DDF8-6637-B075-9448D0FC13E6}"/>
              </a:ext>
            </a:extLst>
          </p:cNvPr>
          <p:cNvGrpSpPr>
            <a:grpSpLocks/>
          </p:cNvGrpSpPr>
          <p:nvPr/>
        </p:nvGrpSpPr>
        <p:grpSpPr bwMode="auto">
          <a:xfrm rot="9712353">
            <a:off x="2167995" y="3731173"/>
            <a:ext cx="347229" cy="494276"/>
            <a:chOff x="4733" y="799"/>
            <a:chExt cx="388" cy="353"/>
          </a:xfrm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B0AAB9F9-BBEE-673A-2264-8801C1071C5A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CD312574-9EEF-FE0A-3D2A-D28BD750AA47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82936909-C0B5-61AE-C45A-B35C304CA088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1" name="Group 11">
            <a:extLst>
              <a:ext uri="{FF2B5EF4-FFF2-40B4-BE49-F238E27FC236}">
                <a16:creationId xmlns:a16="http://schemas.microsoft.com/office/drawing/2014/main" id="{2B7CC983-667F-0ED1-D704-EFB180B61189}"/>
              </a:ext>
            </a:extLst>
          </p:cNvPr>
          <p:cNvGrpSpPr>
            <a:grpSpLocks/>
          </p:cNvGrpSpPr>
          <p:nvPr/>
        </p:nvGrpSpPr>
        <p:grpSpPr bwMode="auto">
          <a:xfrm rot="8494979">
            <a:off x="2020982" y="117951"/>
            <a:ext cx="347229" cy="494276"/>
            <a:chOff x="4733" y="799"/>
            <a:chExt cx="388" cy="353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D05A2D12-35A1-3A7E-3202-76761BDC7444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15D7950E-CC0E-CB34-AC38-1E25C9F3883F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BEA66289-BB0E-C135-4DC9-AAC9904F9EC9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5" name="Group 11">
            <a:extLst>
              <a:ext uri="{FF2B5EF4-FFF2-40B4-BE49-F238E27FC236}">
                <a16:creationId xmlns:a16="http://schemas.microsoft.com/office/drawing/2014/main" id="{DFD99352-ACD1-F507-8015-8E37B240E3C2}"/>
              </a:ext>
            </a:extLst>
          </p:cNvPr>
          <p:cNvGrpSpPr>
            <a:grpSpLocks/>
          </p:cNvGrpSpPr>
          <p:nvPr/>
        </p:nvGrpSpPr>
        <p:grpSpPr bwMode="auto">
          <a:xfrm rot="17307306">
            <a:off x="2455193" y="4907358"/>
            <a:ext cx="471624" cy="1680536"/>
            <a:chOff x="4733" y="760"/>
            <a:chExt cx="527" cy="384"/>
          </a:xfrm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838F2BA7-9381-5B2B-614A-7082D7B81B30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5081" y="760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DE5F8644-F764-C167-C2FD-E0788E16E5BD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284A1AA-53B8-796A-8FDD-941ACC89C9E4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39" name="Group 11">
            <a:extLst>
              <a:ext uri="{FF2B5EF4-FFF2-40B4-BE49-F238E27FC236}">
                <a16:creationId xmlns:a16="http://schemas.microsoft.com/office/drawing/2014/main" id="{7FDCA589-0C3F-E713-EF86-A8E70B99BBAE}"/>
              </a:ext>
            </a:extLst>
          </p:cNvPr>
          <p:cNvGrpSpPr>
            <a:grpSpLocks/>
          </p:cNvGrpSpPr>
          <p:nvPr/>
        </p:nvGrpSpPr>
        <p:grpSpPr bwMode="auto">
          <a:xfrm rot="20385689">
            <a:off x="6740798" y="849201"/>
            <a:ext cx="347229" cy="494276"/>
            <a:chOff x="4733" y="799"/>
            <a:chExt cx="388" cy="353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D9E43061-F523-3ADE-DA01-35C0B5BEEB36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8D33117D-56B1-ED32-8F70-E1D7B37F45E6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A00D2C79-3313-AFBE-70DD-D06ACD250449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43" name="Group 11">
            <a:extLst>
              <a:ext uri="{FF2B5EF4-FFF2-40B4-BE49-F238E27FC236}">
                <a16:creationId xmlns:a16="http://schemas.microsoft.com/office/drawing/2014/main" id="{130CA850-BBFD-CB38-BBA1-88AD15187089}"/>
              </a:ext>
            </a:extLst>
          </p:cNvPr>
          <p:cNvGrpSpPr>
            <a:grpSpLocks/>
          </p:cNvGrpSpPr>
          <p:nvPr/>
        </p:nvGrpSpPr>
        <p:grpSpPr bwMode="auto">
          <a:xfrm rot="19955086">
            <a:off x="5273478" y="737984"/>
            <a:ext cx="347229" cy="494276"/>
            <a:chOff x="4733" y="799"/>
            <a:chExt cx="388" cy="353"/>
          </a:xfrm>
        </p:grpSpPr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F4E474F-C8FC-43A7-DDC0-21F9020E0198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7FF742E-5D59-E8D4-1DCD-30899FE4A3B3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7BAC2EF3-CA04-5CF8-D942-B332C46F8775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id="{5410BE40-951B-D94F-FF61-6F638B3DC491}"/>
              </a:ext>
            </a:extLst>
          </p:cNvPr>
          <p:cNvGrpSpPr>
            <a:grpSpLocks/>
          </p:cNvGrpSpPr>
          <p:nvPr/>
        </p:nvGrpSpPr>
        <p:grpSpPr bwMode="auto">
          <a:xfrm rot="11952872">
            <a:off x="7658308" y="300553"/>
            <a:ext cx="347229" cy="494276"/>
            <a:chOff x="4733" y="799"/>
            <a:chExt cx="388" cy="353"/>
          </a:xfrm>
        </p:grpSpPr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828B24A6-BD3F-D896-2BFE-1FDE9BCE46E9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3C0A680A-366A-2D13-7FAE-68BF8BE8B497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4C39E83-09B7-A5C3-9E7B-04B5A54A59C1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1" name="Group 11">
            <a:extLst>
              <a:ext uri="{FF2B5EF4-FFF2-40B4-BE49-F238E27FC236}">
                <a16:creationId xmlns:a16="http://schemas.microsoft.com/office/drawing/2014/main" id="{CA24543F-5B81-D80D-DFF5-9171900E81D0}"/>
              </a:ext>
            </a:extLst>
          </p:cNvPr>
          <p:cNvGrpSpPr>
            <a:grpSpLocks/>
          </p:cNvGrpSpPr>
          <p:nvPr/>
        </p:nvGrpSpPr>
        <p:grpSpPr bwMode="auto">
          <a:xfrm rot="9712353">
            <a:off x="2167995" y="2559174"/>
            <a:ext cx="347229" cy="494276"/>
            <a:chOff x="4733" y="799"/>
            <a:chExt cx="388" cy="353"/>
          </a:xfrm>
        </p:grpSpPr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D51C7705-5988-632B-4467-AE0E806ED737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CD77CB85-EC25-BDB9-9D21-AE9AA4518433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C6CA35A4-303E-828B-A821-967B17914373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5" name="Group 11">
            <a:extLst>
              <a:ext uri="{FF2B5EF4-FFF2-40B4-BE49-F238E27FC236}">
                <a16:creationId xmlns:a16="http://schemas.microsoft.com/office/drawing/2014/main" id="{CC1BAE43-AD04-B3AC-9C77-93404F5796E1}"/>
              </a:ext>
            </a:extLst>
          </p:cNvPr>
          <p:cNvGrpSpPr>
            <a:grpSpLocks/>
          </p:cNvGrpSpPr>
          <p:nvPr/>
        </p:nvGrpSpPr>
        <p:grpSpPr bwMode="auto">
          <a:xfrm rot="9712353">
            <a:off x="9304123" y="5236124"/>
            <a:ext cx="347229" cy="494276"/>
            <a:chOff x="4733" y="799"/>
            <a:chExt cx="388" cy="353"/>
          </a:xfrm>
        </p:grpSpPr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045A8D78-3D2D-83CA-E0B1-C64737A996FD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DB91E7AE-31D4-3C09-6DC2-3F8FA1D35AC5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CDC41CBA-0EB3-018A-D4C4-B17AD1F4F503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59" name="Group 11">
            <a:extLst>
              <a:ext uri="{FF2B5EF4-FFF2-40B4-BE49-F238E27FC236}">
                <a16:creationId xmlns:a16="http://schemas.microsoft.com/office/drawing/2014/main" id="{DDC819FB-9A13-73D4-A3DC-34FBC30D330F}"/>
              </a:ext>
            </a:extLst>
          </p:cNvPr>
          <p:cNvGrpSpPr>
            <a:grpSpLocks/>
          </p:cNvGrpSpPr>
          <p:nvPr/>
        </p:nvGrpSpPr>
        <p:grpSpPr bwMode="auto">
          <a:xfrm rot="10595932">
            <a:off x="9105932" y="3003595"/>
            <a:ext cx="763324" cy="764154"/>
            <a:chOff x="4733" y="799"/>
            <a:chExt cx="388" cy="353"/>
          </a:xfrm>
        </p:grpSpPr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3C79720B-4AED-23DC-828A-0E8EB10E8149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0866D878-365D-BAD2-66BD-CBCD3D52B55F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176B2B93-8012-B880-B1C6-0190D15165B4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EB9A5A6C-4696-588B-37F5-ECC709F0BEC4}"/>
              </a:ext>
            </a:extLst>
          </p:cNvPr>
          <p:cNvGrpSpPr>
            <a:grpSpLocks/>
          </p:cNvGrpSpPr>
          <p:nvPr/>
        </p:nvGrpSpPr>
        <p:grpSpPr bwMode="auto">
          <a:xfrm rot="13992832">
            <a:off x="9639589" y="3586613"/>
            <a:ext cx="646466" cy="850902"/>
            <a:chOff x="4733" y="799"/>
            <a:chExt cx="388" cy="353"/>
          </a:xfrm>
        </p:grpSpPr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78FA2825-258F-5270-71EC-A8BBD4B1DD0F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E4FED2DD-7939-7A5F-664A-1412D5EEE72D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E58FF485-BA16-E9DE-29BA-8248D1D4CFB6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67" name="Group 11">
            <a:extLst>
              <a:ext uri="{FF2B5EF4-FFF2-40B4-BE49-F238E27FC236}">
                <a16:creationId xmlns:a16="http://schemas.microsoft.com/office/drawing/2014/main" id="{98880C5E-AC82-0905-D0AF-C14E8DCF87AC}"/>
              </a:ext>
            </a:extLst>
          </p:cNvPr>
          <p:cNvGrpSpPr>
            <a:grpSpLocks/>
          </p:cNvGrpSpPr>
          <p:nvPr/>
        </p:nvGrpSpPr>
        <p:grpSpPr bwMode="auto">
          <a:xfrm rot="2556504">
            <a:off x="8371738" y="6141266"/>
            <a:ext cx="426644" cy="293232"/>
            <a:chOff x="4733" y="799"/>
            <a:chExt cx="388" cy="353"/>
          </a:xfrm>
        </p:grpSpPr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C546D211-92A6-FD4E-CDF0-6BBE579EBB74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6A960B10-FE57-CEF5-03FD-B784FD289E5E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EB5AA9AA-AB53-61E7-19C8-441B4731D812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71" name="Group 11">
            <a:extLst>
              <a:ext uri="{FF2B5EF4-FFF2-40B4-BE49-F238E27FC236}">
                <a16:creationId xmlns:a16="http://schemas.microsoft.com/office/drawing/2014/main" id="{4407B645-3459-DF79-E546-4FD7ED9E95A8}"/>
              </a:ext>
            </a:extLst>
          </p:cNvPr>
          <p:cNvGrpSpPr>
            <a:grpSpLocks/>
          </p:cNvGrpSpPr>
          <p:nvPr/>
        </p:nvGrpSpPr>
        <p:grpSpPr bwMode="auto">
          <a:xfrm rot="4594085">
            <a:off x="8905042" y="5476115"/>
            <a:ext cx="348884" cy="552827"/>
            <a:chOff x="4733" y="799"/>
            <a:chExt cx="388" cy="353"/>
          </a:xfrm>
        </p:grpSpPr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BB0FD944-E9CB-E3CB-0171-0FEB19AF07EA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03581C4E-DB48-CBEC-716D-295141A4740B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FD583B2D-6400-0FFB-EE6C-B3614BF17194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75" name="Group 11">
            <a:extLst>
              <a:ext uri="{FF2B5EF4-FFF2-40B4-BE49-F238E27FC236}">
                <a16:creationId xmlns:a16="http://schemas.microsoft.com/office/drawing/2014/main" id="{A0BF2B7D-4C13-AF3D-E612-A461F4B920E3}"/>
              </a:ext>
            </a:extLst>
          </p:cNvPr>
          <p:cNvGrpSpPr>
            <a:grpSpLocks/>
          </p:cNvGrpSpPr>
          <p:nvPr/>
        </p:nvGrpSpPr>
        <p:grpSpPr bwMode="auto">
          <a:xfrm rot="1694379">
            <a:off x="7019848" y="5870049"/>
            <a:ext cx="532341" cy="924972"/>
            <a:chOff x="4733" y="799"/>
            <a:chExt cx="388" cy="353"/>
          </a:xfrm>
        </p:grpSpPr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7F7D0651-5B64-2386-F74D-4EB85E7F3C84}"/>
                </a:ext>
              </a:extLst>
            </p:cNvPr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649A6D85-6B59-C549-76F3-40A255DDC592}"/>
                </a:ext>
              </a:extLst>
            </p:cNvPr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72DBE474-D29B-A526-5C06-BA53146BC295}"/>
                </a:ext>
              </a:extLst>
            </p:cNvPr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Trebuchet MS"/>
              </a:endParaRPr>
            </a:p>
          </p:txBody>
        </p:sp>
      </p:grpSp>
      <p:pic>
        <p:nvPicPr>
          <p:cNvPr id="5" name="ettmc cuoi.mp3">
            <a:hlinkClick r:id="" action="ppaction://media"/>
            <a:extLst>
              <a:ext uri="{FF2B5EF4-FFF2-40B4-BE49-F238E27FC236}">
                <a16:creationId xmlns:a16="http://schemas.microsoft.com/office/drawing/2014/main" id="{A9ADC723-A18E-6FAC-1EF0-90BCDF9A4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57" y="5466412"/>
            <a:ext cx="1524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4798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6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351" y="1032095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54A92-FD03-C288-0A9F-591D7EE71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9A71BB-B287-F3BB-4E52-FDD2160D8824}"/>
              </a:ext>
            </a:extLst>
          </p:cNvPr>
          <p:cNvSpPr txBox="1"/>
          <p:nvPr/>
        </p:nvSpPr>
        <p:spPr>
          <a:xfrm>
            <a:off x="4649144" y="411102"/>
            <a:ext cx="1940011" cy="492244"/>
          </a:xfrm>
          <a:prstGeom prst="rect">
            <a:avLst/>
          </a:prstGeom>
          <a:noFill/>
        </p:spPr>
        <p:txBody>
          <a:bodyPr wrap="square" lIns="76639" tIns="38319" rIns="76639" bIns="38319" rtlCol="0">
            <a:spAutoFit/>
          </a:bodyPr>
          <a:lstStyle/>
          <a:p>
            <a:pPr algn="ctr"/>
            <a:r>
              <a:rPr lang="en-US" sz="269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2696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674D8-DDE0-A21F-8C25-0871A2B096D8}"/>
              </a:ext>
            </a:extLst>
          </p:cNvPr>
          <p:cNvSpPr/>
          <p:nvPr/>
        </p:nvSpPr>
        <p:spPr>
          <a:xfrm>
            <a:off x="0" y="4349"/>
            <a:ext cx="12192000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tháng 10 năm 2025</a:t>
            </a:r>
          </a:p>
        </p:txBody>
      </p:sp>
    </p:spTree>
    <p:extLst>
      <p:ext uri="{BB962C8B-B14F-4D97-AF65-F5344CB8AC3E}">
        <p14:creationId xmlns:p14="http://schemas.microsoft.com/office/powerpoint/2010/main" val="406591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017ED-217D-AFFC-073E-600AD0905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B1A65B-200C-EC15-F638-D4DF7F634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E6EBB2-DE74-24AF-760D-FF77381A3F24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179D0-3727-C10E-5605-EC63C1742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F93C0-B2FD-90E2-AE00-C633085EF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6CD65-50E9-B321-27B6-7DDE15358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44316-61F6-6784-EDAF-5EF913224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75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6415" y="1468808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</a:t>
            </a:r>
            <a:r>
              <a:rPr lang="en-US" sz="6600" b="1" dirty="0">
                <a:solidFill>
                  <a:prstClr val="white"/>
                </a:solidFill>
              </a:rPr>
              <a:t>CHĂM 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805365" y="1458006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31734" y="62475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3 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30 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 1 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F62D644-9938-4D23-A1A0-E45A02D9F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97046"/>
              </p:ext>
            </p:extLst>
          </p:nvPr>
        </p:nvGraphicFramePr>
        <p:xfrm>
          <a:off x="3974115" y="1821560"/>
          <a:ext cx="3141132" cy="1104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044">
                  <a:extLst>
                    <a:ext uri="{9D8B030D-6E8A-4147-A177-3AD203B41FA5}">
                      <a16:colId xmlns:a16="http://schemas.microsoft.com/office/drawing/2014/main" val="1022465971"/>
                    </a:ext>
                  </a:extLst>
                </a:gridCol>
                <a:gridCol w="1047044">
                  <a:extLst>
                    <a:ext uri="{9D8B030D-6E8A-4147-A177-3AD203B41FA5}">
                      <a16:colId xmlns:a16="http://schemas.microsoft.com/office/drawing/2014/main" val="1334358376"/>
                    </a:ext>
                  </a:extLst>
                </a:gridCol>
                <a:gridCol w="1047044">
                  <a:extLst>
                    <a:ext uri="{9D8B030D-6E8A-4147-A177-3AD203B41FA5}">
                      <a16:colId xmlns:a16="http://schemas.microsoft.com/office/drawing/2014/main" val="3015257195"/>
                    </a:ext>
                  </a:extLst>
                </a:gridCol>
              </a:tblGrid>
              <a:tr h="11043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831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E62656-C77F-B188-BF4D-FAA485155052}"/>
              </a:ext>
            </a:extLst>
          </p:cNvPr>
          <p:cNvSpPr txBox="1"/>
          <p:nvPr/>
        </p:nvSpPr>
        <p:spPr>
          <a:xfrm>
            <a:off x="2749216" y="944479"/>
            <a:ext cx="576101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err="1">
                <a:solidFill>
                  <a:srgbClr val="FFFF00"/>
                </a:solidFill>
              </a:rPr>
              <a:t>Diện</a:t>
            </a:r>
            <a:r>
              <a:rPr lang="en-US" sz="4100" b="1" dirty="0">
                <a:solidFill>
                  <a:srgbClr val="FFFF00"/>
                </a:solidFill>
              </a:rPr>
              <a:t> </a:t>
            </a:r>
            <a:r>
              <a:rPr lang="en-US" sz="4100" b="1" dirty="0" err="1">
                <a:solidFill>
                  <a:srgbClr val="FFFF00"/>
                </a:solidFill>
              </a:rPr>
              <a:t>tích</a:t>
            </a:r>
            <a:r>
              <a:rPr lang="en-US" sz="4100" b="1" dirty="0">
                <a:solidFill>
                  <a:srgbClr val="FFFF00"/>
                </a:solidFill>
              </a:rPr>
              <a:t> </a:t>
            </a:r>
            <a:r>
              <a:rPr lang="en-US" sz="4100" b="1" dirty="0" err="1">
                <a:solidFill>
                  <a:srgbClr val="FFFF00"/>
                </a:solidFill>
              </a:rPr>
              <a:t>hình</a:t>
            </a:r>
            <a:r>
              <a:rPr lang="en-US" sz="4100" b="1" dirty="0">
                <a:solidFill>
                  <a:srgbClr val="FFFF00"/>
                </a:solidFill>
              </a:rPr>
              <a:t> </a:t>
            </a:r>
            <a:r>
              <a:rPr lang="en-US" sz="4100" b="1" dirty="0" err="1">
                <a:solidFill>
                  <a:srgbClr val="FFFF00"/>
                </a:solidFill>
              </a:rPr>
              <a:t>dưới</a:t>
            </a:r>
            <a:r>
              <a:rPr lang="en-US" sz="4100" b="1" dirty="0">
                <a:solidFill>
                  <a:srgbClr val="FFFF00"/>
                </a:solidFill>
              </a:rPr>
              <a:t> </a:t>
            </a:r>
            <a:r>
              <a:rPr lang="en-US" sz="4100" b="1" dirty="0" err="1">
                <a:solidFill>
                  <a:srgbClr val="FFFF00"/>
                </a:solidFill>
              </a:rPr>
              <a:t>đây</a:t>
            </a:r>
            <a:r>
              <a:rPr lang="en-US" sz="4100" b="1" dirty="0">
                <a:solidFill>
                  <a:srgbClr val="FFFF00"/>
                </a:solidFill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F596F-F94E-452C-BE2B-C21CB0E35DA0}"/>
              </a:ext>
            </a:extLst>
          </p:cNvPr>
          <p:cNvSpPr txBox="1"/>
          <p:nvPr/>
        </p:nvSpPr>
        <p:spPr>
          <a:xfrm>
            <a:off x="6088994" y="2165463"/>
            <a:ext cx="110176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FFFF00"/>
                </a:solidFill>
              </a:rPr>
              <a:t>1cm</a:t>
            </a:r>
            <a:r>
              <a:rPr lang="en-US" sz="3100" b="1" baseline="30000" dirty="0">
                <a:solidFill>
                  <a:srgbClr val="FFFF00"/>
                </a:solidFill>
              </a:rPr>
              <a:t>2</a:t>
            </a:r>
            <a:endParaRPr lang="en-US" sz="3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415" y="2082285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khoa.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544</Words>
  <Application>Microsoft Office PowerPoint</Application>
  <PresentationFormat>Widescreen</PresentationFormat>
  <Paragraphs>98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inpin heiti</vt:lpstr>
      <vt:lpstr>SVN-Dessert Menu Script</vt:lpstr>
      <vt:lpstr>SVN-Gretoon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Phung Danh Thang</cp:lastModifiedBy>
  <cp:revision>11</cp:revision>
  <dcterms:created xsi:type="dcterms:W3CDTF">2023-01-30T13:37:16Z</dcterms:created>
  <dcterms:modified xsi:type="dcterms:W3CDTF">2025-10-21T06:57:54Z</dcterms:modified>
</cp:coreProperties>
</file>