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7" r:id="rId9"/>
    <p:sldId id="268" r:id="rId10"/>
    <p:sldId id="269" r:id="rId11"/>
    <p:sldId id="270" r:id="rId12"/>
    <p:sldId id="271" r:id="rId13"/>
    <p:sldId id="272" r:id="rId14"/>
    <p:sldId id="273" r:id="rId15"/>
    <p:sldId id="275" r:id="rId16"/>
    <p:sldId id="277" r:id="rId17"/>
    <p:sldId id="274" r:id="rId18"/>
    <p:sldId id="276" r:id="rId19"/>
    <p:sldId id="278" r:id="rId20"/>
    <p:sldId id="279" r:id="rId21"/>
    <p:sldId id="280" r:id="rId22"/>
    <p:sldId id="281" r:id="rId23"/>
    <p:sldId id="283" r:id="rId24"/>
    <p:sldId id="287" r:id="rId25"/>
    <p:sldId id="288" r:id="rId26"/>
    <p:sldId id="289"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2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75A710-CAED-48E0-B054-B97826F5CAC9}"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6738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285570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1541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039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75A710-CAED-48E0-B054-B97826F5CAC9}"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91748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75A710-CAED-48E0-B054-B97826F5CAC9}"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14972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75A710-CAED-48E0-B054-B97826F5CAC9}" type="datetimeFigureOut">
              <a:rPr lang="en-US" smtClean="0"/>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62343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75A710-CAED-48E0-B054-B97826F5CAC9}" type="datetimeFigureOut">
              <a:rPr lang="en-US" smtClean="0"/>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43111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5A710-CAED-48E0-B054-B97826F5CAC9}" type="datetimeFigureOut">
              <a:rPr lang="en-US" smtClean="0"/>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6293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99406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604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5A710-CAED-48E0-B054-B97826F5CAC9}" type="datetimeFigureOut">
              <a:rPr lang="en-US" smtClean="0"/>
              <a:t>9/17/2025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1136D-A481-42A3-9B8D-44CF87275AD4}" type="slidenum">
              <a:rPr lang="en-US" smtClean="0"/>
              <a:t>‹#›</a:t>
            </a:fld>
            <a:endParaRPr lang="en-US"/>
          </a:p>
        </p:txBody>
      </p:sp>
    </p:spTree>
    <p:extLst>
      <p:ext uri="{BB962C8B-B14F-4D97-AF65-F5344CB8AC3E}">
        <p14:creationId xmlns:p14="http://schemas.microsoft.com/office/powerpoint/2010/main" val="88247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2.wav"/><Relationship Id="rId7"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2.wav"/><Relationship Id="rId7"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2.wav"/><Relationship Id="rId7"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audio" Target="../media/audio2.wav"/><Relationship Id="rId7"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audio" Target="../media/audio2.wav"/><Relationship Id="rId7"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9.gif"/><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2.wav"/><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2.wav"/><Relationship Id="rId7"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2.wav"/><Relationship Id="rId7"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0" y="326573"/>
            <a:ext cx="12192000" cy="646331"/>
          </a:xfrm>
          <a:prstGeom prst="rect">
            <a:avLst/>
          </a:prstGeom>
          <a:noFill/>
        </p:spPr>
        <p:txBody>
          <a:bodyPr wrap="square" rtlCol="0">
            <a:spAutoFit/>
          </a:bodyPr>
          <a:lstStyle/>
          <a:p>
            <a:pPr algn="ctr"/>
            <a:r>
              <a:rPr lang="en-US" smtClean="0">
                <a:solidFill>
                  <a:srgbClr val="7030A0"/>
                </a:solidFill>
                <a:latin typeface="Times New Roman" pitchFamily="18" charset="0"/>
                <a:cs typeface="Times New Roman" pitchFamily="18" charset="0"/>
              </a:rPr>
              <a:t>UBND PHƯỜNG </a:t>
            </a:r>
            <a:r>
              <a:rPr lang="en-US" smtClean="0">
                <a:solidFill>
                  <a:srgbClr val="7030A0"/>
                </a:solidFill>
                <a:latin typeface="Times New Roman" pitchFamily="18" charset="0"/>
                <a:cs typeface="Times New Roman" pitchFamily="18" charset="0"/>
              </a:rPr>
              <a:t>VIỆT HƯNG</a:t>
            </a:r>
            <a:endParaRPr lang="en-US" dirty="0">
              <a:solidFill>
                <a:srgbClr val="7030A0"/>
              </a:solidFill>
              <a:latin typeface="Times New Roman" pitchFamily="18" charset="0"/>
              <a:cs typeface="Times New Roman" pitchFamily="18" charset="0"/>
            </a:endParaRPr>
          </a:p>
          <a:p>
            <a:pPr algn="ctr"/>
            <a:r>
              <a:rPr lang="en-US" dirty="0">
                <a:solidFill>
                  <a:srgbClr val="7030A0"/>
                </a:solidFill>
                <a:latin typeface="Times New Roman" pitchFamily="18" charset="0"/>
                <a:cs typeface="Times New Roman" pitchFamily="18" charset="0"/>
              </a:rPr>
              <a:t>TRƯỜNG </a:t>
            </a:r>
            <a:r>
              <a:rPr lang="en-US">
                <a:solidFill>
                  <a:srgbClr val="7030A0"/>
                </a:solidFill>
                <a:latin typeface="Times New Roman" pitchFamily="18" charset="0"/>
                <a:cs typeface="Times New Roman" pitchFamily="18" charset="0"/>
              </a:rPr>
              <a:t>MẦM </a:t>
            </a:r>
            <a:r>
              <a:rPr lang="en-US" smtClean="0">
                <a:solidFill>
                  <a:srgbClr val="7030A0"/>
                </a:solidFill>
                <a:latin typeface="Times New Roman" pitchFamily="18" charset="0"/>
                <a:cs typeface="Times New Roman" pitchFamily="18" charset="0"/>
              </a:rPr>
              <a:t>NON THƯỢNG THANH                                                                                                                                                                                                                                                                                                                                                                    </a:t>
            </a:r>
            <a:endParaRPr lang="en-US" dirty="0">
              <a:solidFill>
                <a:srgbClr val="7030A0"/>
              </a:solidFill>
              <a:latin typeface="Times New Roman" pitchFamily="18" charset="0"/>
              <a:cs typeface="Times New Roman" pitchFamily="18" charset="0"/>
            </a:endParaRPr>
          </a:p>
        </p:txBody>
      </p:sp>
      <p:sp>
        <p:nvSpPr>
          <p:cNvPr id="6" name="TextBox 5"/>
          <p:cNvSpPr txBox="1"/>
          <p:nvPr/>
        </p:nvSpPr>
        <p:spPr>
          <a:xfrm>
            <a:off x="0" y="1893853"/>
            <a:ext cx="12192000" cy="523220"/>
          </a:xfrm>
          <a:prstGeom prst="rect">
            <a:avLst/>
          </a:prstGeom>
          <a:noFill/>
        </p:spPr>
        <p:txBody>
          <a:bodyPr wrap="square" rtlCol="0">
            <a:spAutoFit/>
          </a:bodyPr>
          <a:lstStyle/>
          <a:p>
            <a:pPr algn="ctr"/>
            <a:r>
              <a:rPr lang="en-US" sz="2800" b="1" dirty="0">
                <a:solidFill>
                  <a:srgbClr val="C00000"/>
                </a:solidFill>
                <a:latin typeface="Times New Roman" pitchFamily="18" charset="0"/>
                <a:cs typeface="Times New Roman" pitchFamily="18" charset="0"/>
              </a:rPr>
              <a:t>LĨNH VỰC PHÁT TRIỂN NHẬN THỨC</a:t>
            </a:r>
          </a:p>
        </p:txBody>
      </p:sp>
      <p:sp>
        <p:nvSpPr>
          <p:cNvPr id="7" name="TextBox 6"/>
          <p:cNvSpPr txBox="1"/>
          <p:nvPr/>
        </p:nvSpPr>
        <p:spPr>
          <a:xfrm>
            <a:off x="0" y="2653288"/>
            <a:ext cx="12192000" cy="2677656"/>
          </a:xfrm>
          <a:prstGeom prst="rect">
            <a:avLst/>
          </a:prstGeom>
          <a:noFill/>
        </p:spPr>
        <p:txBody>
          <a:bodyPr wrap="square" rtlCol="0">
            <a:spAutoFit/>
          </a:bodyPr>
          <a:lstStyle/>
          <a:p>
            <a:pPr algn="ctr">
              <a:lnSpc>
                <a:spcPct val="150000"/>
              </a:lnSpc>
            </a:pPr>
            <a:r>
              <a:rPr lang="en-US" sz="2800" dirty="0">
                <a:solidFill>
                  <a:srgbClr val="002060"/>
                </a:solidFill>
                <a:latin typeface="Times New Roman" pitchFamily="18" charset="0"/>
                <a:cs typeface="Times New Roman" pitchFamily="18" charset="0"/>
              </a:rPr>
              <a:t>Hoạt động: Khám phá xã hội</a:t>
            </a:r>
          </a:p>
          <a:p>
            <a:pPr algn="ctr">
              <a:lnSpc>
                <a:spcPct val="150000"/>
              </a:lnSpc>
            </a:pPr>
            <a:r>
              <a:rPr lang="en-US" sz="2800" dirty="0">
                <a:solidFill>
                  <a:srgbClr val="002060"/>
                </a:solidFill>
                <a:latin typeface="Times New Roman" pitchFamily="18" charset="0"/>
                <a:cs typeface="Times New Roman" pitchFamily="18" charset="0"/>
              </a:rPr>
              <a:t>Đề tài: </a:t>
            </a:r>
            <a:r>
              <a:rPr lang="en-US" sz="2800">
                <a:solidFill>
                  <a:srgbClr val="002060"/>
                </a:solidFill>
                <a:latin typeface="Times New Roman" pitchFamily="18" charset="0"/>
                <a:cs typeface="Times New Roman" pitchFamily="18" charset="0"/>
              </a:rPr>
              <a:t>Bé </a:t>
            </a:r>
            <a:r>
              <a:rPr lang="en-US" sz="2800" smtClean="0">
                <a:solidFill>
                  <a:srgbClr val="002060"/>
                </a:solidFill>
                <a:latin typeface="Times New Roman" pitchFamily="18" charset="0"/>
                <a:cs typeface="Times New Roman" pitchFamily="18" charset="0"/>
              </a:rPr>
              <a:t>gấp </a:t>
            </a:r>
            <a:r>
              <a:rPr lang="en-US" sz="2800" dirty="0">
                <a:solidFill>
                  <a:srgbClr val="002060"/>
                </a:solidFill>
                <a:latin typeface="Times New Roman" pitchFamily="18" charset="0"/>
                <a:cs typeface="Times New Roman" pitchFamily="18" charset="0"/>
              </a:rPr>
              <a:t>quần </a:t>
            </a:r>
            <a:r>
              <a:rPr lang="en-US" sz="2800">
                <a:solidFill>
                  <a:srgbClr val="002060"/>
                </a:solidFill>
                <a:latin typeface="Times New Roman" pitchFamily="18" charset="0"/>
                <a:cs typeface="Times New Roman" pitchFamily="18" charset="0"/>
              </a:rPr>
              <a:t>áo </a:t>
            </a:r>
            <a:endParaRPr lang="en-US" sz="2800" smtClean="0">
              <a:solidFill>
                <a:srgbClr val="002060"/>
              </a:solidFill>
              <a:latin typeface="Times New Roman" pitchFamily="18" charset="0"/>
              <a:cs typeface="Times New Roman" pitchFamily="18" charset="0"/>
            </a:endParaRPr>
          </a:p>
          <a:p>
            <a:pPr algn="ctr">
              <a:lnSpc>
                <a:spcPct val="150000"/>
              </a:lnSpc>
            </a:pPr>
            <a:r>
              <a:rPr lang="en-US" sz="2800" smtClean="0">
                <a:solidFill>
                  <a:srgbClr val="002060"/>
                </a:solidFill>
                <a:latin typeface="Times New Roman" pitchFamily="18" charset="0"/>
                <a:cs typeface="Times New Roman" pitchFamily="18" charset="0"/>
              </a:rPr>
              <a:t>Giáo viên: Đinh Thị Ngọc Dung</a:t>
            </a:r>
            <a:endParaRPr lang="en-US" sz="2800" dirty="0" smtClean="0">
              <a:solidFill>
                <a:srgbClr val="002060"/>
              </a:solidFill>
              <a:latin typeface="Times New Roman" pitchFamily="18" charset="0"/>
              <a:cs typeface="Times New Roman" pitchFamily="18" charset="0"/>
            </a:endParaRPr>
          </a:p>
          <a:p>
            <a:pPr algn="ctr">
              <a:lnSpc>
                <a:spcPct val="150000"/>
              </a:lnSpc>
            </a:pPr>
            <a:r>
              <a:rPr lang="en-US" sz="2800" smtClean="0">
                <a:solidFill>
                  <a:srgbClr val="002060"/>
                </a:solidFill>
                <a:latin typeface="Times New Roman" pitchFamily="18" charset="0"/>
                <a:cs typeface="Times New Roman" pitchFamily="18" charset="0"/>
              </a:rPr>
              <a:t>Lứa tuổi </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Mẫu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nhỡ</a:t>
            </a:r>
            <a:r>
              <a:rPr lang="en-US" sz="2800" dirty="0" smtClean="0">
                <a:solidFill>
                  <a:srgbClr val="002060"/>
                </a:solidFill>
                <a:latin typeface="Times New Roman" pitchFamily="18" charset="0"/>
                <a:cs typeface="Times New Roman" pitchFamily="18" charset="0"/>
              </a:rPr>
              <a:t> (4-5 </a:t>
            </a:r>
            <a:r>
              <a:rPr lang="en-US" sz="2800" dirty="0" err="1" smtClean="0">
                <a:solidFill>
                  <a:srgbClr val="002060"/>
                </a:solidFill>
                <a:latin typeface="Times New Roman" pitchFamily="18" charset="0"/>
                <a:cs typeface="Times New Roman" pitchFamily="18" charset="0"/>
              </a:rPr>
              <a:t>tuổi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9" name="TextBox 8"/>
          <p:cNvSpPr txBox="1"/>
          <p:nvPr/>
        </p:nvSpPr>
        <p:spPr>
          <a:xfrm>
            <a:off x="50073" y="5876223"/>
            <a:ext cx="12192000" cy="400110"/>
          </a:xfrm>
          <a:prstGeom prst="rect">
            <a:avLst/>
          </a:prstGeom>
          <a:noFill/>
        </p:spPr>
        <p:txBody>
          <a:bodyPr wrap="square" rtlCol="0">
            <a:spAutoFit/>
          </a:bodyPr>
          <a:lstStyle/>
          <a:p>
            <a:pPr algn="ctr"/>
            <a:r>
              <a:rPr lang="en-US" sz="2000" i="1" dirty="0">
                <a:solidFill>
                  <a:srgbClr val="002060"/>
                </a:solidFill>
                <a:latin typeface="Times New Roman" pitchFamily="18" charset="0"/>
                <a:cs typeface="Times New Roman" pitchFamily="18" charset="0"/>
              </a:rPr>
              <a:t>Năm học</a:t>
            </a:r>
            <a:r>
              <a:rPr lang="en-US" sz="2000" i="1">
                <a:solidFill>
                  <a:srgbClr val="002060"/>
                </a:solidFill>
                <a:latin typeface="Times New Roman" pitchFamily="18" charset="0"/>
                <a:cs typeface="Times New Roman" pitchFamily="18" charset="0"/>
              </a:rPr>
              <a:t>: </a:t>
            </a:r>
            <a:r>
              <a:rPr lang="en-US" sz="2000" i="1" smtClean="0">
                <a:solidFill>
                  <a:srgbClr val="002060"/>
                </a:solidFill>
                <a:latin typeface="Times New Roman" pitchFamily="18" charset="0"/>
                <a:cs typeface="Times New Roman" pitchFamily="18" charset="0"/>
              </a:rPr>
              <a:t>2025-2026</a:t>
            </a:r>
            <a:endParaRPr lang="en-US" sz="2000" i="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528" y="4965241"/>
            <a:ext cx="2151927" cy="1821965"/>
          </a:xfrm>
          <a:prstGeom prst="rect">
            <a:avLst/>
          </a:prstGeom>
        </p:spPr>
      </p:pic>
      <p:pic>
        <p:nvPicPr>
          <p:cNvPr id="1026" name="Picture 2" descr="Káº¿t quáº£ hÃ¬nh áº£nh cho baby clothes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0777"/>
            <a:ext cx="3241964" cy="15711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5"/>
          <a:stretch>
            <a:fillRect/>
          </a:stretch>
        </p:blipFill>
        <p:spPr>
          <a:xfrm>
            <a:off x="5499463" y="972904"/>
            <a:ext cx="992777" cy="826139"/>
          </a:xfrm>
          <a:prstGeom prst="rect">
            <a:avLst/>
          </a:prstGeom>
        </p:spPr>
      </p:pic>
    </p:spTree>
    <p:extLst>
      <p:ext uri="{BB962C8B-B14F-4D97-AF65-F5344CB8AC3E}">
        <p14:creationId xmlns:p14="http://schemas.microsoft.com/office/powerpoint/2010/main" val="308999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6781482" y="1897124"/>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98617" y="4552427"/>
            <a:ext cx="1664851" cy="775274"/>
          </a:xfrm>
          <a:prstGeom prst="rect">
            <a:avLst/>
          </a:prstGeom>
        </p:spPr>
      </p:pic>
      <p:sp>
        <p:nvSpPr>
          <p:cNvPr id="18" name="Oval 17"/>
          <p:cNvSpPr/>
          <p:nvPr/>
        </p:nvSpPr>
        <p:spPr>
          <a:xfrm>
            <a:off x="8596911" y="1952623"/>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7"/>
          <a:srcRect l="2173" t="19937" r="50274" b="51340"/>
          <a:stretch/>
        </p:blipFill>
        <p:spPr>
          <a:xfrm>
            <a:off x="2375395" y="2406694"/>
            <a:ext cx="2486867" cy="801138"/>
          </a:xfrm>
          <a:prstGeom prst="rect">
            <a:avLst/>
          </a:prstGeom>
        </p:spPr>
      </p:pic>
    </p:spTree>
    <p:extLst>
      <p:ext uri="{BB962C8B-B14F-4D97-AF65-F5344CB8AC3E}">
        <p14:creationId xmlns:p14="http://schemas.microsoft.com/office/powerpoint/2010/main" val="2083788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subTnLst>
                                    <p:audio>
                                      <p:cMediaNode>
                                        <p:cTn display="0" masterRel="sameClick">
                                          <p:stCondLst>
                                            <p:cond evt="begin" delay="0">
                                              <p:tn val="14"/>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mặt phải hay mặt trái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491937" y="4002363"/>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799156" y="4067323"/>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phải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992" y="3903002"/>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491937" y="2356536"/>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799156" y="238901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trái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514" y="2462939"/>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5762354" y="1782923"/>
            <a:ext cx="2385103" cy="2322883"/>
          </a:xfrm>
          <a:prstGeom prst="rect">
            <a:avLst/>
          </a:prstGeom>
        </p:spPr>
      </p:pic>
    </p:spTree>
    <p:extLst>
      <p:ext uri="{BB962C8B-B14F-4D97-AF65-F5344CB8AC3E}">
        <p14:creationId xmlns:p14="http://schemas.microsoft.com/office/powerpoint/2010/main" val="1203713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áo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áo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59" r="13530"/>
          <a:stretch/>
        </p:blipFill>
        <p:spPr bwMode="auto">
          <a:xfrm>
            <a:off x="2584067" y="2185059"/>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2"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3848" r="24446" b="6278"/>
          <a:stretch/>
        </p:blipFill>
        <p:spPr bwMode="auto">
          <a:xfrm>
            <a:off x="2585018" y="433882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9934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6392"/>
                                        </p:tgtEl>
                                      </p:cBhvr>
                                    </p:animEffect>
                                    <p:set>
                                      <p:cBhvr>
                                        <p:cTn id="22" dur="1" fill="hold">
                                          <p:stCondLst>
                                            <p:cond delay="499"/>
                                          </p:stCondLst>
                                        </p:cTn>
                                        <p:tgtEl>
                                          <p:spTgt spid="1639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612727" y="2084328"/>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59" r="13530"/>
          <a:stretch/>
        </p:blipFill>
        <p:spPr bwMode="auto">
          <a:xfrm>
            <a:off x="2612727" y="4338365"/>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761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Nếu áo ba lỗ, các Con có gấp tay áo không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42554" y="383443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537752" y="386691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Không 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609" y="373507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42554" y="234189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537752" y="234189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Có 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4131" y="244830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6669" y="1254079"/>
            <a:ext cx="1531983" cy="2054250"/>
          </a:xfrm>
          <a:prstGeom prst="rect">
            <a:avLst/>
          </a:prstGeom>
        </p:spPr>
      </p:pic>
    </p:spTree>
    <p:extLst>
      <p:ext uri="{BB962C8B-B14F-4D97-AF65-F5344CB8AC3E}">
        <p14:creationId xmlns:p14="http://schemas.microsoft.com/office/powerpoint/2010/main" val="2591815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tiếp theo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4" y="2505094"/>
            <a:ext cx="513766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đến hết phần thừa của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462819" y="4291550"/>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08"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02008" y="211697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497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Cuối cùng,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4546791"/>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457927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Quay dọc, gấp đôi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4447430"/>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2217373"/>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2217372"/>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hết phần thừa của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323776"/>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scontent.fdad3-2.fna.fbcdn.net/v/t1.15752-9/71149934_2474990125913311_5670937911260872704_n.jpg?_nc_cat=104&amp;_nc_oc=AQkhO9DprsGZiu-LVEM7PvA619Dofp4WaPfKLAFQlonP6rGWH4KYfl1r619t2dbtW7iHJs6ExC6bFIseqDyE07RB&amp;_nc_ht=scontent.fdad3-2.fna&amp;oh=466edef12c95f401d6e973af9eae7dfe&amp;oe=5DFEA131"/>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2528" r="7305" b="16725"/>
          <a:stretch/>
        </p:blipFill>
        <p:spPr bwMode="auto">
          <a:xfrm>
            <a:off x="2547597" y="419098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47597" y="1897603"/>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0309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0" name="Picture 2" descr="Káº¿t quáº£ hÃ¬nh áº£nh cho trousers children"/>
          <p:cNvPicPr>
            <a:picLocks noChangeAspect="1" noChangeArrowheads="1"/>
          </p:cNvPicPr>
          <p:nvPr/>
        </p:nvPicPr>
        <p:blipFill rotWithShape="1">
          <a:blip r:embed="rId2">
            <a:extLst>
              <a:ext uri="{28A0092B-C50C-407E-A947-70E740481C1C}">
                <a14:useLocalDpi xmlns:a14="http://schemas.microsoft.com/office/drawing/2010/main" val="0"/>
              </a:ext>
            </a:extLst>
          </a:blip>
          <a:srcRect l="21715" t="9384" r="21448" b="7775"/>
          <a:stretch/>
        </p:blipFill>
        <p:spPr bwMode="auto">
          <a:xfrm>
            <a:off x="1569523" y="2069957"/>
            <a:ext cx="2683163" cy="391083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030" y="2069957"/>
            <a:ext cx="2800741" cy="280074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Káº¿t quáº£ hÃ¬nh áº£nh cho short skirt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741" y="2133002"/>
            <a:ext cx="2748715" cy="27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4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16" y="2254251"/>
            <a:ext cx="3468398" cy="346839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6940633" y="2329420"/>
            <a:ext cx="1358734" cy="30510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8441166" y="1955347"/>
            <a:ext cx="2088861" cy="74814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Lưng quần</a:t>
            </a:r>
          </a:p>
        </p:txBody>
      </p:sp>
      <p:sp>
        <p:nvSpPr>
          <p:cNvPr id="13" name="Rounded Rectangle 12"/>
          <p:cNvSpPr/>
          <p:nvPr/>
        </p:nvSpPr>
        <p:spPr>
          <a:xfrm>
            <a:off x="748594" y="4987997"/>
            <a:ext cx="2088861" cy="74814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Ống quần</a:t>
            </a:r>
          </a:p>
        </p:txBody>
      </p:sp>
      <p:cxnSp>
        <p:nvCxnSpPr>
          <p:cNvPr id="14" name="Straight Arrow Connector 13"/>
          <p:cNvCxnSpPr/>
          <p:nvPr/>
        </p:nvCxnSpPr>
        <p:spPr>
          <a:xfrm flipV="1">
            <a:off x="3048000" y="4565032"/>
            <a:ext cx="1384278" cy="66011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3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áº¿t quáº£ hÃ¬nh áº£nh cho clothes carto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456" y="3606508"/>
            <a:ext cx="2660072" cy="3071383"/>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1. Hoạt động mở đầu</a:t>
            </a:r>
          </a:p>
          <a:p>
            <a:pPr indent="539750">
              <a:lnSpc>
                <a:spcPct val="200000"/>
              </a:lnSpc>
            </a:pPr>
            <a:r>
              <a:rPr lang="vi-VN" sz="2400" dirty="0">
                <a:solidFill>
                  <a:schemeClr val="accent6">
                    <a:lumMod val="50000"/>
                  </a:schemeClr>
                </a:solidFill>
                <a:cs typeface="Arial" panose="020B0604020202020204" pitchFamily="34" charset="0"/>
              </a:rPr>
              <a:t>Cô có đoạn phim</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mô tả</a:t>
            </a:r>
            <a:r>
              <a:rPr lang="vi-VN" sz="2400" dirty="0">
                <a:solidFill>
                  <a:schemeClr val="accent6">
                    <a:lumMod val="50000"/>
                  </a:schemeClr>
                </a:solidFill>
                <a:cs typeface="Arial" panose="020B0604020202020204" pitchFamily="34" charset="0"/>
              </a:rPr>
              <a:t> về </a:t>
            </a:r>
            <a:r>
              <a:rPr lang="en-US" sz="2400" dirty="0">
                <a:solidFill>
                  <a:schemeClr val="accent6">
                    <a:lumMod val="50000"/>
                  </a:schemeClr>
                </a:solidFill>
                <a:latin typeface="Arial" panose="020B0604020202020204" pitchFamily="34" charset="0"/>
                <a:cs typeface="Arial" panose="020B0604020202020204" pitchFamily="34" charset="0"/>
              </a:rPr>
              <a:t>một</a:t>
            </a:r>
            <a:r>
              <a:rPr lang="vi-VN" sz="2400" dirty="0">
                <a:solidFill>
                  <a:schemeClr val="accent6">
                    <a:lumMod val="50000"/>
                  </a:schemeClr>
                </a:solidFill>
                <a:cs typeface="Arial" panose="020B0604020202020204" pitchFamily="34" charset="0"/>
              </a:rPr>
              <a:t> hoạt động ở trường các con cùng xem </a:t>
            </a:r>
            <a:r>
              <a:rPr lang="en-US" sz="2400" dirty="0">
                <a:solidFill>
                  <a:schemeClr val="accent6">
                    <a:lumMod val="50000"/>
                  </a:schemeClr>
                </a:solidFill>
                <a:latin typeface="Arial" panose="020B0604020202020204" pitchFamily="34" charset="0"/>
                <a:cs typeface="Arial" panose="020B0604020202020204" pitchFamily="34" charset="0"/>
              </a:rPr>
              <a:t>và sau đó trả lời câu hỏi của Cô nhé !</a:t>
            </a:r>
          </a:p>
        </p:txBody>
      </p:sp>
    </p:spTree>
    <p:extLst>
      <p:ext uri="{BB962C8B-B14F-4D97-AF65-F5344CB8AC3E}">
        <p14:creationId xmlns:p14="http://schemas.microsoft.com/office/powerpoint/2010/main" val="53743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200329"/>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a:t>
            </a:r>
            <a:r>
              <a:rPr lang="en-US" sz="2400" dirty="0">
                <a:solidFill>
                  <a:schemeClr val="accent6">
                    <a:lumMod val="50000"/>
                  </a:schemeClr>
                </a:solidFill>
                <a:latin typeface="Arial" panose="020B0604020202020204" pitchFamily="34" charset="0"/>
                <a:cs typeface="Arial" panose="020B0604020202020204" pitchFamily="34" charset="0"/>
              </a:rPr>
              <a:t>quần</a:t>
            </a:r>
            <a:r>
              <a:rPr lang="vi-VN" sz="2400" dirty="0">
                <a:solidFill>
                  <a:schemeClr val="accent6">
                    <a:lumMod val="50000"/>
                  </a:schemeClr>
                </a:solidFill>
                <a:latin typeface="Arial" panose="020B0604020202020204" pitchFamily="34" charset="0"/>
                <a:cs typeface="Arial" panose="020B0604020202020204" pitchFamily="34" charset="0"/>
              </a:rPr>
              <a:t>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9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a:t>
            </a:r>
            <a:r>
              <a:rPr lang="en-US" sz="2400" dirty="0">
                <a:solidFill>
                  <a:srgbClr val="002060"/>
                </a:solidFill>
                <a:latin typeface="Arial" panose="020B0604020202020204" pitchFamily="34" charset="0"/>
                <a:cs typeface="Arial" panose="020B0604020202020204" pitchFamily="34" charset="0"/>
              </a:rPr>
              <a:t>quần</a:t>
            </a:r>
            <a:r>
              <a:rPr lang="vi-VN" sz="2400" dirty="0">
                <a:solidFill>
                  <a:srgbClr val="002060"/>
                </a:solidFill>
                <a:cs typeface="Arial" panose="020B0604020202020204" pitchFamily="34" charset="0"/>
              </a:rPr>
              <a:t>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524021" y="224091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524021" y="440390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118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Tiếp đến</a:t>
            </a:r>
            <a:r>
              <a:rPr lang="vi-VN" sz="2400" dirty="0">
                <a:solidFill>
                  <a:srgbClr val="002060"/>
                </a:solidFill>
                <a:cs typeface="Arial" panose="020B0604020202020204" pitchFamily="34" charset="0"/>
              </a:rPr>
              <a:t>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159427" y="449537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851462" y="452785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482" y="439601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159427" y="2433458"/>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851462" y="2433457"/>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004" y="2539861"/>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606707" y="2001296"/>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606707" y="413974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4646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a:t>
            </a:r>
            <a:r>
              <a:rPr lang="vi-VN" sz="2400" dirty="0">
                <a:solidFill>
                  <a:schemeClr val="accent6">
                    <a:lumMod val="50000"/>
                  </a:schemeClr>
                </a:solidFill>
                <a:cs typeface="Arial" panose="020B0604020202020204" pitchFamily="34" charset="0"/>
              </a:rPr>
              <a:t>vừa gấp xong quần đùi, quần dài và váy cũng gấp tương tự dài như vậy</a:t>
            </a:r>
            <a:r>
              <a:rPr lang="en-US" sz="2400" dirty="0">
                <a:solidFill>
                  <a:schemeClr val="accent6">
                    <a:lumMod val="50000"/>
                  </a:schemeClr>
                </a:solidFill>
                <a:latin typeface="Arial" panose="020B0604020202020204" pitchFamily="34" charset="0"/>
                <a:cs typeface="Arial" panose="020B0604020202020204" pitchFamily="34" charset="0"/>
              </a:rPr>
              <a:t>. Các con hãy chú ý xem Cô hướng dẫn nhé</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9"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05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xem Cô hướng dẫn các gấp các loại áo quần và rất giỏi khi đã trả lời đúng các câu hỏi của Cô. Bây giờ </a:t>
            </a:r>
            <a:r>
              <a:rPr lang="en-US" sz="2400" dirty="0">
                <a:solidFill>
                  <a:schemeClr val="accent6">
                    <a:lumMod val="50000"/>
                  </a:schemeClr>
                </a:solidFill>
                <a:cs typeface="Arial" panose="020B0604020202020204" pitchFamily="34" charset="0"/>
              </a:rPr>
              <a:t>c</a:t>
            </a:r>
            <a:r>
              <a:rPr lang="vi-VN" sz="2400" dirty="0">
                <a:solidFill>
                  <a:schemeClr val="accent6">
                    <a:lumMod val="50000"/>
                  </a:schemeClr>
                </a:solidFill>
                <a:cs typeface="Arial" panose="020B0604020202020204" pitchFamily="34" charset="0"/>
              </a:rPr>
              <a:t>ác con hãy lấy áo quần của mình mang theo hôm nay ra gấp </a:t>
            </a:r>
            <a:r>
              <a:rPr lang="en-US" sz="2400" dirty="0">
                <a:solidFill>
                  <a:schemeClr val="accent6">
                    <a:lumMod val="50000"/>
                  </a:schemeClr>
                </a:solidFill>
                <a:latin typeface="Arial" panose="020B0604020202020204" pitchFamily="34" charset="0"/>
                <a:cs typeface="Arial" panose="020B0604020202020204" pitchFamily="34" charset="0"/>
              </a:rPr>
              <a:t>t</a:t>
            </a:r>
            <a:r>
              <a:rPr lang="vi-VN" sz="2400" dirty="0">
                <a:solidFill>
                  <a:schemeClr val="accent6">
                    <a:lumMod val="50000"/>
                  </a:schemeClr>
                </a:solidFill>
                <a:cs typeface="Arial" panose="020B0604020202020204" pitchFamily="34" charset="0"/>
              </a:rPr>
              <a:t>hi đua xem ai gấp đúng và đẹp được tặng một túi để áo quần</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1026" name="Picture 1" descr="C:\Users\Windows\Desktop\túi.jpg"/>
          <p:cNvPicPr>
            <a:picLocks noChangeAspect="1" noChangeArrowheads="1"/>
          </p:cNvPicPr>
          <p:nvPr/>
        </p:nvPicPr>
        <p:blipFill>
          <a:blip r:embed="rId2">
            <a:extLst>
              <a:ext uri="{28A0092B-C50C-407E-A947-70E740481C1C}">
                <a14:useLocalDpi xmlns:a14="http://schemas.microsoft.com/office/drawing/2010/main" val="0"/>
              </a:ext>
            </a:extLst>
          </a:blip>
          <a:srcRect b="19231"/>
          <a:stretch>
            <a:fillRect/>
          </a:stretch>
        </p:blipFill>
        <p:spPr bwMode="auto">
          <a:xfrm>
            <a:off x="9005456" y="4015928"/>
            <a:ext cx="2521526" cy="185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88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345" y="3212234"/>
            <a:ext cx="3463636" cy="3463636"/>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vi-VN" sz="2400" dirty="0">
                <a:solidFill>
                  <a:schemeClr val="accent6">
                    <a:lumMod val="50000"/>
                  </a:schemeClr>
                </a:solidFill>
                <a:cs typeface="Arial" panose="020B0604020202020204" pitchFamily="34" charset="0"/>
              </a:rPr>
              <a:t>Các con phải biết xếp quần áo của mình để tự phục vụ cho bản thân mình như chuẩn bị đi học con có thể chọn trang phục của mình và bỏ vào cặp cho gọn gàng và lúc thay quần áo ở lớp các con cũng gấp gọn rồi bỏ vào cặp. Có thể giúp mẹ gấp quần áo</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5440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 Hoạt động 3: Trò chơi "</a:t>
            </a:r>
            <a:r>
              <a:rPr lang="vi-VN" sz="2400" dirty="0">
                <a:solidFill>
                  <a:schemeClr val="accent6">
                    <a:lumMod val="50000"/>
                  </a:schemeClr>
                </a:solidFill>
                <a:cs typeface="Arial" panose="020B0604020202020204" pitchFamily="34" charset="0"/>
              </a:rPr>
              <a:t>Thi xem đội nào giỏi</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a:p>
            <a:pPr indent="539750" algn="just">
              <a:lnSpc>
                <a:spcPct val="150000"/>
              </a:lnSpc>
            </a:pPr>
            <a:r>
              <a:rPr lang="vi-VN" sz="2400" dirty="0">
                <a:solidFill>
                  <a:schemeClr val="accent6">
                    <a:lumMod val="50000"/>
                  </a:schemeClr>
                </a:solidFill>
                <a:cs typeface="Arial" panose="020B0604020202020204" pitchFamily="34" charset="0"/>
              </a:rPr>
              <a:t>+ Cách chơi: </a:t>
            </a:r>
            <a:r>
              <a:rPr lang="en-US" sz="2400" dirty="0">
                <a:solidFill>
                  <a:schemeClr val="accent6">
                    <a:lumMod val="50000"/>
                  </a:schemeClr>
                </a:solidFill>
                <a:latin typeface="Arial" panose="020B0604020202020204" pitchFamily="34" charset="0"/>
                <a:cs typeface="Arial" panose="020B0604020202020204" pitchFamily="34" charset="0"/>
              </a:rPr>
              <a:t>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c</a:t>
            </a:r>
            <a:r>
              <a:rPr lang="vi-VN" sz="2400" dirty="0">
                <a:solidFill>
                  <a:schemeClr val="accent6">
                    <a:lumMod val="50000"/>
                  </a:schemeClr>
                </a:solidFill>
                <a:cs typeface="Arial" panose="020B0604020202020204" pitchFamily="34" charset="0"/>
              </a:rPr>
              <a:t>hia trẻ 4 nhóm.</a:t>
            </a:r>
          </a:p>
          <a:p>
            <a:pPr indent="539750" algn="just">
              <a:lnSpc>
                <a:spcPct val="150000"/>
              </a:lnSpc>
            </a:pPr>
            <a:r>
              <a:rPr lang="vi-VN" sz="2400" dirty="0">
                <a:solidFill>
                  <a:schemeClr val="accent6">
                    <a:lumMod val="50000"/>
                  </a:schemeClr>
                </a:solidFill>
                <a:cs typeface="Arial" panose="020B0604020202020204" pitchFamily="34" charset="0"/>
              </a:rPr>
              <a:t>+ Luật chơi:  Mỗi nhóm 10 bộ đồ và 1 kệ để đồ sau khi xếp xong bỏ lên kệ nhóm nào gấp nhanh gọn gàng và đẹp nhóm đó chiến thắng</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p:txBody>
      </p:sp>
      <p:pic>
        <p:nvPicPr>
          <p:cNvPr id="6" name="Picture 4" descr="Image associÃ©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18876" y="4663097"/>
            <a:ext cx="3951451" cy="161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6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569660"/>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3. Hoạt động kết thúc</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Cô cùng trẻ hát bài “Giờ nào việc nấy”</a:t>
            </a:r>
          </a:p>
        </p:txBody>
      </p:sp>
      <p:pic>
        <p:nvPicPr>
          <p:cNvPr id="2" name="gionaoviecn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482945" y="2241606"/>
            <a:ext cx="609600" cy="609600"/>
          </a:xfrm>
          <a:prstGeom prst="rect">
            <a:avLst/>
          </a:prstGeom>
        </p:spPr>
      </p:pic>
      <p:pic>
        <p:nvPicPr>
          <p:cNvPr id="2052" name="Picture 4" descr="RÃ©sultat de recherche d'images pour &quot;music cartoon gif&quo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4847" y="3648071"/>
            <a:ext cx="3682134" cy="2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725199"/>
          </a:xfrm>
          <a:prstGeom prst="rect">
            <a:avLst/>
          </a:prstGeom>
        </p:spPr>
        <p:txBody>
          <a:bodyPr wrap="square">
            <a:spAutoFit/>
          </a:bodyPr>
          <a:lstStyle/>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Trong đoạn phim vừa rồi, hai bạn đang làm gì nào ?</a:t>
            </a:r>
          </a:p>
        </p:txBody>
      </p:sp>
      <p:sp>
        <p:nvSpPr>
          <p:cNvPr id="7" name="Rectangle 6"/>
          <p:cNvSpPr/>
          <p:nvPr/>
        </p:nvSpPr>
        <p:spPr>
          <a:xfrm>
            <a:off x="1353392" y="281264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353392" y="4614475"/>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204640" y="2783341"/>
            <a:ext cx="354438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quần</a:t>
            </a:r>
          </a:p>
        </p:txBody>
      </p:sp>
      <p:sp>
        <p:nvSpPr>
          <p:cNvPr id="11" name="Rectangle 10"/>
          <p:cNvSpPr/>
          <p:nvPr/>
        </p:nvSpPr>
        <p:spPr>
          <a:xfrm>
            <a:off x="4204642" y="4645848"/>
            <a:ext cx="2948636"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Mặc áo</a:t>
            </a:r>
          </a:p>
        </p:txBody>
      </p:sp>
      <p:pic>
        <p:nvPicPr>
          <p:cNvPr id="12"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447" y="2713287"/>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969" y="4720878"/>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áº¿t quáº£ hÃ¬nh áº£nh cho bÃ© tá»± máº·c Ã¡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702" y="4305559"/>
            <a:ext cx="1437698" cy="1205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Káº¿t quáº£ hÃ¬nh áº£nh cho bÃ© gáº¥p Ã¡o quáº§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000" y="2567912"/>
            <a:ext cx="1436400" cy="107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6" descr="Káº¿t quáº£ hÃ¬nh áº£nh cho cartoon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36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500"/>
                                        <p:tgtEl>
                                          <p:spTgt spid="5126"/>
                                        </p:tgtEl>
                                      </p:cBhvr>
                                    </p:animEffect>
                                  </p:childTnLst>
                                </p:cTn>
                              </p:par>
                              <p:par>
                                <p:cTn id="20" presetID="9" presetClass="exit" presetSubtype="0" fill="hold" nodeType="withEffect">
                                  <p:stCondLst>
                                    <p:cond delay="0"/>
                                  </p:stCondLst>
                                  <p:childTnLst>
                                    <p:animEffect transition="out" filter="dissolv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3046988"/>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2. Hoạt động trọng tâm</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a) Hoạt động 1: Trò chuyện về việc gấp quần áo</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Bây giờ, các Con hãy cùng lắng nghe Cô trò chuyện về việc gấp quần áo và các Con hãy trả lời những câu hỏi Cô đặt ra nhé !</a:t>
            </a:r>
          </a:p>
        </p:txBody>
      </p:sp>
      <p:pic>
        <p:nvPicPr>
          <p:cNvPr id="6146" name="Picture 2" descr="HÃ¬nh áº£nh cÃ³ liÃªn qua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95"/>
          <a:stretch/>
        </p:blipFill>
        <p:spPr bwMode="auto">
          <a:xfrm>
            <a:off x="8243455" y="3895072"/>
            <a:ext cx="3283526" cy="229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Vì sao hai bạn lại gấp quần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541144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5443924"/>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5312083"/>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3832360"/>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3832359"/>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sạch sẽ</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3938763"/>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clrChange>
              <a:clrFrom>
                <a:srgbClr val="F6F6F6"/>
              </a:clrFrom>
              <a:clrTo>
                <a:srgbClr val="F6F6F6">
                  <a:alpha val="0"/>
                </a:srgbClr>
              </a:clrTo>
            </a:clrChange>
          </a:blip>
          <a:srcRect t="12653" b="12653"/>
          <a:stretch/>
        </p:blipFill>
        <p:spPr>
          <a:xfrm>
            <a:off x="2979848" y="5115658"/>
            <a:ext cx="1356979" cy="1149109"/>
          </a:xfrm>
          <a:prstGeom prst="rect">
            <a:avLst/>
          </a:prstGeom>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2729350" y="3440343"/>
            <a:ext cx="1795936" cy="1237607"/>
            <a:chOff x="2729350" y="3440343"/>
            <a:chExt cx="1795936" cy="1237607"/>
          </a:xfrm>
        </p:grpSpPr>
        <p:pic>
          <p:nvPicPr>
            <p:cNvPr id="7176" name="Picture 8" descr="Káº¿t quáº£ hÃ¬nh áº£nh cho clothes cartoon 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r="63589" b="381"/>
            <a:stretch/>
          </p:blipFill>
          <p:spPr bwMode="auto">
            <a:xfrm>
              <a:off x="2729350" y="3440343"/>
              <a:ext cx="904695" cy="12376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Ã¬nh áº£nh cÃ³ liÃªn quan"/>
            <p:cNvPicPr>
              <a:picLocks noChangeAspect="1" noChangeArrowheads="1"/>
            </p:cNvPicPr>
            <p:nvPr/>
          </p:nvPicPr>
          <p:blipFill rotWithShape="1">
            <a:blip r:embed="rId10">
              <a:extLst>
                <a:ext uri="{28A0092B-C50C-407E-A947-70E740481C1C}">
                  <a14:useLocalDpi xmlns:a14="http://schemas.microsoft.com/office/drawing/2010/main" val="0"/>
                </a:ext>
              </a:extLst>
            </a:blip>
            <a:srcRect l="71217" t="71141" r="5025" b="4875"/>
            <a:stretch/>
          </p:blipFill>
          <p:spPr bwMode="auto">
            <a:xfrm>
              <a:off x="3721721" y="3841450"/>
              <a:ext cx="803565" cy="7625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0451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9" presetClass="exit" presetSubtype="0" fill="hold" nodeType="withEffect">
                                  <p:stCondLst>
                                    <p:cond delay="0"/>
                                  </p:stCondLst>
                                  <p:childTnLst>
                                    <p:animEffect transition="out" filter="dissolv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Bạn Chi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áº¿t quáº£ hÃ¬nh áº£nh cho Girl cartoon png"/>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162661" y="1164552"/>
            <a:ext cx="2064786" cy="20679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áº¿t quáº£ hÃ¬nh áº£nh cho clothes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1942" y="3568076"/>
            <a:ext cx="1600785" cy="118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90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Còn bạn Anh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không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áº¿t quáº£ hÃ¬nh áº£nh cho boy cartoon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7903" y="1103046"/>
            <a:ext cx="1559369" cy="23716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áº¿t quáº£ hÃ¬nh áº£nh cho clothes png"/>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494941" y="3453727"/>
            <a:ext cx="2468083" cy="146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34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248693"/>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b) Hoạt động 2: Cô hướng dẫn cách gấp quần áo</a:t>
            </a:r>
          </a:p>
          <a:p>
            <a:pPr indent="539750" algn="just">
              <a:lnSpc>
                <a:spcPct val="150000"/>
              </a:lnSpc>
            </a:pPr>
            <a:r>
              <a:rPr lang="vi-VN" sz="2400" dirty="0">
                <a:solidFill>
                  <a:schemeClr val="accent6">
                    <a:lumMod val="50000"/>
                  </a:schemeClr>
                </a:solidFill>
                <a:cs typeface="Arial" panose="020B0604020202020204" pitchFamily="34" charset="0"/>
              </a:rPr>
              <a:t>Cô thấy lớp mình bạn nào cũng gấp được quần áo nhưng để gọn và đẹp hơn 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sẽ</a:t>
            </a:r>
            <a:r>
              <a:rPr lang="vi-VN" sz="2400" dirty="0">
                <a:solidFill>
                  <a:schemeClr val="accent6">
                    <a:lumMod val="50000"/>
                  </a:schemeClr>
                </a:solidFill>
                <a:cs typeface="Arial" panose="020B0604020202020204" pitchFamily="34" charset="0"/>
              </a:rPr>
              <a:t> hướng dẫn cho lớp mình gấp quần áo gọn gàng và đẹp. Trước khi cô làm mẫu Cô có câu hỏi cho lớp mình. Đây là gì nào</a:t>
            </a:r>
            <a:r>
              <a:rPr lang="en-US" sz="2400" dirty="0">
                <a:solidFill>
                  <a:schemeClr val="accent6">
                    <a:lumMod val="50000"/>
                  </a:schemeClr>
                </a:solidFill>
                <a:cs typeface="Arial" panose="020B0604020202020204" pitchFamily="34" charset="0"/>
              </a:rPr>
              <a:t> </a:t>
            </a:r>
            <a:r>
              <a:rPr lang="vi-VN" sz="2400" dirty="0">
                <a:solidFill>
                  <a:schemeClr val="accent6">
                    <a:lumMod val="50000"/>
                  </a:schemeClr>
                </a:solidFill>
                <a:cs typeface="Arial" panose="020B0604020202020204" pitchFamily="34" charset="0"/>
              </a:rPr>
              <a:t>?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2173" t="6461" r="50274" b="6704"/>
          <a:stretch/>
        </p:blipFill>
        <p:spPr>
          <a:xfrm>
            <a:off x="1343891" y="3791911"/>
            <a:ext cx="2064328" cy="20104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635" y="3791911"/>
            <a:ext cx="1531983" cy="2054250"/>
          </a:xfrm>
          <a:prstGeom prst="rect">
            <a:avLst/>
          </a:prstGeom>
        </p:spPr>
      </p:pic>
      <p:pic>
        <p:nvPicPr>
          <p:cNvPr id="10" name="Picture 9" descr="C:\Users\Windows 10 TIMT\Desktop\tay dài.jpg"/>
          <p:cNvPicPr/>
          <p:nvPr/>
        </p:nvPicPr>
        <p:blipFill>
          <a:blip r:embed="rId4">
            <a:extLst>
              <a:ext uri="{28A0092B-C50C-407E-A947-70E740481C1C}">
                <a14:useLocalDpi xmlns:a14="http://schemas.microsoft.com/office/drawing/2010/main" val="0"/>
              </a:ext>
            </a:extLst>
          </a:blip>
          <a:srcRect/>
          <a:stretch>
            <a:fillRect/>
          </a:stretch>
        </p:blipFill>
        <p:spPr bwMode="auto">
          <a:xfrm>
            <a:off x="6283034" y="3791911"/>
            <a:ext cx="2237510" cy="2237510"/>
          </a:xfrm>
          <a:prstGeom prst="rect">
            <a:avLst/>
          </a:prstGeom>
          <a:noFill/>
          <a:ln>
            <a:noFill/>
          </a:ln>
        </p:spPr>
      </p:pic>
      <p:pic>
        <p:nvPicPr>
          <p:cNvPr id="10246" name="Picture 6" descr="HÃ¬nh áº£nh cÃ³ liÃªn qu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5393" y="3654934"/>
            <a:ext cx="2393661" cy="23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5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7662549" y="1134889"/>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14583" y="2317649"/>
            <a:ext cx="1664851" cy="775274"/>
          </a:xfrm>
          <a:prstGeom prst="rect">
            <a:avLst/>
          </a:prstGeom>
        </p:spPr>
      </p:pic>
      <p:pic>
        <p:nvPicPr>
          <p:cNvPr id="18" name="Picture 17"/>
          <p:cNvPicPr>
            <a:picLocks noChangeAspect="1"/>
          </p:cNvPicPr>
          <p:nvPr/>
        </p:nvPicPr>
        <p:blipFill rotWithShape="1">
          <a:blip r:embed="rId7"/>
          <a:srcRect l="2173" t="19937" r="50274" b="51340"/>
          <a:stretch/>
        </p:blipFill>
        <p:spPr>
          <a:xfrm>
            <a:off x="2203574" y="4648431"/>
            <a:ext cx="2486867" cy="801138"/>
          </a:xfrm>
          <a:prstGeom prst="rect">
            <a:avLst/>
          </a:prstGeom>
        </p:spPr>
      </p:pic>
    </p:spTree>
    <p:extLst>
      <p:ext uri="{BB962C8B-B14F-4D97-AF65-F5344CB8AC3E}">
        <p14:creationId xmlns:p14="http://schemas.microsoft.com/office/powerpoint/2010/main" val="3160851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9" presetClass="exit" presetSubtype="0" fill="hold" nodeType="with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931</Words>
  <Application>Microsoft Office PowerPoint</Application>
  <PresentationFormat>Widescreen</PresentationFormat>
  <Paragraphs>100</Paragraphs>
  <Slides>27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ADMIN</cp:lastModifiedBy>
  <cp:revision>132</cp:revision>
  <dcterms:created xsi:type="dcterms:W3CDTF">2019-09-24T13:19:10Z</dcterms:created>
  <dcterms:modified xsi:type="dcterms:W3CDTF">2025-09-17T15:11:39Z</dcterms:modified>
</cp:coreProperties>
</file>