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av" ContentType="audio/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0" r:id="rId3"/>
    <p:sldId id="271" r:id="rId4"/>
    <p:sldId id="272" r:id="rId5"/>
    <p:sldId id="273" r:id="rId6"/>
    <p:sldId id="274" r:id="rId7"/>
    <p:sldId id="275" r:id="rId8"/>
    <p:sldId id="276" r:id="rId9"/>
    <p:sldId id="277" r:id="rId10"/>
    <p:sldId id="278" r:id="rId11"/>
    <p:sldId id="279" r:id="rId12"/>
    <p:sldId id="280" r:id="rId13"/>
    <p:sldId id="281" r:id="rId14"/>
  </p:sldIdLst>
  <p:sldSz cx="9144000" cy="6858000" type="screen4x3"/>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51981E3-8D41-47DC-BA49-69DA70DA8874}">
          <p14:sldIdLst>
            <p14:sldId id="256"/>
            <p14:sldId id="270"/>
            <p14:sldId id="271"/>
            <p14:sldId id="272"/>
            <p14:sldId id="273"/>
            <p14:sldId id="274"/>
            <p14:sldId id="275"/>
            <p14:sldId id="276"/>
            <p14:sldId id="277"/>
            <p14:sldId id="278"/>
            <p14:sldId id="279"/>
            <p14:sldId id="280"/>
            <p14:sldId id="281"/>
          </p14:sldIdLst>
        </p14:section>
        <p14:section name="Untitled Section" id="{4E228746-2A69-4776-AF64-C6FE318B91BD}">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FA7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15" autoAdjust="0"/>
  </p:normalViewPr>
  <p:slideViewPr>
    <p:cSldViewPr>
      <p:cViewPr varScale="1">
        <p:scale>
          <a:sx n="103" d="100"/>
          <a:sy n="103" d="100"/>
        </p:scale>
        <p:origin x="1860" y="10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vi-V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vi-VN"/>
          </a:p>
        </p:txBody>
      </p:sp>
      <p:sp>
        <p:nvSpPr>
          <p:cNvPr id="4" name="Date Placeholder 3"/>
          <p:cNvSpPr>
            <a:spLocks noGrp="1"/>
          </p:cNvSpPr>
          <p:nvPr>
            <p:ph type="dt" sz="half" idx="10"/>
          </p:nvPr>
        </p:nvSpPr>
        <p:spPr/>
        <p:txBody>
          <a:bodyPr/>
          <a:lstStyle/>
          <a:p>
            <a:fld id="{A69CD8C8-4B29-46D1-A928-E9FBC53719A6}" type="datetimeFigureOut">
              <a:rPr lang="vi-VN" smtClean="0"/>
              <a:t>01/04/2025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6CD57AD3-7411-4717-9313-7BB2E7F06AAF}" type="slidenum">
              <a:rPr lang="vi-VN" smtClean="0"/>
              <a:t>‹#›</a:t>
            </a:fld>
            <a:endParaRPr lang="vi-VN"/>
          </a:p>
        </p:txBody>
      </p:sp>
    </p:spTree>
    <p:extLst>
      <p:ext uri="{BB962C8B-B14F-4D97-AF65-F5344CB8AC3E}">
        <p14:creationId xmlns:p14="http://schemas.microsoft.com/office/powerpoint/2010/main" val="41831302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A69CD8C8-4B29-46D1-A928-E9FBC53719A6}" type="datetimeFigureOut">
              <a:rPr lang="vi-VN" smtClean="0"/>
              <a:t>01/04/2025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6CD57AD3-7411-4717-9313-7BB2E7F06AAF}" type="slidenum">
              <a:rPr lang="vi-VN" smtClean="0"/>
              <a:t>‹#›</a:t>
            </a:fld>
            <a:endParaRPr lang="vi-VN"/>
          </a:p>
        </p:txBody>
      </p:sp>
    </p:spTree>
    <p:extLst>
      <p:ext uri="{BB962C8B-B14F-4D97-AF65-F5344CB8AC3E}">
        <p14:creationId xmlns:p14="http://schemas.microsoft.com/office/powerpoint/2010/main" val="29772554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A69CD8C8-4B29-46D1-A928-E9FBC53719A6}" type="datetimeFigureOut">
              <a:rPr lang="vi-VN" smtClean="0"/>
              <a:t>01/04/2025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6CD57AD3-7411-4717-9313-7BB2E7F06AAF}" type="slidenum">
              <a:rPr lang="vi-VN" smtClean="0"/>
              <a:t>‹#›</a:t>
            </a:fld>
            <a:endParaRPr lang="vi-VN"/>
          </a:p>
        </p:txBody>
      </p:sp>
    </p:spTree>
    <p:extLst>
      <p:ext uri="{BB962C8B-B14F-4D97-AF65-F5344CB8AC3E}">
        <p14:creationId xmlns:p14="http://schemas.microsoft.com/office/powerpoint/2010/main" val="31181466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A69CD8C8-4B29-46D1-A928-E9FBC53719A6}" type="datetimeFigureOut">
              <a:rPr lang="vi-VN" smtClean="0"/>
              <a:t>01/04/2025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6CD57AD3-7411-4717-9313-7BB2E7F06AAF}" type="slidenum">
              <a:rPr lang="vi-VN" smtClean="0"/>
              <a:t>‹#›</a:t>
            </a:fld>
            <a:endParaRPr lang="vi-VN"/>
          </a:p>
        </p:txBody>
      </p:sp>
    </p:spTree>
    <p:extLst>
      <p:ext uri="{BB962C8B-B14F-4D97-AF65-F5344CB8AC3E}">
        <p14:creationId xmlns:p14="http://schemas.microsoft.com/office/powerpoint/2010/main" val="2412301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vi-V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69CD8C8-4B29-46D1-A928-E9FBC53719A6}" type="datetimeFigureOut">
              <a:rPr lang="vi-VN" smtClean="0"/>
              <a:t>01/04/2025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6CD57AD3-7411-4717-9313-7BB2E7F06AAF}" type="slidenum">
              <a:rPr lang="vi-VN" smtClean="0"/>
              <a:t>‹#›</a:t>
            </a:fld>
            <a:endParaRPr lang="vi-VN"/>
          </a:p>
        </p:txBody>
      </p:sp>
    </p:spTree>
    <p:extLst>
      <p:ext uri="{BB962C8B-B14F-4D97-AF65-F5344CB8AC3E}">
        <p14:creationId xmlns:p14="http://schemas.microsoft.com/office/powerpoint/2010/main" val="10701954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fld id="{A69CD8C8-4B29-46D1-A928-E9FBC53719A6}" type="datetimeFigureOut">
              <a:rPr lang="vi-VN" smtClean="0"/>
              <a:t>01/04/2025</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6CD57AD3-7411-4717-9313-7BB2E7F06AAF}" type="slidenum">
              <a:rPr lang="vi-VN" smtClean="0"/>
              <a:t>‹#›</a:t>
            </a:fld>
            <a:endParaRPr lang="vi-VN"/>
          </a:p>
        </p:txBody>
      </p:sp>
    </p:spTree>
    <p:extLst>
      <p:ext uri="{BB962C8B-B14F-4D97-AF65-F5344CB8AC3E}">
        <p14:creationId xmlns:p14="http://schemas.microsoft.com/office/powerpoint/2010/main" val="6975959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fld id="{A69CD8C8-4B29-46D1-A928-E9FBC53719A6}" type="datetimeFigureOut">
              <a:rPr lang="vi-VN" smtClean="0"/>
              <a:t>01/04/2025</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6CD57AD3-7411-4717-9313-7BB2E7F06AAF}" type="slidenum">
              <a:rPr lang="vi-VN" smtClean="0"/>
              <a:t>‹#›</a:t>
            </a:fld>
            <a:endParaRPr lang="vi-VN"/>
          </a:p>
        </p:txBody>
      </p:sp>
    </p:spTree>
    <p:extLst>
      <p:ext uri="{BB962C8B-B14F-4D97-AF65-F5344CB8AC3E}">
        <p14:creationId xmlns:p14="http://schemas.microsoft.com/office/powerpoint/2010/main" val="17959450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fld id="{A69CD8C8-4B29-46D1-A928-E9FBC53719A6}" type="datetimeFigureOut">
              <a:rPr lang="vi-VN" smtClean="0"/>
              <a:t>01/04/2025</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6CD57AD3-7411-4717-9313-7BB2E7F06AAF}" type="slidenum">
              <a:rPr lang="vi-VN" smtClean="0"/>
              <a:t>‹#›</a:t>
            </a:fld>
            <a:endParaRPr lang="vi-VN"/>
          </a:p>
        </p:txBody>
      </p:sp>
    </p:spTree>
    <p:extLst>
      <p:ext uri="{BB962C8B-B14F-4D97-AF65-F5344CB8AC3E}">
        <p14:creationId xmlns:p14="http://schemas.microsoft.com/office/powerpoint/2010/main" val="2210622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9CD8C8-4B29-46D1-A928-E9FBC53719A6}" type="datetimeFigureOut">
              <a:rPr lang="vi-VN" smtClean="0"/>
              <a:t>01/04/2025</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6CD57AD3-7411-4717-9313-7BB2E7F06AAF}" type="slidenum">
              <a:rPr lang="vi-VN" smtClean="0"/>
              <a:t>‹#›</a:t>
            </a:fld>
            <a:endParaRPr lang="vi-VN"/>
          </a:p>
        </p:txBody>
      </p:sp>
    </p:spTree>
    <p:extLst>
      <p:ext uri="{BB962C8B-B14F-4D97-AF65-F5344CB8AC3E}">
        <p14:creationId xmlns:p14="http://schemas.microsoft.com/office/powerpoint/2010/main" val="37870133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vi-V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69CD8C8-4B29-46D1-A928-E9FBC53719A6}" type="datetimeFigureOut">
              <a:rPr lang="vi-VN" smtClean="0"/>
              <a:t>01/04/2025</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6CD57AD3-7411-4717-9313-7BB2E7F06AAF}" type="slidenum">
              <a:rPr lang="vi-VN" smtClean="0"/>
              <a:t>‹#›</a:t>
            </a:fld>
            <a:endParaRPr lang="vi-VN"/>
          </a:p>
        </p:txBody>
      </p:sp>
    </p:spTree>
    <p:extLst>
      <p:ext uri="{BB962C8B-B14F-4D97-AF65-F5344CB8AC3E}">
        <p14:creationId xmlns:p14="http://schemas.microsoft.com/office/powerpoint/2010/main" val="41898440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vi-V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69CD8C8-4B29-46D1-A928-E9FBC53719A6}" type="datetimeFigureOut">
              <a:rPr lang="vi-VN" smtClean="0"/>
              <a:t>01/04/2025</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6CD57AD3-7411-4717-9313-7BB2E7F06AAF}" type="slidenum">
              <a:rPr lang="vi-VN" smtClean="0"/>
              <a:t>‹#›</a:t>
            </a:fld>
            <a:endParaRPr lang="vi-VN"/>
          </a:p>
        </p:txBody>
      </p:sp>
    </p:spTree>
    <p:extLst>
      <p:ext uri="{BB962C8B-B14F-4D97-AF65-F5344CB8AC3E}">
        <p14:creationId xmlns:p14="http://schemas.microsoft.com/office/powerpoint/2010/main" val="28015821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9CD8C8-4B29-46D1-A928-E9FBC53719A6}" type="datetimeFigureOut">
              <a:rPr lang="vi-VN" smtClean="0"/>
              <a:t>01/04/2025</a:t>
            </a:fld>
            <a:endParaRPr lang="vi-V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D57AD3-7411-4717-9313-7BB2E7F06AAF}" type="slidenum">
              <a:rPr lang="vi-VN" smtClean="0"/>
              <a:t>‹#›</a:t>
            </a:fld>
            <a:endParaRPr lang="vi-VN"/>
          </a:p>
        </p:txBody>
      </p:sp>
    </p:spTree>
    <p:extLst>
      <p:ext uri="{BB962C8B-B14F-4D97-AF65-F5344CB8AC3E}">
        <p14:creationId xmlns:p14="http://schemas.microsoft.com/office/powerpoint/2010/main" val="34258873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audio" Target="../media/audio2.wav"/><Relationship Id="rId7" Type="http://schemas.openxmlformats.org/officeDocument/2006/relationships/image" Target="../media/image19.jpe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18.jpeg"/><Relationship Id="rId10" Type="http://schemas.openxmlformats.org/officeDocument/2006/relationships/slide" Target="slide3.xml"/><Relationship Id="rId4" Type="http://schemas.openxmlformats.org/officeDocument/2006/relationships/image" Target="../media/image1.gif"/><Relationship Id="rId9" Type="http://schemas.openxmlformats.org/officeDocument/2006/relationships/image" Target="../media/image8.jpeg"/></Relationships>
</file>

<file path=ppt/slides/_rels/slide1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audio" Target="../media/audio2.wav"/><Relationship Id="rId7" Type="http://schemas.openxmlformats.org/officeDocument/2006/relationships/image" Target="../media/image21.jpe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20.jpeg"/><Relationship Id="rId10" Type="http://schemas.openxmlformats.org/officeDocument/2006/relationships/slide" Target="slide3.xml"/><Relationship Id="rId4" Type="http://schemas.openxmlformats.org/officeDocument/2006/relationships/image" Target="../media/image1.gif"/><Relationship Id="rId9" Type="http://schemas.openxmlformats.org/officeDocument/2006/relationships/image" Target="../media/image8.jpeg"/></Relationships>
</file>

<file path=ppt/slides/_rels/slide1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audio" Target="../media/audio2.wav"/><Relationship Id="rId7" Type="http://schemas.openxmlformats.org/officeDocument/2006/relationships/image" Target="../media/image22.jpe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19.jpeg"/><Relationship Id="rId5" Type="http://schemas.openxmlformats.org/officeDocument/2006/relationships/image" Target="../media/image5.jpeg"/><Relationship Id="rId10" Type="http://schemas.openxmlformats.org/officeDocument/2006/relationships/slide" Target="slide3.xml"/><Relationship Id="rId4" Type="http://schemas.openxmlformats.org/officeDocument/2006/relationships/image" Target="../media/image1.gif"/><Relationship Id="rId9" Type="http://schemas.openxmlformats.org/officeDocument/2006/relationships/image" Target="../media/image8.jpeg"/></Relationships>
</file>

<file path=ppt/slides/_rels/slide13.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audio" Target="../media/audio2.wav"/><Relationship Id="rId7" Type="http://schemas.openxmlformats.org/officeDocument/2006/relationships/image" Target="../media/image24.jpe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20.jpeg"/><Relationship Id="rId5" Type="http://schemas.openxmlformats.org/officeDocument/2006/relationships/image" Target="../media/image23.png"/><Relationship Id="rId10" Type="http://schemas.openxmlformats.org/officeDocument/2006/relationships/slide" Target="slide3.xml"/><Relationship Id="rId4" Type="http://schemas.openxmlformats.org/officeDocument/2006/relationships/image" Target="../media/image1.gif"/><Relationship Id="rId9" Type="http://schemas.openxmlformats.org/officeDocument/2006/relationships/image" Target="../media/image8.jpeg"/></Relationships>
</file>

<file path=ppt/slides/_rels/slide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slide" Target="slide9.xml"/><Relationship Id="rId3" Type="http://schemas.openxmlformats.org/officeDocument/2006/relationships/slide" Target="slide4.xml"/><Relationship Id="rId7" Type="http://schemas.openxmlformats.org/officeDocument/2006/relationships/slide" Target="slide8.xml"/><Relationship Id="rId2" Type="http://schemas.openxmlformats.org/officeDocument/2006/relationships/slide" Target="slide7.xml"/><Relationship Id="rId1" Type="http://schemas.openxmlformats.org/officeDocument/2006/relationships/slideLayout" Target="../slideLayouts/slideLayout2.xml"/><Relationship Id="rId6" Type="http://schemas.openxmlformats.org/officeDocument/2006/relationships/slide" Target="slide11.xml"/><Relationship Id="rId11" Type="http://schemas.openxmlformats.org/officeDocument/2006/relationships/slide" Target="slide13.xml"/><Relationship Id="rId5" Type="http://schemas.openxmlformats.org/officeDocument/2006/relationships/slide" Target="slide6.xml"/><Relationship Id="rId10" Type="http://schemas.openxmlformats.org/officeDocument/2006/relationships/slide" Target="slide12.xml"/><Relationship Id="rId4" Type="http://schemas.openxmlformats.org/officeDocument/2006/relationships/slide" Target="slide5.xml"/><Relationship Id="rId9" Type="http://schemas.openxmlformats.org/officeDocument/2006/relationships/slide" Target="slide10.xml"/></Relationships>
</file>

<file path=ppt/slides/_rels/slide4.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audio" Target="../media/audio2.wav"/><Relationship Id="rId7" Type="http://schemas.openxmlformats.org/officeDocument/2006/relationships/image" Target="../media/image6.jpe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10" Type="http://schemas.openxmlformats.org/officeDocument/2006/relationships/slide" Target="slide3.xml"/><Relationship Id="rId4" Type="http://schemas.openxmlformats.org/officeDocument/2006/relationships/image" Target="../media/image1.gif"/><Relationship Id="rId9" Type="http://schemas.openxmlformats.org/officeDocument/2006/relationships/image" Target="../media/image8.jpeg"/></Relationships>
</file>

<file path=ppt/slides/_rels/slide5.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audio" Target="../media/audio2.wav"/><Relationship Id="rId7" Type="http://schemas.openxmlformats.org/officeDocument/2006/relationships/image" Target="../media/image9.jpe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6.jpeg"/><Relationship Id="rId10" Type="http://schemas.openxmlformats.org/officeDocument/2006/relationships/slide" Target="slide3.xml"/><Relationship Id="rId4" Type="http://schemas.openxmlformats.org/officeDocument/2006/relationships/image" Target="../media/image1.gif"/><Relationship Id="rId9" Type="http://schemas.openxmlformats.org/officeDocument/2006/relationships/image" Target="../media/image8.jpeg"/></Relationships>
</file>

<file path=ppt/slides/_rels/slide6.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audio" Target="../media/audio2.wav"/><Relationship Id="rId7" Type="http://schemas.openxmlformats.org/officeDocument/2006/relationships/image" Target="../media/image11.jpe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6.jpeg"/><Relationship Id="rId10" Type="http://schemas.openxmlformats.org/officeDocument/2006/relationships/slide" Target="slide3.xml"/><Relationship Id="rId4" Type="http://schemas.openxmlformats.org/officeDocument/2006/relationships/image" Target="../media/image1.gif"/><Relationship Id="rId9" Type="http://schemas.openxmlformats.org/officeDocument/2006/relationships/image" Target="../media/image8.jpeg"/></Relationships>
</file>

<file path=ppt/slides/_rels/slide7.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audio" Target="../media/audio1.wav"/><Relationship Id="rId7" Type="http://schemas.openxmlformats.org/officeDocument/2006/relationships/image" Target="../media/image8.jpeg"/><Relationship Id="rId2" Type="http://schemas.openxmlformats.org/officeDocument/2006/relationships/audio" Target="../media/audio2.wav"/><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gif"/><Relationship Id="rId9" Type="http://schemas.openxmlformats.org/officeDocument/2006/relationships/slide" Target="slide3.xml"/></Relationships>
</file>

<file path=ppt/slides/_rels/slide8.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audio" Target="../media/audio2.wav"/><Relationship Id="rId7" Type="http://schemas.openxmlformats.org/officeDocument/2006/relationships/image" Target="../media/image11.jpe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15.jpeg"/><Relationship Id="rId5" Type="http://schemas.openxmlformats.org/officeDocument/2006/relationships/image" Target="../media/image14.jpeg"/><Relationship Id="rId10" Type="http://schemas.openxmlformats.org/officeDocument/2006/relationships/slide" Target="slide3.xml"/><Relationship Id="rId4" Type="http://schemas.openxmlformats.org/officeDocument/2006/relationships/image" Target="../media/image1.gif"/><Relationship Id="rId9" Type="http://schemas.openxmlformats.org/officeDocument/2006/relationships/image" Target="../media/image8.jpeg"/></Relationships>
</file>

<file path=ppt/slides/_rels/slide9.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audio" Target="../media/audio2.wav"/><Relationship Id="rId7" Type="http://schemas.openxmlformats.org/officeDocument/2006/relationships/image" Target="../media/image18.jpe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17.jpeg"/><Relationship Id="rId5" Type="http://schemas.openxmlformats.org/officeDocument/2006/relationships/image" Target="../media/image16.jpeg"/><Relationship Id="rId10" Type="http://schemas.openxmlformats.org/officeDocument/2006/relationships/slide" Target="slide3.xml"/><Relationship Id="rId4" Type="http://schemas.openxmlformats.org/officeDocument/2006/relationships/image" Target="../media/image1.gif"/><Relationship Id="rId9"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683" y="0"/>
            <a:ext cx="9131643" cy="6858000"/>
          </a:xfrm>
          <a:prstGeom prst="rect">
            <a:avLst/>
          </a:prstGeom>
        </p:spPr>
      </p:pic>
      <p:sp>
        <p:nvSpPr>
          <p:cNvPr id="6" name="TextBox 5"/>
          <p:cNvSpPr txBox="1"/>
          <p:nvPr/>
        </p:nvSpPr>
        <p:spPr>
          <a:xfrm>
            <a:off x="252227" y="2752560"/>
            <a:ext cx="8879417" cy="2531325"/>
          </a:xfrm>
          <a:prstGeom prst="rect">
            <a:avLst/>
          </a:prstGeom>
          <a:noFill/>
        </p:spPr>
        <p:txBody>
          <a:bodyPr wrap="none" rtlCol="0">
            <a:prstTxWarp prst="textArchUp">
              <a:avLst/>
            </a:prstTxWarp>
            <a:spAutoFit/>
          </a:bodyPr>
          <a:lstStyle/>
          <a:p>
            <a:pPr algn="ctr"/>
            <a:r>
              <a:rPr lang="vi-VN" sz="4500" b="1" dirty="0">
                <a:solidFill>
                  <a:srgbClr val="FF0000"/>
                </a:solidFill>
                <a:latin typeface="Times New Roman" pitchFamily="18" charset="0"/>
                <a:cs typeface="Times New Roman" pitchFamily="18" charset="0"/>
              </a:rPr>
              <a:t>  </a:t>
            </a:r>
            <a:r>
              <a:rPr lang="en-US" sz="3600" b="1" dirty="0">
                <a:solidFill>
                  <a:srgbClr val="FF0000"/>
                </a:solidFill>
                <a:latin typeface="Times New Roman" pitchFamily="18" charset="0"/>
                <a:cs typeface="Times New Roman" pitchFamily="18" charset="0"/>
              </a:rPr>
              <a:t>BÉ VỚI AN TOÀN GIAO THÔNG</a:t>
            </a:r>
            <a:endParaRPr lang="vi-VN" sz="4500" b="1" dirty="0">
              <a:solidFill>
                <a:srgbClr val="FF0000"/>
              </a:solidFill>
              <a:latin typeface="Times New Roman" pitchFamily="18" charset="0"/>
              <a:cs typeface="Times New Roman" pitchFamily="18" charset="0"/>
            </a:endParaRPr>
          </a:p>
        </p:txBody>
      </p:sp>
      <p:sp>
        <p:nvSpPr>
          <p:cNvPr id="3" name="TextBox 2"/>
          <p:cNvSpPr txBox="1"/>
          <p:nvPr/>
        </p:nvSpPr>
        <p:spPr>
          <a:xfrm>
            <a:off x="1691680" y="490418"/>
            <a:ext cx="6439237" cy="707886"/>
          </a:xfrm>
          <a:prstGeom prst="rect">
            <a:avLst/>
          </a:prstGeom>
          <a:noFill/>
        </p:spPr>
        <p:txBody>
          <a:bodyPr wrap="square" rtlCol="0">
            <a:spAutoFit/>
          </a:bodyPr>
          <a:lstStyle/>
          <a:p>
            <a:pPr algn="ctr"/>
            <a:r>
              <a:rPr lang="en-US" sz="2000" dirty="0">
                <a:latin typeface="Times New Roman" panose="02020603050405020304" pitchFamily="18" charset="0"/>
                <a:cs typeface="Times New Roman" panose="02020603050405020304" pitchFamily="18" charset="0"/>
              </a:rPr>
              <a:t>UBND QUẬN LONG BIÊN</a:t>
            </a:r>
            <a:endParaRPr lang="vi-VN" sz="2000" dirty="0">
              <a:latin typeface="Times New Roman" panose="02020603050405020304" pitchFamily="18" charset="0"/>
              <a:cs typeface="Times New Roman" panose="02020603050405020304" pitchFamily="18" charset="0"/>
            </a:endParaRPr>
          </a:p>
          <a:p>
            <a:pPr algn="ctr"/>
            <a:r>
              <a:rPr lang="en-US" sz="2000" dirty="0">
                <a:latin typeface="Times New Roman" panose="02020603050405020304" pitchFamily="18" charset="0"/>
                <a:cs typeface="Times New Roman" panose="02020603050405020304" pitchFamily="18" charset="0"/>
              </a:rPr>
              <a:t>TRƯỜNG MẦM NON</a:t>
            </a:r>
            <a:r>
              <a:rPr lang="vi-VN" sz="20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THƯỢNG THANH</a:t>
            </a:r>
          </a:p>
        </p:txBody>
      </p:sp>
      <p:sp>
        <p:nvSpPr>
          <p:cNvPr id="7" name="TextBox 6"/>
          <p:cNvSpPr txBox="1"/>
          <p:nvPr/>
        </p:nvSpPr>
        <p:spPr>
          <a:xfrm>
            <a:off x="764479" y="1624391"/>
            <a:ext cx="8136904" cy="769441"/>
          </a:xfrm>
          <a:prstGeom prst="rect">
            <a:avLst/>
          </a:prstGeom>
          <a:noFill/>
        </p:spPr>
        <p:txBody>
          <a:bodyPr wrap="square" rtlCol="0">
            <a:spAutoFit/>
          </a:bodyPr>
          <a:lstStyle/>
          <a:p>
            <a:pPr algn="ctr"/>
            <a:r>
              <a:rPr lang="vi-VN" sz="4400" dirty="0"/>
              <a:t>  </a:t>
            </a:r>
            <a:r>
              <a:rPr lang="vi-VN" sz="2800" dirty="0"/>
              <a:t>HOẠT ĐỘNG TRẢI NGHIỆM</a:t>
            </a:r>
            <a:endParaRPr lang="en-US" sz="4400" dirty="0"/>
          </a:p>
        </p:txBody>
      </p:sp>
      <p:pic>
        <p:nvPicPr>
          <p:cNvPr id="9" name="Picture 8"/>
          <p:cNvPicPr>
            <a:picLocks noChangeAspect="1"/>
          </p:cNvPicPr>
          <p:nvPr/>
        </p:nvPicPr>
        <p:blipFill>
          <a:blip r:embed="rId3"/>
          <a:stretch>
            <a:fillRect/>
          </a:stretch>
        </p:blipFill>
        <p:spPr>
          <a:xfrm>
            <a:off x="2213696" y="3284984"/>
            <a:ext cx="4878584" cy="2178261"/>
          </a:xfrm>
          <a:prstGeom prst="rect">
            <a:avLst/>
          </a:prstGeom>
        </p:spPr>
      </p:pic>
      <p:sp>
        <p:nvSpPr>
          <p:cNvPr id="10" name="TextBox 9"/>
          <p:cNvSpPr txBox="1"/>
          <p:nvPr/>
        </p:nvSpPr>
        <p:spPr>
          <a:xfrm>
            <a:off x="2096627" y="5625759"/>
            <a:ext cx="5472608" cy="861774"/>
          </a:xfrm>
          <a:prstGeom prst="rect">
            <a:avLst/>
          </a:prstGeom>
          <a:noFill/>
        </p:spPr>
        <p:txBody>
          <a:bodyPr wrap="square" rtlCol="0">
            <a:spAutoFit/>
          </a:bodyPr>
          <a:lstStyle/>
          <a:p>
            <a:pPr algn="ctr"/>
            <a:r>
              <a:rPr lang="en-US" sz="2500" b="1" i="1" dirty="0">
                <a:latin typeface="Times New Roman" panose="02020603050405020304" pitchFamily="18" charset="0"/>
                <a:cs typeface="Times New Roman" panose="02020603050405020304" pitchFamily="18" charset="0"/>
              </a:rPr>
              <a:t>GV: </a:t>
            </a:r>
            <a:r>
              <a:rPr lang="en-US" sz="2500" b="1" i="1" dirty="0" err="1">
                <a:latin typeface="Times New Roman" panose="02020603050405020304" pitchFamily="18" charset="0"/>
                <a:cs typeface="Times New Roman" panose="02020603050405020304" pitchFamily="18" charset="0"/>
              </a:rPr>
              <a:t>Nguyễn</a:t>
            </a:r>
            <a:r>
              <a:rPr lang="en-US" sz="2500" b="1" i="1" dirty="0">
                <a:latin typeface="Times New Roman" panose="02020603050405020304" pitchFamily="18" charset="0"/>
                <a:cs typeface="Times New Roman" panose="02020603050405020304" pitchFamily="18" charset="0"/>
              </a:rPr>
              <a:t> </a:t>
            </a:r>
            <a:r>
              <a:rPr lang="en-US" sz="2500" b="1" i="1" dirty="0" err="1">
                <a:latin typeface="Times New Roman" panose="02020603050405020304" pitchFamily="18" charset="0"/>
                <a:cs typeface="Times New Roman" panose="02020603050405020304" pitchFamily="18" charset="0"/>
              </a:rPr>
              <a:t>Thị</a:t>
            </a:r>
            <a:r>
              <a:rPr lang="en-US" sz="2500" b="1" i="1" dirty="0">
                <a:latin typeface="Times New Roman" panose="02020603050405020304" pitchFamily="18" charset="0"/>
                <a:cs typeface="Times New Roman" panose="02020603050405020304" pitchFamily="18" charset="0"/>
              </a:rPr>
              <a:t> Thanh  </a:t>
            </a:r>
            <a:r>
              <a:rPr lang="en-US" sz="2500" b="1" i="1" dirty="0" err="1">
                <a:latin typeface="Times New Roman" panose="02020603050405020304" pitchFamily="18" charset="0"/>
                <a:cs typeface="Times New Roman" panose="02020603050405020304" pitchFamily="18" charset="0"/>
              </a:rPr>
              <a:t>Huệ</a:t>
            </a:r>
            <a:endParaRPr lang="en-US" sz="2500" b="1" i="1" dirty="0">
              <a:latin typeface="Times New Roman" panose="02020603050405020304" pitchFamily="18" charset="0"/>
              <a:cs typeface="Times New Roman" panose="02020603050405020304" pitchFamily="18" charset="0"/>
            </a:endParaRPr>
          </a:p>
          <a:p>
            <a:pPr algn="ctr"/>
            <a:r>
              <a:rPr lang="en-US" sz="2500" b="1" i="1" dirty="0" err="1">
                <a:latin typeface="Times New Roman" panose="02020603050405020304" pitchFamily="18" charset="0"/>
                <a:cs typeface="Times New Roman" panose="02020603050405020304" pitchFamily="18" charset="0"/>
              </a:rPr>
              <a:t>Lứa</a:t>
            </a:r>
            <a:r>
              <a:rPr lang="en-US" sz="2500" b="1" i="1" dirty="0">
                <a:latin typeface="Times New Roman" panose="02020603050405020304" pitchFamily="18" charset="0"/>
                <a:cs typeface="Times New Roman" panose="02020603050405020304" pitchFamily="18" charset="0"/>
              </a:rPr>
              <a:t> </a:t>
            </a:r>
            <a:r>
              <a:rPr lang="en-US" sz="2500" b="1" i="1" dirty="0" err="1">
                <a:latin typeface="Times New Roman" panose="02020603050405020304" pitchFamily="18" charset="0"/>
                <a:cs typeface="Times New Roman" panose="02020603050405020304" pitchFamily="18" charset="0"/>
              </a:rPr>
              <a:t>tuổi</a:t>
            </a:r>
            <a:r>
              <a:rPr lang="en-US" sz="2500" b="1" i="1" dirty="0">
                <a:latin typeface="Times New Roman" panose="02020603050405020304" pitchFamily="18" charset="0"/>
                <a:cs typeface="Times New Roman" panose="02020603050405020304" pitchFamily="18" charset="0"/>
              </a:rPr>
              <a:t> : 4-5 </a:t>
            </a:r>
            <a:r>
              <a:rPr lang="en-US" sz="2500" b="1" i="1" dirty="0" err="1">
                <a:latin typeface="Times New Roman" panose="02020603050405020304" pitchFamily="18" charset="0"/>
                <a:cs typeface="Times New Roman" panose="02020603050405020304" pitchFamily="18" charset="0"/>
              </a:rPr>
              <a:t>tuổi</a:t>
            </a:r>
            <a:r>
              <a:rPr lang="en-US" sz="2500" b="1" i="1" dirty="0">
                <a:latin typeface="Times New Roman" panose="02020603050405020304" pitchFamily="18" charset="0"/>
                <a:cs typeface="Times New Roman" panose="02020603050405020304" pitchFamily="18" charset="0"/>
              </a:rPr>
              <a:t> </a:t>
            </a:r>
          </a:p>
        </p:txBody>
      </p:sp>
      <p:pic>
        <p:nvPicPr>
          <p:cNvPr id="8" name="Picture 7">
            <a:extLst>
              <a:ext uri="{FF2B5EF4-FFF2-40B4-BE49-F238E27FC236}">
                <a16:creationId xmlns:a16="http://schemas.microsoft.com/office/drawing/2014/main" id="{B7DCD42E-A302-8629-C222-AE4EE54F91C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27984" y="1154083"/>
            <a:ext cx="745842" cy="665102"/>
          </a:xfrm>
          <a:prstGeom prst="rect">
            <a:avLst/>
          </a:prstGeom>
        </p:spPr>
      </p:pic>
    </p:spTree>
    <p:extLst>
      <p:ext uri="{BB962C8B-B14F-4D97-AF65-F5344CB8AC3E}">
        <p14:creationId xmlns:p14="http://schemas.microsoft.com/office/powerpoint/2010/main" val="37352310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356" y="0"/>
            <a:ext cx="9131643" cy="6858000"/>
          </a:xfrm>
          <a:prstGeom prst="rect">
            <a:avLst/>
          </a:prstGeom>
        </p:spPr>
      </p:pic>
      <p:sp>
        <p:nvSpPr>
          <p:cNvPr id="2" name="TextBox 1"/>
          <p:cNvSpPr txBox="1"/>
          <p:nvPr/>
        </p:nvSpPr>
        <p:spPr>
          <a:xfrm flipH="1">
            <a:off x="797942" y="764704"/>
            <a:ext cx="7501756" cy="1323439"/>
          </a:xfrm>
          <a:prstGeom prst="rect">
            <a:avLst/>
          </a:prstGeom>
          <a:noFill/>
        </p:spPr>
        <p:txBody>
          <a:bodyPr wrap="square" rtlCol="0">
            <a:spAutoFit/>
          </a:bodyPr>
          <a:lstStyle/>
          <a:p>
            <a:pPr algn="ctr"/>
            <a:r>
              <a:rPr lang="en-US" sz="4000" b="1">
                <a:solidFill>
                  <a:srgbClr val="4F81BD">
                    <a:lumMod val="50000"/>
                  </a:srgbClr>
                </a:solidFill>
                <a:latin typeface="Times New Roman" pitchFamily="18" charset="0"/>
                <a:cs typeface="Times New Roman" pitchFamily="18" charset="0"/>
              </a:rPr>
              <a:t>CÂU 7: Đâu là biển báo cấm đi ngược chiều?</a:t>
            </a:r>
          </a:p>
        </p:txBody>
      </p:sp>
      <p:pic>
        <p:nvPicPr>
          <p:cNvPr id="6" name="Picture 6" descr="Biển báo cấm"/>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10185" b="9400"/>
          <a:stretch/>
        </p:blipFill>
        <p:spPr bwMode="auto">
          <a:xfrm>
            <a:off x="6516216" y="2641031"/>
            <a:ext cx="1944216" cy="188113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Biển cấm đi ngược chiều - Thiết Bị An Toàn Giao Thô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87624" y="2476953"/>
            <a:ext cx="2026195" cy="2026195"/>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Biển báo giao thông: 66 biển báo cấm mới nhất 202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23927" y="2376949"/>
            <a:ext cx="2094549" cy="209455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100+ hình ảnh khóc mếu - hinhanhsieudep.net"/>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15614" y="4814118"/>
            <a:ext cx="1940196" cy="155024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Mua Bộ 12 Bóng Xốp Hình Mặt Cười Vui Nhộn chỉ 159.200₫ | Đồ Chơi Baby"/>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t="9483" b="9483"/>
          <a:stretch/>
        </p:blipFill>
        <p:spPr bwMode="auto">
          <a:xfrm>
            <a:off x="3633328" y="4871969"/>
            <a:ext cx="1913091" cy="1550242"/>
          </a:xfrm>
          <a:prstGeom prst="rect">
            <a:avLst/>
          </a:prstGeom>
          <a:noFill/>
          <a:extLst>
            <a:ext uri="{909E8E84-426E-40DD-AFC4-6F175D3DCCD1}">
              <a14:hiddenFill xmlns:a14="http://schemas.microsoft.com/office/drawing/2010/main">
                <a:solidFill>
                  <a:srgbClr val="FFFFFF"/>
                </a:solidFill>
              </a14:hiddenFill>
            </a:ext>
          </a:extLst>
        </p:spPr>
      </p:pic>
      <p:sp>
        <p:nvSpPr>
          <p:cNvPr id="12" name="Left Arrow 11">
            <a:hlinkClick r:id="rId10" action="ppaction://hlinksldjump"/>
          </p:cNvPr>
          <p:cNvSpPr/>
          <p:nvPr/>
        </p:nvSpPr>
        <p:spPr>
          <a:xfrm>
            <a:off x="6025084" y="5013176"/>
            <a:ext cx="2435348" cy="1152127"/>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a:solidFill>
                  <a:srgbClr val="FF0000"/>
                </a:solidFill>
                <a:latin typeface="Times New Roman" pitchFamily="18" charset="0"/>
                <a:cs typeface="Times New Roman" pitchFamily="18" charset="0"/>
              </a:rPr>
              <a:t>QUAY LẠI</a:t>
            </a:r>
            <a:endParaRPr lang="vi-VN" sz="2500" b="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50052379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drumroll.wav"/>
                                        </p:tgtEl>
                                      </p:cMediaNode>
                                    </p:audio>
                                  </p:subTnLst>
                                </p:cTn>
                              </p:par>
                            </p:childTnLst>
                          </p:cTn>
                        </p:par>
                      </p:childTnLst>
                    </p:cTn>
                  </p:par>
                </p:childTnLst>
              </p:cTn>
              <p:nextCondLst>
                <p:cond evt="onClick" delay="0">
                  <p:tgtEl>
                    <p:spTgt spid="9"/>
                  </p:tgtEl>
                </p:cond>
              </p:nextCondLst>
            </p:seq>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nodeType="clickEffect">
                                  <p:stCondLst>
                                    <p:cond delay="0"/>
                                  </p:stCondLst>
                                  <p:childTnLst>
                                    <p:animEffect transition="out" filter="fade">
                                      <p:cBhvr>
                                        <p:cTn id="12" dur="500"/>
                                        <p:tgtEl>
                                          <p:spTgt spid="10"/>
                                        </p:tgtEl>
                                      </p:cBhvr>
                                    </p:animEffect>
                                    <p:set>
                                      <p:cBhvr>
                                        <p:cTn id="13" dur="1" fill="hold">
                                          <p:stCondLst>
                                            <p:cond delay="499"/>
                                          </p:stCondLst>
                                        </p:cTn>
                                        <p:tgtEl>
                                          <p:spTgt spid="10"/>
                                        </p:tgtEl>
                                        <p:attrNameLst>
                                          <p:attrName>style.visibility</p:attrName>
                                        </p:attrNameLst>
                                      </p:cBhvr>
                                      <p:to>
                                        <p:strVal val="hidden"/>
                                      </p:to>
                                    </p:set>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10"/>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356" y="0"/>
            <a:ext cx="9131643" cy="6858000"/>
          </a:xfrm>
          <a:prstGeom prst="rect">
            <a:avLst/>
          </a:prstGeom>
        </p:spPr>
      </p:pic>
      <p:sp>
        <p:nvSpPr>
          <p:cNvPr id="2" name="TextBox 1"/>
          <p:cNvSpPr txBox="1"/>
          <p:nvPr/>
        </p:nvSpPr>
        <p:spPr>
          <a:xfrm flipH="1">
            <a:off x="797942" y="764704"/>
            <a:ext cx="7501756" cy="1323439"/>
          </a:xfrm>
          <a:prstGeom prst="rect">
            <a:avLst/>
          </a:prstGeom>
          <a:noFill/>
        </p:spPr>
        <p:txBody>
          <a:bodyPr wrap="square" rtlCol="0">
            <a:spAutoFit/>
          </a:bodyPr>
          <a:lstStyle/>
          <a:p>
            <a:pPr algn="ctr"/>
            <a:r>
              <a:rPr lang="en-US" sz="4000" b="1">
                <a:solidFill>
                  <a:srgbClr val="4F81BD">
                    <a:lumMod val="50000"/>
                  </a:srgbClr>
                </a:solidFill>
                <a:latin typeface="Times New Roman" pitchFamily="18" charset="0"/>
                <a:cs typeface="Times New Roman" pitchFamily="18" charset="0"/>
              </a:rPr>
              <a:t>CÂU 8: Đâu là biển báo đường dành cho người đi bộ?</a:t>
            </a:r>
          </a:p>
        </p:txBody>
      </p:sp>
      <p:pic>
        <p:nvPicPr>
          <p:cNvPr id="8194" name="Picture 2" descr="Biển báo Đường dành cho người đi bộ"/>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3568" y="2418975"/>
            <a:ext cx="2708994" cy="224971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Biển báo Đường cấm"/>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28183" y="2418975"/>
            <a:ext cx="2617791" cy="2158926"/>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Các loại biển báo khi tham gia giao thông nhất định phải biết"/>
          <p:cNvPicPr>
            <a:picLocks noChangeAspect="1" noChangeArrowheads="1"/>
          </p:cNvPicPr>
          <p:nvPr/>
        </p:nvPicPr>
        <p:blipFill rotWithShape="1">
          <a:blip r:embed="rId7">
            <a:extLst>
              <a:ext uri="{28A0092B-C50C-407E-A947-70E740481C1C}">
                <a14:useLocalDpi xmlns:a14="http://schemas.microsoft.com/office/drawing/2010/main" val="0"/>
              </a:ext>
            </a:extLst>
          </a:blip>
          <a:srcRect l="30951" r="30966" b="50000"/>
          <a:stretch/>
        </p:blipFill>
        <p:spPr bwMode="auto">
          <a:xfrm>
            <a:off x="3754760" y="2587058"/>
            <a:ext cx="2090280" cy="192206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100+ hình ảnh khóc mếu - hinhanhsieudep.net"/>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15614" y="4814118"/>
            <a:ext cx="1940196" cy="155024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Mua Bộ 12 Bóng Xốp Hình Mặt Cười Vui Nhộn chỉ 159.200₫ | Đồ Chơi Baby"/>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t="9483" b="9483"/>
          <a:stretch/>
        </p:blipFill>
        <p:spPr bwMode="auto">
          <a:xfrm>
            <a:off x="3633328" y="4871969"/>
            <a:ext cx="1913091" cy="1550242"/>
          </a:xfrm>
          <a:prstGeom prst="rect">
            <a:avLst/>
          </a:prstGeom>
          <a:noFill/>
          <a:extLst>
            <a:ext uri="{909E8E84-426E-40DD-AFC4-6F175D3DCCD1}">
              <a14:hiddenFill xmlns:a14="http://schemas.microsoft.com/office/drawing/2010/main">
                <a:solidFill>
                  <a:srgbClr val="FFFFFF"/>
                </a:solidFill>
              </a14:hiddenFill>
            </a:ext>
          </a:extLst>
        </p:spPr>
      </p:pic>
      <p:sp>
        <p:nvSpPr>
          <p:cNvPr id="12" name="Left Arrow 11">
            <a:hlinkClick r:id="rId10" action="ppaction://hlinksldjump"/>
          </p:cNvPr>
          <p:cNvSpPr/>
          <p:nvPr/>
        </p:nvSpPr>
        <p:spPr>
          <a:xfrm>
            <a:off x="6025084" y="5013176"/>
            <a:ext cx="2435348" cy="1152127"/>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a:solidFill>
                  <a:srgbClr val="FF0000"/>
                </a:solidFill>
                <a:latin typeface="Times New Roman" pitchFamily="18" charset="0"/>
                <a:cs typeface="Times New Roman" pitchFamily="18" charset="0"/>
              </a:rPr>
              <a:t>QUAY LẠI</a:t>
            </a:r>
            <a:endParaRPr lang="vi-VN" sz="2500" b="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02518876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drumroll.wav"/>
                                        </p:tgtEl>
                                      </p:cMediaNode>
                                    </p:audio>
                                  </p:subTnLst>
                                </p:cTn>
                              </p:par>
                            </p:childTnLst>
                          </p:cTn>
                        </p:par>
                      </p:childTnLst>
                    </p:cTn>
                  </p:par>
                </p:childTnLst>
              </p:cTn>
              <p:nextCondLst>
                <p:cond evt="onClick" delay="0">
                  <p:tgtEl>
                    <p:spTgt spid="9"/>
                  </p:tgtEl>
                </p:cond>
              </p:nextCondLst>
            </p:seq>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nodeType="clickEffect">
                                  <p:stCondLst>
                                    <p:cond delay="0"/>
                                  </p:stCondLst>
                                  <p:childTnLst>
                                    <p:animEffect transition="out" filter="fade">
                                      <p:cBhvr>
                                        <p:cTn id="12" dur="500"/>
                                        <p:tgtEl>
                                          <p:spTgt spid="10"/>
                                        </p:tgtEl>
                                      </p:cBhvr>
                                    </p:animEffect>
                                    <p:set>
                                      <p:cBhvr>
                                        <p:cTn id="13" dur="1" fill="hold">
                                          <p:stCondLst>
                                            <p:cond delay="499"/>
                                          </p:stCondLst>
                                        </p:cTn>
                                        <p:tgtEl>
                                          <p:spTgt spid="10"/>
                                        </p:tgtEl>
                                        <p:attrNameLst>
                                          <p:attrName>style.visibility</p:attrName>
                                        </p:attrNameLst>
                                      </p:cBhvr>
                                      <p:to>
                                        <p:strVal val="hidden"/>
                                      </p:to>
                                    </p:set>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10"/>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356" y="0"/>
            <a:ext cx="9131643" cy="6858000"/>
          </a:xfrm>
          <a:prstGeom prst="rect">
            <a:avLst/>
          </a:prstGeom>
        </p:spPr>
      </p:pic>
      <p:sp>
        <p:nvSpPr>
          <p:cNvPr id="2" name="TextBox 1"/>
          <p:cNvSpPr txBox="1"/>
          <p:nvPr/>
        </p:nvSpPr>
        <p:spPr>
          <a:xfrm flipH="1">
            <a:off x="797942" y="764704"/>
            <a:ext cx="7501756" cy="1323439"/>
          </a:xfrm>
          <a:prstGeom prst="rect">
            <a:avLst/>
          </a:prstGeom>
          <a:noFill/>
        </p:spPr>
        <p:txBody>
          <a:bodyPr wrap="square" rtlCol="0">
            <a:spAutoFit/>
          </a:bodyPr>
          <a:lstStyle/>
          <a:p>
            <a:pPr algn="ctr"/>
            <a:r>
              <a:rPr lang="en-US" sz="4000" b="1">
                <a:solidFill>
                  <a:srgbClr val="4F81BD">
                    <a:lumMod val="50000"/>
                  </a:srgbClr>
                </a:solidFill>
                <a:latin typeface="Times New Roman" pitchFamily="18" charset="0"/>
                <a:cs typeface="Times New Roman" pitchFamily="18" charset="0"/>
              </a:rPr>
              <a:t>CÂU 9: Biển nào cấm dùng và đỗ xe?</a:t>
            </a:r>
          </a:p>
        </p:txBody>
      </p:sp>
      <p:pic>
        <p:nvPicPr>
          <p:cNvPr id="6" name="Picture 4" descr="Biển cấm đi ngược chiều - Thiết Bị An Toàn Giao Thô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99591" y="2294553"/>
            <a:ext cx="2026195" cy="202619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Biển báo giao thông: 66 biển báo cấm mới nhất 202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36122" y="2415902"/>
            <a:ext cx="1883511" cy="1883512"/>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descr="Biển báo Cấm đi xe đạp"/>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91880" y="2398173"/>
            <a:ext cx="2461196" cy="204392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100+ hình ảnh khóc mếu - hinhanhsieudep.net"/>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15614" y="4814118"/>
            <a:ext cx="1940196" cy="155024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Mua Bộ 12 Bóng Xốp Hình Mặt Cười Vui Nhộn chỉ 159.200₫ | Đồ Chơi Baby"/>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t="9483" b="9483"/>
          <a:stretch/>
        </p:blipFill>
        <p:spPr bwMode="auto">
          <a:xfrm>
            <a:off x="3633328" y="4871969"/>
            <a:ext cx="1913091" cy="1550242"/>
          </a:xfrm>
          <a:prstGeom prst="rect">
            <a:avLst/>
          </a:prstGeom>
          <a:noFill/>
          <a:extLst>
            <a:ext uri="{909E8E84-426E-40DD-AFC4-6F175D3DCCD1}">
              <a14:hiddenFill xmlns:a14="http://schemas.microsoft.com/office/drawing/2010/main">
                <a:solidFill>
                  <a:srgbClr val="FFFFFF"/>
                </a:solidFill>
              </a14:hiddenFill>
            </a:ext>
          </a:extLst>
        </p:spPr>
      </p:pic>
      <p:sp>
        <p:nvSpPr>
          <p:cNvPr id="12" name="Left Arrow 11">
            <a:hlinkClick r:id="rId10" action="ppaction://hlinksldjump"/>
          </p:cNvPr>
          <p:cNvSpPr/>
          <p:nvPr/>
        </p:nvSpPr>
        <p:spPr>
          <a:xfrm>
            <a:off x="6025084" y="5013176"/>
            <a:ext cx="2435348" cy="1152127"/>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a:solidFill>
                  <a:srgbClr val="FF0000"/>
                </a:solidFill>
                <a:latin typeface="Times New Roman" pitchFamily="18" charset="0"/>
                <a:cs typeface="Times New Roman" pitchFamily="18" charset="0"/>
              </a:rPr>
              <a:t>QUAY LẠI</a:t>
            </a:r>
            <a:endParaRPr lang="vi-VN" sz="2500" b="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413108056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drumroll.wav"/>
                                        </p:tgtEl>
                                      </p:cMediaNode>
                                    </p:audio>
                                  </p:subTnLst>
                                </p:cTn>
                              </p:par>
                            </p:childTnLst>
                          </p:cTn>
                        </p:par>
                      </p:childTnLst>
                    </p:cTn>
                  </p:par>
                </p:childTnLst>
              </p:cTn>
              <p:nextCondLst>
                <p:cond evt="onClick" delay="0">
                  <p:tgtEl>
                    <p:spTgt spid="9"/>
                  </p:tgtEl>
                </p:cond>
              </p:nextCondLst>
            </p:seq>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nodeType="clickEffect">
                                  <p:stCondLst>
                                    <p:cond delay="0"/>
                                  </p:stCondLst>
                                  <p:childTnLst>
                                    <p:animEffect transition="out" filter="fade">
                                      <p:cBhvr>
                                        <p:cTn id="12" dur="500"/>
                                        <p:tgtEl>
                                          <p:spTgt spid="10"/>
                                        </p:tgtEl>
                                      </p:cBhvr>
                                    </p:animEffect>
                                    <p:set>
                                      <p:cBhvr>
                                        <p:cTn id="13" dur="1" fill="hold">
                                          <p:stCondLst>
                                            <p:cond delay="499"/>
                                          </p:stCondLst>
                                        </p:cTn>
                                        <p:tgtEl>
                                          <p:spTgt spid="10"/>
                                        </p:tgtEl>
                                        <p:attrNameLst>
                                          <p:attrName>style.visibility</p:attrName>
                                        </p:attrNameLst>
                                      </p:cBhvr>
                                      <p:to>
                                        <p:strVal val="hidden"/>
                                      </p:to>
                                    </p:set>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10"/>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356" y="0"/>
            <a:ext cx="9131643" cy="6858000"/>
          </a:xfrm>
          <a:prstGeom prst="rect">
            <a:avLst/>
          </a:prstGeom>
        </p:spPr>
      </p:pic>
      <p:sp>
        <p:nvSpPr>
          <p:cNvPr id="2" name="TextBox 1"/>
          <p:cNvSpPr txBox="1"/>
          <p:nvPr/>
        </p:nvSpPr>
        <p:spPr>
          <a:xfrm flipH="1">
            <a:off x="797942" y="764704"/>
            <a:ext cx="7501756" cy="1323439"/>
          </a:xfrm>
          <a:prstGeom prst="rect">
            <a:avLst/>
          </a:prstGeom>
          <a:noFill/>
        </p:spPr>
        <p:txBody>
          <a:bodyPr wrap="square" rtlCol="0">
            <a:spAutoFit/>
          </a:bodyPr>
          <a:lstStyle/>
          <a:p>
            <a:pPr algn="ctr"/>
            <a:r>
              <a:rPr lang="en-US" sz="4000" b="1">
                <a:solidFill>
                  <a:srgbClr val="4F81BD">
                    <a:lumMod val="50000"/>
                  </a:srgbClr>
                </a:solidFill>
                <a:latin typeface="Times New Roman" pitchFamily="18" charset="0"/>
                <a:cs typeface="Times New Roman" pitchFamily="18" charset="0"/>
              </a:rPr>
              <a:t>CÂU 10: Biển nào sau đây là biển cấm người đi bộ?</a:t>
            </a:r>
          </a:p>
        </p:txBody>
      </p:sp>
      <p:pic>
        <p:nvPicPr>
          <p:cNvPr id="10242" name="Picture 2" descr="Biển báo giao thông cấm người đi bộ | Biển báo giao thông"/>
          <p:cNvPicPr>
            <a:picLocks noChangeAspect="1" noChangeArrowheads="1"/>
          </p:cNvPicPr>
          <p:nvPr/>
        </p:nvPicPr>
        <p:blipFill rotWithShape="1">
          <a:blip r:embed="rId5">
            <a:extLst>
              <a:ext uri="{28A0092B-C50C-407E-A947-70E740481C1C}">
                <a14:useLocalDpi xmlns:a14="http://schemas.microsoft.com/office/drawing/2010/main" val="0"/>
              </a:ext>
            </a:extLst>
          </a:blip>
          <a:srcRect l="16004" t="24478" r="9014"/>
          <a:stretch/>
        </p:blipFill>
        <p:spPr bwMode="auto">
          <a:xfrm>
            <a:off x="683568" y="2428530"/>
            <a:ext cx="2622650" cy="258464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Biển báo Đường dành cho người đi bộ"/>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16090" y="2410994"/>
            <a:ext cx="2708994" cy="2249710"/>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Biển cấm ô tô - Biển báo cấm số hiệu 103a - Luật giao thông đường bộ, các biển  báo giao thô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14157" y="2514429"/>
            <a:ext cx="2146275" cy="214627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100+ hình ảnh khóc mếu - hinhanhsieudep.net"/>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15614" y="4814118"/>
            <a:ext cx="1940196" cy="155024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Mua Bộ 12 Bóng Xốp Hình Mặt Cười Vui Nhộn chỉ 159.200₫ | Đồ Chơi Baby"/>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t="9483" b="9483"/>
          <a:stretch/>
        </p:blipFill>
        <p:spPr bwMode="auto">
          <a:xfrm>
            <a:off x="3633328" y="4871969"/>
            <a:ext cx="1913091" cy="1550242"/>
          </a:xfrm>
          <a:prstGeom prst="rect">
            <a:avLst/>
          </a:prstGeom>
          <a:noFill/>
          <a:extLst>
            <a:ext uri="{909E8E84-426E-40DD-AFC4-6F175D3DCCD1}">
              <a14:hiddenFill xmlns:a14="http://schemas.microsoft.com/office/drawing/2010/main">
                <a:solidFill>
                  <a:srgbClr val="FFFFFF"/>
                </a:solidFill>
              </a14:hiddenFill>
            </a:ext>
          </a:extLst>
        </p:spPr>
      </p:pic>
      <p:sp>
        <p:nvSpPr>
          <p:cNvPr id="12" name="Left Arrow 11">
            <a:hlinkClick r:id="rId10" action="ppaction://hlinksldjump"/>
          </p:cNvPr>
          <p:cNvSpPr/>
          <p:nvPr/>
        </p:nvSpPr>
        <p:spPr>
          <a:xfrm>
            <a:off x="6025084" y="5013176"/>
            <a:ext cx="2435348" cy="1152127"/>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a:solidFill>
                  <a:srgbClr val="FF0000"/>
                </a:solidFill>
                <a:latin typeface="Times New Roman" pitchFamily="18" charset="0"/>
                <a:cs typeface="Times New Roman" pitchFamily="18" charset="0"/>
              </a:rPr>
              <a:t>QUAY LẠI</a:t>
            </a:r>
            <a:endParaRPr lang="vi-VN" sz="2500" b="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37765166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drumroll.wav"/>
                                        </p:tgtEl>
                                      </p:cMediaNode>
                                    </p:audio>
                                  </p:subTnLst>
                                </p:cTn>
                              </p:par>
                            </p:childTnLst>
                          </p:cTn>
                        </p:par>
                      </p:childTnLst>
                    </p:cTn>
                  </p:par>
                </p:childTnLst>
              </p:cTn>
              <p:nextCondLst>
                <p:cond evt="onClick" delay="0">
                  <p:tgtEl>
                    <p:spTgt spid="9"/>
                  </p:tgtEl>
                </p:cond>
              </p:nextCondLst>
            </p:seq>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nodeType="clickEffect">
                                  <p:stCondLst>
                                    <p:cond delay="0"/>
                                  </p:stCondLst>
                                  <p:childTnLst>
                                    <p:animEffect transition="out" filter="fade">
                                      <p:cBhvr>
                                        <p:cTn id="12" dur="500"/>
                                        <p:tgtEl>
                                          <p:spTgt spid="10"/>
                                        </p:tgtEl>
                                      </p:cBhvr>
                                    </p:animEffect>
                                    <p:set>
                                      <p:cBhvr>
                                        <p:cTn id="13" dur="1" fill="hold">
                                          <p:stCondLst>
                                            <p:cond delay="499"/>
                                          </p:stCondLst>
                                        </p:cTn>
                                        <p:tgtEl>
                                          <p:spTgt spid="10"/>
                                        </p:tgtEl>
                                        <p:attrNameLst>
                                          <p:attrName>style.visibility</p:attrName>
                                        </p:attrNameLst>
                                      </p:cBhvr>
                                      <p:to>
                                        <p:strVal val="hidden"/>
                                      </p:to>
                                    </p:set>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10"/>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56" y="0"/>
            <a:ext cx="9131643" cy="6858000"/>
          </a:xfrm>
          <a:prstGeom prst="rect">
            <a:avLst/>
          </a:prstGeom>
        </p:spPr>
      </p:pic>
      <p:sp>
        <p:nvSpPr>
          <p:cNvPr id="2" name="TextBox 1"/>
          <p:cNvSpPr txBox="1"/>
          <p:nvPr/>
        </p:nvSpPr>
        <p:spPr>
          <a:xfrm flipH="1">
            <a:off x="611558" y="1206570"/>
            <a:ext cx="7776865" cy="2708434"/>
          </a:xfrm>
          <a:prstGeom prst="rect">
            <a:avLst/>
          </a:prstGeom>
          <a:noFill/>
        </p:spPr>
        <p:txBody>
          <a:bodyPr wrap="square" rtlCol="0">
            <a:spAutoFit/>
          </a:bodyPr>
          <a:lstStyle/>
          <a:p>
            <a:pPr algn="ctr"/>
            <a:r>
              <a:rPr lang="en-US" sz="7000" b="1" u="sng" dirty="0">
                <a:solidFill>
                  <a:srgbClr val="FF0000"/>
                </a:solidFill>
                <a:latin typeface="Times New Roman" pitchFamily="18" charset="0"/>
                <a:cs typeface="Times New Roman" pitchFamily="18" charset="0"/>
              </a:rPr>
              <a:t>CÂU HỎI:</a:t>
            </a:r>
          </a:p>
          <a:p>
            <a:pPr algn="ctr"/>
            <a:endParaRPr lang="en-US" sz="5000" b="1" dirty="0">
              <a:solidFill>
                <a:srgbClr val="002060"/>
              </a:solidFill>
              <a:latin typeface="Times New Roman" pitchFamily="18" charset="0"/>
              <a:cs typeface="Times New Roman" pitchFamily="18" charset="0"/>
            </a:endParaRPr>
          </a:p>
          <a:p>
            <a:pPr algn="ctr"/>
            <a:r>
              <a:rPr lang="en-US" sz="5000" b="1" dirty="0">
                <a:solidFill>
                  <a:srgbClr val="002060"/>
                </a:solidFill>
                <a:latin typeface="Times New Roman" pitchFamily="18" charset="0"/>
                <a:cs typeface="Times New Roman" pitchFamily="18" charset="0"/>
              </a:rPr>
              <a:t>GỒM 10 CÂU HỎI</a:t>
            </a:r>
          </a:p>
        </p:txBody>
      </p:sp>
    </p:spTree>
    <p:extLst>
      <p:ext uri="{BB962C8B-B14F-4D97-AF65-F5344CB8AC3E}">
        <p14:creationId xmlns:p14="http://schemas.microsoft.com/office/powerpoint/2010/main" val="8483542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lowchart: Connector 17">
            <a:hlinkClick r:id="rId2" action="ppaction://hlinksldjump"/>
          </p:cNvPr>
          <p:cNvSpPr/>
          <p:nvPr/>
        </p:nvSpPr>
        <p:spPr>
          <a:xfrm>
            <a:off x="6879367" y="364674"/>
            <a:ext cx="1728192" cy="1656184"/>
          </a:xfrm>
          <a:prstGeom prst="flowChartConnector">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a:solidFill>
                  <a:srgbClr val="FFFF00"/>
                </a:solidFill>
                <a:latin typeface="Times New Roman" pitchFamily="18" charset="0"/>
                <a:cs typeface="Times New Roman" pitchFamily="18" charset="0"/>
              </a:rPr>
              <a:t>CÂU: 4</a:t>
            </a:r>
            <a:endParaRPr lang="vi-VN" sz="2500" b="1">
              <a:solidFill>
                <a:srgbClr val="FFFF00"/>
              </a:solidFill>
              <a:latin typeface="Times New Roman" pitchFamily="18" charset="0"/>
              <a:cs typeface="Times New Roman" pitchFamily="18" charset="0"/>
            </a:endParaRPr>
          </a:p>
        </p:txBody>
      </p:sp>
      <p:sp>
        <p:nvSpPr>
          <p:cNvPr id="19" name="Flowchart: Connector 18">
            <a:hlinkClick r:id="rId3" action="ppaction://hlinksldjump"/>
          </p:cNvPr>
          <p:cNvSpPr/>
          <p:nvPr/>
        </p:nvSpPr>
        <p:spPr>
          <a:xfrm>
            <a:off x="323528" y="404664"/>
            <a:ext cx="1728192" cy="1656184"/>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a:solidFill>
                  <a:prstClr val="white"/>
                </a:solidFill>
                <a:latin typeface="Times New Roman" pitchFamily="18" charset="0"/>
                <a:cs typeface="Times New Roman" pitchFamily="18" charset="0"/>
              </a:rPr>
              <a:t>CÂU: 1</a:t>
            </a:r>
            <a:endParaRPr lang="vi-VN" sz="2500" b="1">
              <a:solidFill>
                <a:prstClr val="white"/>
              </a:solidFill>
              <a:latin typeface="Times New Roman" pitchFamily="18" charset="0"/>
              <a:cs typeface="Times New Roman" pitchFamily="18" charset="0"/>
            </a:endParaRPr>
          </a:p>
        </p:txBody>
      </p:sp>
      <p:sp>
        <p:nvSpPr>
          <p:cNvPr id="20" name="Flowchart: Connector 19">
            <a:hlinkClick r:id="rId4" action="ppaction://hlinksldjump"/>
          </p:cNvPr>
          <p:cNvSpPr/>
          <p:nvPr/>
        </p:nvSpPr>
        <p:spPr>
          <a:xfrm>
            <a:off x="2519089" y="350371"/>
            <a:ext cx="1728192" cy="1656184"/>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a:solidFill>
                  <a:prstClr val="white"/>
                </a:solidFill>
                <a:latin typeface="Times New Roman" pitchFamily="18" charset="0"/>
                <a:cs typeface="Times New Roman" pitchFamily="18" charset="0"/>
              </a:rPr>
              <a:t>CÂU: 2</a:t>
            </a:r>
            <a:endParaRPr lang="vi-VN" sz="2500" b="1">
              <a:solidFill>
                <a:prstClr val="white"/>
              </a:solidFill>
              <a:latin typeface="Times New Roman" pitchFamily="18" charset="0"/>
              <a:cs typeface="Times New Roman" pitchFamily="18" charset="0"/>
            </a:endParaRPr>
          </a:p>
        </p:txBody>
      </p:sp>
      <p:sp>
        <p:nvSpPr>
          <p:cNvPr id="21" name="Flowchart: Connector 20">
            <a:hlinkClick r:id="rId5" action="ppaction://hlinksldjump"/>
          </p:cNvPr>
          <p:cNvSpPr/>
          <p:nvPr/>
        </p:nvSpPr>
        <p:spPr>
          <a:xfrm>
            <a:off x="4644008" y="289451"/>
            <a:ext cx="1728192" cy="1656184"/>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a:solidFill>
                  <a:srgbClr val="FF0000"/>
                </a:solidFill>
                <a:latin typeface="Times New Roman" pitchFamily="18" charset="0"/>
                <a:cs typeface="Times New Roman" pitchFamily="18" charset="0"/>
              </a:rPr>
              <a:t>CÂU: 3</a:t>
            </a:r>
            <a:endParaRPr lang="vi-VN" sz="2500" b="1">
              <a:solidFill>
                <a:srgbClr val="FF0000"/>
              </a:solidFill>
              <a:latin typeface="Times New Roman" pitchFamily="18" charset="0"/>
              <a:cs typeface="Times New Roman" pitchFamily="18" charset="0"/>
            </a:endParaRPr>
          </a:p>
        </p:txBody>
      </p:sp>
      <p:sp>
        <p:nvSpPr>
          <p:cNvPr id="22" name="Flowchart: Connector 21">
            <a:hlinkClick r:id="rId6" action="ppaction://hlinksldjump"/>
          </p:cNvPr>
          <p:cNvSpPr/>
          <p:nvPr/>
        </p:nvSpPr>
        <p:spPr>
          <a:xfrm>
            <a:off x="6804248" y="2836474"/>
            <a:ext cx="1728192" cy="1656184"/>
          </a:xfrm>
          <a:prstGeom prst="flowChartConnector">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a:solidFill>
                  <a:prstClr val="white"/>
                </a:solidFill>
                <a:latin typeface="Times New Roman" pitchFamily="18" charset="0"/>
                <a:cs typeface="Times New Roman" pitchFamily="18" charset="0"/>
              </a:rPr>
              <a:t>CÂU: 8</a:t>
            </a:r>
            <a:endParaRPr lang="vi-VN" sz="2500" b="1">
              <a:solidFill>
                <a:prstClr val="white"/>
              </a:solidFill>
              <a:latin typeface="Times New Roman" pitchFamily="18" charset="0"/>
              <a:cs typeface="Times New Roman" pitchFamily="18" charset="0"/>
            </a:endParaRPr>
          </a:p>
        </p:txBody>
      </p:sp>
      <p:sp>
        <p:nvSpPr>
          <p:cNvPr id="23" name="Flowchart: Connector 22">
            <a:hlinkClick r:id="rId7" action="ppaction://hlinksldjump"/>
          </p:cNvPr>
          <p:cNvSpPr/>
          <p:nvPr/>
        </p:nvSpPr>
        <p:spPr>
          <a:xfrm>
            <a:off x="539552" y="2852936"/>
            <a:ext cx="1728192" cy="1656184"/>
          </a:xfrm>
          <a:prstGeom prst="flowChartConnec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a:solidFill>
                  <a:srgbClr val="002060"/>
                </a:solidFill>
                <a:latin typeface="Times New Roman" pitchFamily="18" charset="0"/>
                <a:cs typeface="Times New Roman" pitchFamily="18" charset="0"/>
              </a:rPr>
              <a:t>CÂU: 5</a:t>
            </a:r>
            <a:endParaRPr lang="vi-VN" sz="2500" b="1">
              <a:solidFill>
                <a:srgbClr val="002060"/>
              </a:solidFill>
              <a:latin typeface="Times New Roman" pitchFamily="18" charset="0"/>
              <a:cs typeface="Times New Roman" pitchFamily="18" charset="0"/>
            </a:endParaRPr>
          </a:p>
        </p:txBody>
      </p:sp>
      <p:sp>
        <p:nvSpPr>
          <p:cNvPr id="24" name="Flowchart: Connector 23">
            <a:hlinkClick r:id="rId8" action="ppaction://hlinksldjump"/>
          </p:cNvPr>
          <p:cNvSpPr/>
          <p:nvPr/>
        </p:nvSpPr>
        <p:spPr>
          <a:xfrm>
            <a:off x="2555776" y="2852936"/>
            <a:ext cx="1728192" cy="1656184"/>
          </a:xfrm>
          <a:prstGeom prst="flowChartConnector">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a:solidFill>
                  <a:prstClr val="white"/>
                </a:solidFill>
                <a:latin typeface="Times New Roman" pitchFamily="18" charset="0"/>
                <a:cs typeface="Times New Roman" pitchFamily="18" charset="0"/>
              </a:rPr>
              <a:t>CÂU: 6</a:t>
            </a:r>
            <a:endParaRPr lang="vi-VN" sz="2500" b="1">
              <a:solidFill>
                <a:prstClr val="white"/>
              </a:solidFill>
              <a:latin typeface="Times New Roman" pitchFamily="18" charset="0"/>
              <a:cs typeface="Times New Roman" pitchFamily="18" charset="0"/>
            </a:endParaRPr>
          </a:p>
        </p:txBody>
      </p:sp>
      <p:sp>
        <p:nvSpPr>
          <p:cNvPr id="25" name="Flowchart: Connector 24">
            <a:hlinkClick r:id="rId9" action="ppaction://hlinksldjump"/>
          </p:cNvPr>
          <p:cNvSpPr/>
          <p:nvPr/>
        </p:nvSpPr>
        <p:spPr>
          <a:xfrm>
            <a:off x="4644008" y="2852936"/>
            <a:ext cx="1728192" cy="1656184"/>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a:solidFill>
                  <a:prstClr val="white"/>
                </a:solidFill>
                <a:latin typeface="Times New Roman" pitchFamily="18" charset="0"/>
                <a:cs typeface="Times New Roman" pitchFamily="18" charset="0"/>
              </a:rPr>
              <a:t>CÂU: 7</a:t>
            </a:r>
            <a:endParaRPr lang="vi-VN" sz="2500" b="1">
              <a:solidFill>
                <a:prstClr val="white"/>
              </a:solidFill>
              <a:latin typeface="Times New Roman" pitchFamily="18" charset="0"/>
              <a:cs typeface="Times New Roman" pitchFamily="18" charset="0"/>
            </a:endParaRPr>
          </a:p>
        </p:txBody>
      </p:sp>
      <p:sp>
        <p:nvSpPr>
          <p:cNvPr id="27" name="Flowchart: Connector 26">
            <a:hlinkClick r:id="rId10" action="ppaction://hlinksldjump"/>
          </p:cNvPr>
          <p:cNvSpPr/>
          <p:nvPr/>
        </p:nvSpPr>
        <p:spPr>
          <a:xfrm>
            <a:off x="1677689" y="4919185"/>
            <a:ext cx="1728192" cy="1656184"/>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a:solidFill>
                  <a:srgbClr val="002060"/>
                </a:solidFill>
                <a:latin typeface="Times New Roman" pitchFamily="18" charset="0"/>
                <a:cs typeface="Times New Roman" pitchFamily="18" charset="0"/>
              </a:rPr>
              <a:t>CÂU: 9</a:t>
            </a:r>
            <a:endParaRPr lang="vi-VN" sz="2500" b="1">
              <a:solidFill>
                <a:srgbClr val="002060"/>
              </a:solidFill>
              <a:latin typeface="Times New Roman" pitchFamily="18" charset="0"/>
              <a:cs typeface="Times New Roman" pitchFamily="18" charset="0"/>
            </a:endParaRPr>
          </a:p>
        </p:txBody>
      </p:sp>
      <p:sp>
        <p:nvSpPr>
          <p:cNvPr id="29" name="Flowchart: Connector 28">
            <a:hlinkClick r:id="rId11" action="ppaction://hlinksldjump"/>
          </p:cNvPr>
          <p:cNvSpPr/>
          <p:nvPr/>
        </p:nvSpPr>
        <p:spPr>
          <a:xfrm>
            <a:off x="5180430" y="4919185"/>
            <a:ext cx="1983858" cy="1678167"/>
          </a:xfrm>
          <a:prstGeom prst="flowChartConnector">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a:solidFill>
                  <a:prstClr val="white"/>
                </a:solidFill>
                <a:latin typeface="Times New Roman" pitchFamily="18" charset="0"/>
                <a:cs typeface="Times New Roman" pitchFamily="18" charset="0"/>
              </a:rPr>
              <a:t>CÂU: 10</a:t>
            </a:r>
            <a:endParaRPr lang="vi-VN" sz="2500" b="1">
              <a:solidFill>
                <a:prstClr val="white"/>
              </a:solidFill>
              <a:latin typeface="Times New Roman" pitchFamily="18" charset="0"/>
              <a:cs typeface="Times New Roman" pitchFamily="18" charset="0"/>
            </a:endParaRPr>
          </a:p>
        </p:txBody>
      </p:sp>
    </p:spTree>
    <p:extLst>
      <p:ext uri="{BB962C8B-B14F-4D97-AF65-F5344CB8AC3E}">
        <p14:creationId xmlns:p14="http://schemas.microsoft.com/office/powerpoint/2010/main" val="38045061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9"/>
                    </p:tgtEl>
                  </p:cond>
                </p:stCondLst>
                <p:endSync evt="end" delay="0">
                  <p:rtn val="all"/>
                </p:endSync>
                <p:childTnLst>
                  <p:par>
                    <p:cTn id="3" fill="hold">
                      <p:stCondLst>
                        <p:cond delay="0"/>
                      </p:stCondLst>
                      <p:childTnLst>
                        <p:par>
                          <p:cTn id="4" fill="hold">
                            <p:stCondLst>
                              <p:cond delay="0"/>
                            </p:stCondLst>
                            <p:childTnLst>
                              <p:par>
                                <p:cTn id="5" presetID="16" presetClass="exit" presetSubtype="21" fill="hold" grpId="0" nodeType="clickEffect">
                                  <p:stCondLst>
                                    <p:cond delay="0"/>
                                  </p:stCondLst>
                                  <p:childTnLst>
                                    <p:animEffect transition="out" filter="barn(inVertical)">
                                      <p:cBhvr>
                                        <p:cTn id="6" dur="500"/>
                                        <p:tgtEl>
                                          <p:spTgt spid="19"/>
                                        </p:tgtEl>
                                      </p:cBhvr>
                                    </p:animEffect>
                                    <p:set>
                                      <p:cBhvr>
                                        <p:cTn id="7"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8" restart="whenNotActive" fill="hold" evtFilter="cancelBubble" nodeType="interactiveSeq">
                <p:stCondLst>
                  <p:cond evt="onClick" delay="0">
                    <p:tgtEl>
                      <p:spTgt spid="20"/>
                    </p:tgtEl>
                  </p:cond>
                </p:stCondLst>
                <p:endSync evt="end" delay="0">
                  <p:rtn val="all"/>
                </p:endSync>
                <p:childTnLst>
                  <p:par>
                    <p:cTn id="9" fill="hold">
                      <p:stCondLst>
                        <p:cond delay="0"/>
                      </p:stCondLst>
                      <p:childTnLst>
                        <p:par>
                          <p:cTn id="10" fill="hold">
                            <p:stCondLst>
                              <p:cond delay="0"/>
                            </p:stCondLst>
                            <p:childTnLst>
                              <p:par>
                                <p:cTn id="11" presetID="16" presetClass="exit" presetSubtype="21" fill="hold" grpId="0" nodeType="clickEffect">
                                  <p:stCondLst>
                                    <p:cond delay="0"/>
                                  </p:stCondLst>
                                  <p:childTnLst>
                                    <p:animEffect transition="out" filter="barn(inVertical)">
                                      <p:cBhvr>
                                        <p:cTn id="12" dur="500"/>
                                        <p:tgtEl>
                                          <p:spTgt spid="20"/>
                                        </p:tgtEl>
                                      </p:cBhvr>
                                    </p:animEffect>
                                    <p:set>
                                      <p:cBhvr>
                                        <p:cTn id="13"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14" restart="whenNotActive" fill="hold" evtFilter="cancelBubble" nodeType="interactiveSeq">
                <p:stCondLst>
                  <p:cond evt="onClick" delay="0">
                    <p:tgtEl>
                      <p:spTgt spid="21"/>
                    </p:tgtEl>
                  </p:cond>
                </p:stCondLst>
                <p:endSync evt="end" delay="0">
                  <p:rtn val="all"/>
                </p:endSync>
                <p:childTnLst>
                  <p:par>
                    <p:cTn id="15" fill="hold">
                      <p:stCondLst>
                        <p:cond delay="0"/>
                      </p:stCondLst>
                      <p:childTnLst>
                        <p:par>
                          <p:cTn id="16" fill="hold">
                            <p:stCondLst>
                              <p:cond delay="0"/>
                            </p:stCondLst>
                            <p:childTnLst>
                              <p:par>
                                <p:cTn id="17" presetID="16" presetClass="exit" presetSubtype="21" fill="hold" grpId="0" nodeType="clickEffect">
                                  <p:stCondLst>
                                    <p:cond delay="0"/>
                                  </p:stCondLst>
                                  <p:childTnLst>
                                    <p:animEffect transition="out" filter="barn(inVertical)">
                                      <p:cBhvr>
                                        <p:cTn id="18" dur="500"/>
                                        <p:tgtEl>
                                          <p:spTgt spid="21"/>
                                        </p:tgtEl>
                                      </p:cBhvr>
                                    </p:animEffect>
                                    <p:set>
                                      <p:cBhvr>
                                        <p:cTn id="19"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20" restart="whenNotActive" fill="hold" evtFilter="cancelBubble" nodeType="interactiveSeq">
                <p:stCondLst>
                  <p:cond evt="onClick" delay="0">
                    <p:tgtEl>
                      <p:spTgt spid="18"/>
                    </p:tgtEl>
                  </p:cond>
                </p:stCondLst>
                <p:endSync evt="end" delay="0">
                  <p:rtn val="all"/>
                </p:endSync>
                <p:childTnLst>
                  <p:par>
                    <p:cTn id="21" fill="hold">
                      <p:stCondLst>
                        <p:cond delay="0"/>
                      </p:stCondLst>
                      <p:childTnLst>
                        <p:par>
                          <p:cTn id="22" fill="hold">
                            <p:stCondLst>
                              <p:cond delay="0"/>
                            </p:stCondLst>
                            <p:childTnLst>
                              <p:par>
                                <p:cTn id="23" presetID="16" presetClass="exit" presetSubtype="21" fill="hold" grpId="0" nodeType="clickEffect">
                                  <p:stCondLst>
                                    <p:cond delay="0"/>
                                  </p:stCondLst>
                                  <p:childTnLst>
                                    <p:animEffect transition="out" filter="barn(inVertical)">
                                      <p:cBhvr>
                                        <p:cTn id="24" dur="500"/>
                                        <p:tgtEl>
                                          <p:spTgt spid="18"/>
                                        </p:tgtEl>
                                      </p:cBhvr>
                                    </p:animEffect>
                                    <p:set>
                                      <p:cBhvr>
                                        <p:cTn id="25"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26" restart="whenNotActive" fill="hold" evtFilter="cancelBubble" nodeType="interactiveSeq">
                <p:stCondLst>
                  <p:cond evt="onClick" delay="0">
                    <p:tgtEl>
                      <p:spTgt spid="23"/>
                    </p:tgtEl>
                  </p:cond>
                </p:stCondLst>
                <p:endSync evt="end" delay="0">
                  <p:rtn val="all"/>
                </p:endSync>
                <p:childTnLst>
                  <p:par>
                    <p:cTn id="27" fill="hold">
                      <p:stCondLst>
                        <p:cond delay="0"/>
                      </p:stCondLst>
                      <p:childTnLst>
                        <p:par>
                          <p:cTn id="28" fill="hold">
                            <p:stCondLst>
                              <p:cond delay="0"/>
                            </p:stCondLst>
                            <p:childTnLst>
                              <p:par>
                                <p:cTn id="29" presetID="16" presetClass="exit" presetSubtype="21" fill="hold" grpId="0" nodeType="clickEffect">
                                  <p:stCondLst>
                                    <p:cond delay="0"/>
                                  </p:stCondLst>
                                  <p:childTnLst>
                                    <p:animEffect transition="out" filter="barn(inVertical)">
                                      <p:cBhvr>
                                        <p:cTn id="30" dur="500"/>
                                        <p:tgtEl>
                                          <p:spTgt spid="23"/>
                                        </p:tgtEl>
                                      </p:cBhvr>
                                    </p:animEffect>
                                    <p:set>
                                      <p:cBhvr>
                                        <p:cTn id="31"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32" restart="whenNotActive" fill="hold" evtFilter="cancelBubble" nodeType="interactiveSeq">
                <p:stCondLst>
                  <p:cond evt="onClick" delay="0">
                    <p:tgtEl>
                      <p:spTgt spid="24"/>
                    </p:tgtEl>
                  </p:cond>
                </p:stCondLst>
                <p:endSync evt="end" delay="0">
                  <p:rtn val="all"/>
                </p:endSync>
                <p:childTnLst>
                  <p:par>
                    <p:cTn id="33" fill="hold">
                      <p:stCondLst>
                        <p:cond delay="0"/>
                      </p:stCondLst>
                      <p:childTnLst>
                        <p:par>
                          <p:cTn id="34" fill="hold">
                            <p:stCondLst>
                              <p:cond delay="0"/>
                            </p:stCondLst>
                            <p:childTnLst>
                              <p:par>
                                <p:cTn id="35" presetID="16" presetClass="exit" presetSubtype="21" fill="hold" grpId="0" nodeType="clickEffect">
                                  <p:stCondLst>
                                    <p:cond delay="0"/>
                                  </p:stCondLst>
                                  <p:childTnLst>
                                    <p:animEffect transition="out" filter="barn(inVertical)">
                                      <p:cBhvr>
                                        <p:cTn id="36" dur="500"/>
                                        <p:tgtEl>
                                          <p:spTgt spid="24"/>
                                        </p:tgtEl>
                                      </p:cBhvr>
                                    </p:animEffect>
                                    <p:set>
                                      <p:cBhvr>
                                        <p:cTn id="37"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38" restart="whenNotActive" fill="hold" evtFilter="cancelBubble" nodeType="interactiveSeq">
                <p:stCondLst>
                  <p:cond evt="onClick" delay="0">
                    <p:tgtEl>
                      <p:spTgt spid="25"/>
                    </p:tgtEl>
                  </p:cond>
                </p:stCondLst>
                <p:endSync evt="end" delay="0">
                  <p:rtn val="all"/>
                </p:endSync>
                <p:childTnLst>
                  <p:par>
                    <p:cTn id="39" fill="hold">
                      <p:stCondLst>
                        <p:cond delay="0"/>
                      </p:stCondLst>
                      <p:childTnLst>
                        <p:par>
                          <p:cTn id="40" fill="hold">
                            <p:stCondLst>
                              <p:cond delay="0"/>
                            </p:stCondLst>
                            <p:childTnLst>
                              <p:par>
                                <p:cTn id="41" presetID="16" presetClass="exit" presetSubtype="21" fill="hold" grpId="0" nodeType="clickEffect">
                                  <p:stCondLst>
                                    <p:cond delay="0"/>
                                  </p:stCondLst>
                                  <p:childTnLst>
                                    <p:animEffect transition="out" filter="barn(inVertical)">
                                      <p:cBhvr>
                                        <p:cTn id="42" dur="500"/>
                                        <p:tgtEl>
                                          <p:spTgt spid="25"/>
                                        </p:tgtEl>
                                      </p:cBhvr>
                                    </p:animEffect>
                                    <p:set>
                                      <p:cBhvr>
                                        <p:cTn id="43"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44" restart="whenNotActive" fill="hold" evtFilter="cancelBubble" nodeType="interactiveSeq">
                <p:stCondLst>
                  <p:cond evt="onClick" delay="0">
                    <p:tgtEl>
                      <p:spTgt spid="22"/>
                    </p:tgtEl>
                  </p:cond>
                </p:stCondLst>
                <p:endSync evt="end" delay="0">
                  <p:rtn val="all"/>
                </p:endSync>
                <p:childTnLst>
                  <p:par>
                    <p:cTn id="45" fill="hold">
                      <p:stCondLst>
                        <p:cond delay="0"/>
                      </p:stCondLst>
                      <p:childTnLst>
                        <p:par>
                          <p:cTn id="46" fill="hold">
                            <p:stCondLst>
                              <p:cond delay="0"/>
                            </p:stCondLst>
                            <p:childTnLst>
                              <p:par>
                                <p:cTn id="47" presetID="16" presetClass="exit" presetSubtype="21" fill="hold" grpId="0" nodeType="clickEffect">
                                  <p:stCondLst>
                                    <p:cond delay="0"/>
                                  </p:stCondLst>
                                  <p:childTnLst>
                                    <p:animEffect transition="out" filter="barn(inVertical)">
                                      <p:cBhvr>
                                        <p:cTn id="48" dur="500"/>
                                        <p:tgtEl>
                                          <p:spTgt spid="22"/>
                                        </p:tgtEl>
                                      </p:cBhvr>
                                    </p:animEffect>
                                    <p:set>
                                      <p:cBhvr>
                                        <p:cTn id="49"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50" restart="whenNotActive" fill="hold" evtFilter="cancelBubble" nodeType="interactiveSeq">
                <p:stCondLst>
                  <p:cond evt="onClick" delay="0">
                    <p:tgtEl>
                      <p:spTgt spid="27"/>
                    </p:tgtEl>
                  </p:cond>
                </p:stCondLst>
                <p:endSync evt="end" delay="0">
                  <p:rtn val="all"/>
                </p:endSync>
                <p:childTnLst>
                  <p:par>
                    <p:cTn id="51" fill="hold">
                      <p:stCondLst>
                        <p:cond delay="0"/>
                      </p:stCondLst>
                      <p:childTnLst>
                        <p:par>
                          <p:cTn id="52" fill="hold">
                            <p:stCondLst>
                              <p:cond delay="0"/>
                            </p:stCondLst>
                            <p:childTnLst>
                              <p:par>
                                <p:cTn id="53" presetID="16" presetClass="exit" presetSubtype="21" fill="hold" grpId="0" nodeType="clickEffect">
                                  <p:stCondLst>
                                    <p:cond delay="0"/>
                                  </p:stCondLst>
                                  <p:childTnLst>
                                    <p:animEffect transition="out" filter="barn(inVertical)">
                                      <p:cBhvr>
                                        <p:cTn id="54" dur="500"/>
                                        <p:tgtEl>
                                          <p:spTgt spid="27"/>
                                        </p:tgtEl>
                                      </p:cBhvr>
                                    </p:animEffect>
                                    <p:set>
                                      <p:cBhvr>
                                        <p:cTn id="55"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7"/>
                  </p:tgtEl>
                </p:cond>
              </p:nextCondLst>
            </p:seq>
            <p:seq concurrent="1" nextAc="seek">
              <p:cTn id="56" restart="whenNotActive" fill="hold" evtFilter="cancelBubble" nodeType="interactiveSeq">
                <p:stCondLst>
                  <p:cond evt="onClick" delay="0">
                    <p:tgtEl>
                      <p:spTgt spid="29"/>
                    </p:tgtEl>
                  </p:cond>
                </p:stCondLst>
                <p:endSync evt="end" delay="0">
                  <p:rtn val="all"/>
                </p:endSync>
                <p:childTnLst>
                  <p:par>
                    <p:cTn id="57" fill="hold">
                      <p:stCondLst>
                        <p:cond delay="0"/>
                      </p:stCondLst>
                      <p:childTnLst>
                        <p:par>
                          <p:cTn id="58" fill="hold">
                            <p:stCondLst>
                              <p:cond delay="0"/>
                            </p:stCondLst>
                            <p:childTnLst>
                              <p:par>
                                <p:cTn id="59" presetID="16" presetClass="exit" presetSubtype="21" fill="hold" grpId="0" nodeType="clickEffect">
                                  <p:stCondLst>
                                    <p:cond delay="0"/>
                                  </p:stCondLst>
                                  <p:childTnLst>
                                    <p:animEffect transition="out" filter="barn(inVertical)">
                                      <p:cBhvr>
                                        <p:cTn id="60" dur="500"/>
                                        <p:tgtEl>
                                          <p:spTgt spid="29"/>
                                        </p:tgtEl>
                                      </p:cBhvr>
                                    </p:animEffect>
                                    <p:set>
                                      <p:cBhvr>
                                        <p:cTn id="61" dur="1" fill="hold">
                                          <p:stCondLst>
                                            <p:cond delay="499"/>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29"/>
                  </p:tgtEl>
                </p:cond>
              </p:nextCondLst>
            </p:seq>
          </p:childTnLst>
        </p:cTn>
      </p:par>
    </p:tnLst>
    <p:bldLst>
      <p:bldP spid="18" grpId="0" animBg="1"/>
      <p:bldP spid="19" grpId="0" animBg="1"/>
      <p:bldP spid="20" grpId="0" animBg="1"/>
      <p:bldP spid="21" grpId="0" animBg="1"/>
      <p:bldP spid="22" grpId="0" animBg="1"/>
      <p:bldP spid="23" grpId="0" animBg="1"/>
      <p:bldP spid="24" grpId="0" animBg="1"/>
      <p:bldP spid="25" grpId="0" animBg="1"/>
      <p:bldP spid="27" grpId="0" animBg="1"/>
      <p:bldP spid="2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357" y="0"/>
            <a:ext cx="9131643" cy="6858000"/>
          </a:xfrm>
          <a:prstGeom prst="rect">
            <a:avLst/>
          </a:prstGeom>
        </p:spPr>
      </p:pic>
      <p:sp>
        <p:nvSpPr>
          <p:cNvPr id="2" name="TextBox 1"/>
          <p:cNvSpPr txBox="1"/>
          <p:nvPr/>
        </p:nvSpPr>
        <p:spPr>
          <a:xfrm flipH="1">
            <a:off x="827299" y="1052736"/>
            <a:ext cx="7501756" cy="707886"/>
          </a:xfrm>
          <a:prstGeom prst="rect">
            <a:avLst/>
          </a:prstGeom>
          <a:noFill/>
        </p:spPr>
        <p:txBody>
          <a:bodyPr wrap="square" rtlCol="0">
            <a:spAutoFit/>
          </a:bodyPr>
          <a:lstStyle/>
          <a:p>
            <a:pPr algn="ctr"/>
            <a:r>
              <a:rPr lang="en-US" sz="4000" b="1">
                <a:solidFill>
                  <a:srgbClr val="4F81BD">
                    <a:lumMod val="50000"/>
                  </a:srgbClr>
                </a:solidFill>
                <a:latin typeface="Times New Roman" pitchFamily="18" charset="0"/>
                <a:cs typeface="Times New Roman" pitchFamily="18" charset="0"/>
              </a:rPr>
              <a:t>CÂU 1: Đâu là biển báo cấm?</a:t>
            </a:r>
          </a:p>
        </p:txBody>
      </p:sp>
      <p:pic>
        <p:nvPicPr>
          <p:cNvPr id="1026" name="Picture 2" descr="Biển báo Đường cấ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1560" y="2132856"/>
            <a:ext cx="2617791" cy="215892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Biển cấm đi ngược chiều - Thiết Bị An Toàn Giao Thô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229660" y="2265587"/>
            <a:ext cx="2026195" cy="202619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Biển Báo Hiệu Giao Thông Báo Nguy Hiểm 247 Chú Ý Xe Đỗ"/>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19872" y="2132856"/>
            <a:ext cx="2148296" cy="214829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100+ hình ảnh khóc mếu - hinhanhsieudep.net"/>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15614" y="4814118"/>
            <a:ext cx="1940196" cy="155024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Mua Bộ 12 Bóng Xốp Hình Mặt Cười Vui Nhộn chỉ 159.200₫ | Đồ Chơi Baby"/>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t="9483" b="9483"/>
          <a:stretch/>
        </p:blipFill>
        <p:spPr bwMode="auto">
          <a:xfrm>
            <a:off x="3633328" y="4871969"/>
            <a:ext cx="1913091" cy="1550242"/>
          </a:xfrm>
          <a:prstGeom prst="rect">
            <a:avLst/>
          </a:prstGeom>
          <a:noFill/>
          <a:extLst>
            <a:ext uri="{909E8E84-426E-40DD-AFC4-6F175D3DCCD1}">
              <a14:hiddenFill xmlns:a14="http://schemas.microsoft.com/office/drawing/2010/main">
                <a:solidFill>
                  <a:srgbClr val="FFFFFF"/>
                </a:solidFill>
              </a14:hiddenFill>
            </a:ext>
          </a:extLst>
        </p:spPr>
      </p:pic>
      <p:sp>
        <p:nvSpPr>
          <p:cNvPr id="11" name="Left Arrow 10">
            <a:hlinkClick r:id="rId10" action="ppaction://hlinksldjump"/>
          </p:cNvPr>
          <p:cNvSpPr/>
          <p:nvPr/>
        </p:nvSpPr>
        <p:spPr>
          <a:xfrm>
            <a:off x="6025084" y="5013176"/>
            <a:ext cx="2435348" cy="1152127"/>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a:solidFill>
                  <a:srgbClr val="FF0000"/>
                </a:solidFill>
                <a:latin typeface="Times New Roman" pitchFamily="18" charset="0"/>
                <a:cs typeface="Times New Roman" pitchFamily="18" charset="0"/>
              </a:rPr>
              <a:t>QUAY LẠI</a:t>
            </a:r>
            <a:endParaRPr lang="vi-VN" sz="2500" b="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18970747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drumroll.wav"/>
                                        </p:tgtEl>
                                      </p:cMediaNode>
                                    </p:audio>
                                  </p:subTnLst>
                                </p:cTn>
                              </p:par>
                            </p:childTnLst>
                          </p:cTn>
                        </p:par>
                      </p:childTnLst>
                    </p:cTn>
                  </p:par>
                </p:childTnLst>
              </p:cTn>
              <p:nextCondLst>
                <p:cond evt="onClick" delay="0">
                  <p:tgtEl>
                    <p:spTgt spid="9"/>
                  </p:tgtEl>
                </p:cond>
              </p:nextCondLst>
            </p:seq>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nodeType="clickEffect">
                                  <p:stCondLst>
                                    <p:cond delay="0"/>
                                  </p:stCondLst>
                                  <p:childTnLst>
                                    <p:animEffect transition="out" filter="fade">
                                      <p:cBhvr>
                                        <p:cTn id="12" dur="500"/>
                                        <p:tgtEl>
                                          <p:spTgt spid="10"/>
                                        </p:tgtEl>
                                      </p:cBhvr>
                                    </p:animEffect>
                                    <p:set>
                                      <p:cBhvr>
                                        <p:cTn id="13" dur="1" fill="hold">
                                          <p:stCondLst>
                                            <p:cond delay="499"/>
                                          </p:stCondLst>
                                        </p:cTn>
                                        <p:tgtEl>
                                          <p:spTgt spid="10"/>
                                        </p:tgtEl>
                                        <p:attrNameLst>
                                          <p:attrName>style.visibility</p:attrName>
                                        </p:attrNameLst>
                                      </p:cBhvr>
                                      <p:to>
                                        <p:strVal val="hidden"/>
                                      </p:to>
                                    </p:set>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10"/>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356" y="0"/>
            <a:ext cx="9131643" cy="6858000"/>
          </a:xfrm>
          <a:prstGeom prst="rect">
            <a:avLst/>
          </a:prstGeom>
        </p:spPr>
      </p:pic>
      <p:sp>
        <p:nvSpPr>
          <p:cNvPr id="2" name="TextBox 1"/>
          <p:cNvSpPr txBox="1"/>
          <p:nvPr/>
        </p:nvSpPr>
        <p:spPr>
          <a:xfrm flipH="1">
            <a:off x="947196" y="764704"/>
            <a:ext cx="7501756" cy="1323439"/>
          </a:xfrm>
          <a:prstGeom prst="rect">
            <a:avLst/>
          </a:prstGeom>
          <a:noFill/>
        </p:spPr>
        <p:txBody>
          <a:bodyPr wrap="square" rtlCol="0">
            <a:spAutoFit/>
          </a:bodyPr>
          <a:lstStyle/>
          <a:p>
            <a:pPr algn="ctr"/>
            <a:r>
              <a:rPr lang="en-US" sz="4000" b="1">
                <a:solidFill>
                  <a:srgbClr val="4F81BD">
                    <a:lumMod val="50000"/>
                  </a:srgbClr>
                </a:solidFill>
                <a:latin typeface="Times New Roman" pitchFamily="18" charset="0"/>
                <a:cs typeface="Times New Roman" pitchFamily="18" charset="0"/>
              </a:rPr>
              <a:t>CÂU 2: Đâu là biển báo cấm xe máy?</a:t>
            </a:r>
          </a:p>
        </p:txBody>
      </p:sp>
      <p:pic>
        <p:nvPicPr>
          <p:cNvPr id="6" name="Picture 6" descr="Biển Báo Hiệu Giao Thông Báo Nguy Hiểm 247 Chú Ý Xe Đỗ"/>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88224" y="2496099"/>
            <a:ext cx="1872208" cy="187220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Biển cấm đi ngược chiều - Thiết Bị An Toàn Giao Thô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87624" y="2476953"/>
            <a:ext cx="2026195" cy="202619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Biển Báo Cấm Xe Gắn Máy"/>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851919" y="2476953"/>
            <a:ext cx="1957483" cy="195748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100+ hình ảnh khóc mếu - hinhanhsieudep.net"/>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15614" y="4814118"/>
            <a:ext cx="1940196" cy="155024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Mua Bộ 12 Bóng Xốp Hình Mặt Cười Vui Nhộn chỉ 159.200₫ | Đồ Chơi Baby"/>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t="9483" b="9483"/>
          <a:stretch/>
        </p:blipFill>
        <p:spPr bwMode="auto">
          <a:xfrm>
            <a:off x="3633328" y="4871969"/>
            <a:ext cx="1913091" cy="1550242"/>
          </a:xfrm>
          <a:prstGeom prst="rect">
            <a:avLst/>
          </a:prstGeom>
          <a:noFill/>
          <a:extLst>
            <a:ext uri="{909E8E84-426E-40DD-AFC4-6F175D3DCCD1}">
              <a14:hiddenFill xmlns:a14="http://schemas.microsoft.com/office/drawing/2010/main">
                <a:solidFill>
                  <a:srgbClr val="FFFFFF"/>
                </a:solidFill>
              </a14:hiddenFill>
            </a:ext>
          </a:extLst>
        </p:spPr>
      </p:pic>
      <p:sp>
        <p:nvSpPr>
          <p:cNvPr id="12" name="Left Arrow 11">
            <a:hlinkClick r:id="rId10" action="ppaction://hlinksldjump"/>
          </p:cNvPr>
          <p:cNvSpPr/>
          <p:nvPr/>
        </p:nvSpPr>
        <p:spPr>
          <a:xfrm>
            <a:off x="6025084" y="5013176"/>
            <a:ext cx="2435348" cy="1152127"/>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a:solidFill>
                  <a:srgbClr val="FF0000"/>
                </a:solidFill>
                <a:latin typeface="Times New Roman" pitchFamily="18" charset="0"/>
                <a:cs typeface="Times New Roman" pitchFamily="18" charset="0"/>
              </a:rPr>
              <a:t>QUAY LẠI</a:t>
            </a:r>
            <a:endParaRPr lang="vi-VN" sz="2500" b="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05925942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drumroll.wav"/>
                                        </p:tgtEl>
                                      </p:cMediaNode>
                                    </p:audio>
                                  </p:subTnLst>
                                </p:cTn>
                              </p:par>
                            </p:childTnLst>
                          </p:cTn>
                        </p:par>
                      </p:childTnLst>
                    </p:cTn>
                  </p:par>
                </p:childTnLst>
              </p:cTn>
              <p:nextCondLst>
                <p:cond evt="onClick" delay="0">
                  <p:tgtEl>
                    <p:spTgt spid="9"/>
                  </p:tgtEl>
                </p:cond>
              </p:nextCondLst>
            </p:seq>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nodeType="clickEffect">
                                  <p:stCondLst>
                                    <p:cond delay="0"/>
                                  </p:stCondLst>
                                  <p:childTnLst>
                                    <p:animEffect transition="out" filter="fade">
                                      <p:cBhvr>
                                        <p:cTn id="12" dur="500"/>
                                        <p:tgtEl>
                                          <p:spTgt spid="10"/>
                                        </p:tgtEl>
                                      </p:cBhvr>
                                    </p:animEffect>
                                    <p:set>
                                      <p:cBhvr>
                                        <p:cTn id="13" dur="1" fill="hold">
                                          <p:stCondLst>
                                            <p:cond delay="499"/>
                                          </p:stCondLst>
                                        </p:cTn>
                                        <p:tgtEl>
                                          <p:spTgt spid="10"/>
                                        </p:tgtEl>
                                        <p:attrNameLst>
                                          <p:attrName>style.visibility</p:attrName>
                                        </p:attrNameLst>
                                      </p:cBhvr>
                                      <p:to>
                                        <p:strVal val="hidden"/>
                                      </p:to>
                                    </p:set>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10"/>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356" y="0"/>
            <a:ext cx="9131643" cy="6858000"/>
          </a:xfrm>
          <a:prstGeom prst="rect">
            <a:avLst/>
          </a:prstGeom>
        </p:spPr>
      </p:pic>
      <p:sp>
        <p:nvSpPr>
          <p:cNvPr id="2" name="TextBox 1"/>
          <p:cNvSpPr txBox="1"/>
          <p:nvPr/>
        </p:nvSpPr>
        <p:spPr>
          <a:xfrm flipH="1">
            <a:off x="827299" y="1052736"/>
            <a:ext cx="7501756" cy="1323439"/>
          </a:xfrm>
          <a:prstGeom prst="rect">
            <a:avLst/>
          </a:prstGeom>
          <a:noFill/>
        </p:spPr>
        <p:txBody>
          <a:bodyPr wrap="square" rtlCol="0">
            <a:spAutoFit/>
          </a:bodyPr>
          <a:lstStyle/>
          <a:p>
            <a:pPr algn="ctr"/>
            <a:r>
              <a:rPr lang="en-US" sz="4000" b="1">
                <a:solidFill>
                  <a:srgbClr val="4F81BD">
                    <a:lumMod val="50000"/>
                  </a:srgbClr>
                </a:solidFill>
                <a:latin typeface="Times New Roman" pitchFamily="18" charset="0"/>
                <a:cs typeface="Times New Roman" pitchFamily="18" charset="0"/>
              </a:rPr>
              <a:t>CÂU 3: Đâu là biển báo cấm người đi bộ?</a:t>
            </a:r>
          </a:p>
        </p:txBody>
      </p:sp>
      <p:pic>
        <p:nvPicPr>
          <p:cNvPr id="6" name="Picture 6" descr="Biển Báo Hiệu Giao Thông Báo Nguy Hiểm 247 Chú Ý Xe Đỗ"/>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8425" y="2636912"/>
            <a:ext cx="1872208" cy="1872209"/>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Hình ảnh Cấm Người đi Bộ Băng Qua Biểu Tượng Album Biển Báo, Cấm Người đi Bộ  Băng Qua, Biểu Tượng, Album miễn phí tải tập tin PNG PSDComment và Vecto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03848" y="2481347"/>
            <a:ext cx="2265412" cy="226541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Biển báo số 301c: Các xe chỉ được rẽ trái | Chất lượng cao giá rẻ nhất Châu  Hưng 24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10800000">
            <a:off x="6223859" y="2582155"/>
            <a:ext cx="2232248" cy="216460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100+ hình ảnh khóc mếu - hinhanhsieudep.net"/>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15614" y="4814118"/>
            <a:ext cx="1940196" cy="155024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Mua Bộ 12 Bóng Xốp Hình Mặt Cười Vui Nhộn chỉ 159.200₫ | Đồ Chơi Baby"/>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t="9483" b="9483"/>
          <a:stretch/>
        </p:blipFill>
        <p:spPr bwMode="auto">
          <a:xfrm>
            <a:off x="3633328" y="4871969"/>
            <a:ext cx="1913091" cy="1550242"/>
          </a:xfrm>
          <a:prstGeom prst="rect">
            <a:avLst/>
          </a:prstGeom>
          <a:noFill/>
          <a:extLst>
            <a:ext uri="{909E8E84-426E-40DD-AFC4-6F175D3DCCD1}">
              <a14:hiddenFill xmlns:a14="http://schemas.microsoft.com/office/drawing/2010/main">
                <a:solidFill>
                  <a:srgbClr val="FFFFFF"/>
                </a:solidFill>
              </a14:hiddenFill>
            </a:ext>
          </a:extLst>
        </p:spPr>
      </p:pic>
      <p:sp>
        <p:nvSpPr>
          <p:cNvPr id="15" name="Left Arrow 14">
            <a:hlinkClick r:id="rId10" action="ppaction://hlinksldjump"/>
          </p:cNvPr>
          <p:cNvSpPr/>
          <p:nvPr/>
        </p:nvSpPr>
        <p:spPr>
          <a:xfrm>
            <a:off x="6025084" y="5013176"/>
            <a:ext cx="2435348" cy="1152127"/>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a:solidFill>
                  <a:srgbClr val="FF0000"/>
                </a:solidFill>
                <a:latin typeface="Times New Roman" pitchFamily="18" charset="0"/>
                <a:cs typeface="Times New Roman" pitchFamily="18" charset="0"/>
              </a:rPr>
              <a:t>QUAY LẠI</a:t>
            </a:r>
            <a:endParaRPr lang="vi-VN" sz="2500" b="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00122244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drumroll.wav"/>
                                        </p:tgtEl>
                                      </p:cMediaNode>
                                    </p:audio>
                                  </p:subTnLst>
                                </p:cTn>
                              </p:par>
                            </p:childTnLst>
                          </p:cTn>
                        </p:par>
                      </p:childTnLst>
                    </p:cTn>
                  </p:par>
                </p:childTnLst>
              </p:cTn>
              <p:nextCondLst>
                <p:cond evt="onClick" delay="0">
                  <p:tgtEl>
                    <p:spTgt spid="9"/>
                  </p:tgtEl>
                </p:cond>
              </p:nextCondLst>
            </p:seq>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nodeType="clickEffect">
                                  <p:stCondLst>
                                    <p:cond delay="0"/>
                                  </p:stCondLst>
                                  <p:childTnLst>
                                    <p:animEffect transition="out" filter="fade">
                                      <p:cBhvr>
                                        <p:cTn id="12" dur="500"/>
                                        <p:tgtEl>
                                          <p:spTgt spid="10"/>
                                        </p:tgtEl>
                                      </p:cBhvr>
                                    </p:animEffect>
                                    <p:set>
                                      <p:cBhvr>
                                        <p:cTn id="13" dur="1" fill="hold">
                                          <p:stCondLst>
                                            <p:cond delay="499"/>
                                          </p:stCondLst>
                                        </p:cTn>
                                        <p:tgtEl>
                                          <p:spTgt spid="10"/>
                                        </p:tgtEl>
                                        <p:attrNameLst>
                                          <p:attrName>style.visibility</p:attrName>
                                        </p:attrNameLst>
                                      </p:cBhvr>
                                      <p:to>
                                        <p:strVal val="hidden"/>
                                      </p:to>
                                    </p:set>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10"/>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356" y="0"/>
            <a:ext cx="9131643" cy="6858000"/>
          </a:xfrm>
          <a:prstGeom prst="rect">
            <a:avLst/>
          </a:prstGeom>
        </p:spPr>
      </p:pic>
      <p:sp>
        <p:nvSpPr>
          <p:cNvPr id="2" name="TextBox 1"/>
          <p:cNvSpPr txBox="1"/>
          <p:nvPr/>
        </p:nvSpPr>
        <p:spPr>
          <a:xfrm flipH="1">
            <a:off x="832003" y="548680"/>
            <a:ext cx="7501756" cy="1938992"/>
          </a:xfrm>
          <a:prstGeom prst="rect">
            <a:avLst/>
          </a:prstGeom>
          <a:noFill/>
        </p:spPr>
        <p:txBody>
          <a:bodyPr wrap="square" rtlCol="0">
            <a:spAutoFit/>
          </a:bodyPr>
          <a:lstStyle/>
          <a:p>
            <a:pPr algn="ctr"/>
            <a:r>
              <a:rPr lang="en-US" sz="4000" b="1">
                <a:solidFill>
                  <a:srgbClr val="4F81BD">
                    <a:lumMod val="50000"/>
                  </a:srgbClr>
                </a:solidFill>
                <a:latin typeface="Times New Roman" pitchFamily="18" charset="0"/>
                <a:cs typeface="Times New Roman" pitchFamily="18" charset="0"/>
              </a:rPr>
              <a:t>CÂU 4: Cột đèn tín hiệu có màu nào thì các phương tiện giao thông được phép đi?</a:t>
            </a:r>
          </a:p>
        </p:txBody>
      </p:sp>
      <p:pic>
        <p:nvPicPr>
          <p:cNvPr id="4098" name="Picture 2" descr="Ba ngọn đèn – Chia sẻ kiến thức đời sống"/>
          <p:cNvPicPr>
            <a:picLocks noChangeAspect="1" noChangeArrowheads="1"/>
          </p:cNvPicPr>
          <p:nvPr/>
        </p:nvPicPr>
        <p:blipFill rotWithShape="1">
          <a:blip r:embed="rId5">
            <a:extLst>
              <a:ext uri="{28A0092B-C50C-407E-A947-70E740481C1C}">
                <a14:useLocalDpi xmlns:a14="http://schemas.microsoft.com/office/drawing/2010/main" val="0"/>
              </a:ext>
            </a:extLst>
          </a:blip>
          <a:srcRect l="30299" r="29573"/>
          <a:stretch/>
        </p:blipFill>
        <p:spPr bwMode="auto">
          <a:xfrm>
            <a:off x="1792726" y="2780928"/>
            <a:ext cx="1296144" cy="1771651"/>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Ba ngọn đèn – Chia sẻ kiến thức đời sống"/>
          <p:cNvPicPr>
            <a:picLocks noChangeAspect="1" noChangeArrowheads="1"/>
          </p:cNvPicPr>
          <p:nvPr/>
        </p:nvPicPr>
        <p:blipFill rotWithShape="1">
          <a:blip r:embed="rId6">
            <a:extLst>
              <a:ext uri="{28A0092B-C50C-407E-A947-70E740481C1C}">
                <a14:useLocalDpi xmlns:a14="http://schemas.microsoft.com/office/drawing/2010/main" val="0"/>
              </a:ext>
            </a:extLst>
          </a:blip>
          <a:srcRect r="69730"/>
          <a:stretch/>
        </p:blipFill>
        <p:spPr bwMode="auto">
          <a:xfrm>
            <a:off x="4582881" y="2780928"/>
            <a:ext cx="902640" cy="1771651"/>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Ba ngọn đèn – Chia sẻ kiến thức đời sống"/>
          <p:cNvPicPr>
            <a:picLocks noChangeAspect="1" noChangeArrowheads="1"/>
          </p:cNvPicPr>
          <p:nvPr/>
        </p:nvPicPr>
        <p:blipFill rotWithShape="1">
          <a:blip r:embed="rId6">
            <a:extLst>
              <a:ext uri="{28A0092B-C50C-407E-A947-70E740481C1C}">
                <a14:useLocalDpi xmlns:a14="http://schemas.microsoft.com/office/drawing/2010/main" val="0"/>
              </a:ext>
            </a:extLst>
          </a:blip>
          <a:srcRect l="69392"/>
          <a:stretch/>
        </p:blipFill>
        <p:spPr bwMode="auto">
          <a:xfrm>
            <a:off x="6948264" y="2786668"/>
            <a:ext cx="936104" cy="177165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Mua Bộ 12 Bóng Xốp Hình Mặt Cười Vui Nhộn chỉ 159.200₫ | Đồ Chơi Baby"/>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9483" b="9483"/>
          <a:stretch/>
        </p:blipFill>
        <p:spPr bwMode="auto">
          <a:xfrm>
            <a:off x="3633328" y="4871969"/>
            <a:ext cx="1913091" cy="155024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100+ hình ảnh khóc mếu - hinhanhsieudep.net"/>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15614" y="4814118"/>
            <a:ext cx="1940196" cy="1550242"/>
          </a:xfrm>
          <a:prstGeom prst="rect">
            <a:avLst/>
          </a:prstGeom>
          <a:noFill/>
          <a:extLst>
            <a:ext uri="{909E8E84-426E-40DD-AFC4-6F175D3DCCD1}">
              <a14:hiddenFill xmlns:a14="http://schemas.microsoft.com/office/drawing/2010/main">
                <a:solidFill>
                  <a:srgbClr val="FFFFFF"/>
                </a:solidFill>
              </a14:hiddenFill>
            </a:ext>
          </a:extLst>
        </p:spPr>
      </p:pic>
      <p:sp>
        <p:nvSpPr>
          <p:cNvPr id="12" name="Left Arrow 11">
            <a:hlinkClick r:id="rId9" action="ppaction://hlinksldjump"/>
          </p:cNvPr>
          <p:cNvSpPr/>
          <p:nvPr/>
        </p:nvSpPr>
        <p:spPr>
          <a:xfrm>
            <a:off x="6025084" y="5013176"/>
            <a:ext cx="2435348" cy="1152127"/>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a:solidFill>
                  <a:srgbClr val="FF0000"/>
                </a:solidFill>
                <a:latin typeface="Times New Roman" pitchFamily="18" charset="0"/>
                <a:cs typeface="Times New Roman" pitchFamily="18" charset="0"/>
              </a:rPr>
              <a:t>QUAY LẠI</a:t>
            </a:r>
            <a:endParaRPr lang="vi-VN" sz="2500" b="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78537575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9"/>
                  </p:tgtEl>
                </p:cond>
              </p:nextCondLst>
            </p:seq>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nodeType="clickEffect">
                                  <p:stCondLst>
                                    <p:cond delay="0"/>
                                  </p:stCondLst>
                                  <p:childTnLst>
                                    <p:animEffect transition="out" filter="fade">
                                      <p:cBhvr>
                                        <p:cTn id="12" dur="500"/>
                                        <p:tgtEl>
                                          <p:spTgt spid="10"/>
                                        </p:tgtEl>
                                      </p:cBhvr>
                                    </p:animEffect>
                                    <p:set>
                                      <p:cBhvr>
                                        <p:cTn id="13" dur="1" fill="hold">
                                          <p:stCondLst>
                                            <p:cond delay="499"/>
                                          </p:stCondLst>
                                        </p:cTn>
                                        <p:tgtEl>
                                          <p:spTgt spid="10"/>
                                        </p:tgtEl>
                                        <p:attrNameLst>
                                          <p:attrName>style.visibility</p:attrName>
                                        </p:attrNameLst>
                                      </p:cBhvr>
                                      <p:to>
                                        <p:strVal val="hidden"/>
                                      </p:to>
                                    </p:set>
                                  </p:childTnLst>
                                  <p:subTnLst>
                                    <p:audio>
                                      <p:cMediaNode>
                                        <p:cTn display="0" masterRel="sameClick">
                                          <p:stCondLst>
                                            <p:cond evt="begin" delay="0">
                                              <p:tn val="11"/>
                                            </p:cond>
                                          </p:stCondLst>
                                          <p:endCondLst>
                                            <p:cond evt="onStopAudio" delay="0">
                                              <p:tgtEl>
                                                <p:sldTgt/>
                                              </p:tgtEl>
                                            </p:cond>
                                          </p:endCondLst>
                                        </p:cTn>
                                        <p:tgtEl>
                                          <p:sndTgt r:embed="rId3" name="drumroll.wav"/>
                                        </p:tgtEl>
                                      </p:cMediaNode>
                                    </p:audio>
                                  </p:subTnLst>
                                </p:cTn>
                              </p:par>
                            </p:childTnLst>
                          </p:cTn>
                        </p:par>
                      </p:childTnLst>
                    </p:cTn>
                  </p:par>
                </p:childTnLst>
              </p:cTn>
              <p:nextCondLst>
                <p:cond evt="onClick" delay="0">
                  <p:tgtEl>
                    <p:spTgt spid="10"/>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356" y="0"/>
            <a:ext cx="9131643" cy="6858000"/>
          </a:xfrm>
          <a:prstGeom prst="rect">
            <a:avLst/>
          </a:prstGeom>
        </p:spPr>
      </p:pic>
      <p:sp>
        <p:nvSpPr>
          <p:cNvPr id="2" name="TextBox 1"/>
          <p:cNvSpPr txBox="1"/>
          <p:nvPr/>
        </p:nvSpPr>
        <p:spPr>
          <a:xfrm flipH="1">
            <a:off x="832003" y="548680"/>
            <a:ext cx="7501756" cy="1938992"/>
          </a:xfrm>
          <a:prstGeom prst="rect">
            <a:avLst/>
          </a:prstGeom>
          <a:noFill/>
        </p:spPr>
        <p:txBody>
          <a:bodyPr wrap="square" rtlCol="0">
            <a:spAutoFit/>
          </a:bodyPr>
          <a:lstStyle/>
          <a:p>
            <a:pPr algn="ctr"/>
            <a:r>
              <a:rPr lang="en-US" sz="4000" b="1">
                <a:solidFill>
                  <a:srgbClr val="4F81BD">
                    <a:lumMod val="50000"/>
                  </a:srgbClr>
                </a:solidFill>
                <a:latin typeface="Times New Roman" pitchFamily="18" charset="0"/>
                <a:cs typeface="Times New Roman" pitchFamily="18" charset="0"/>
              </a:rPr>
              <a:t>CÂU 5: Biển báo nào báo hiệu các phương tiện giao thông phải dùng lại?</a:t>
            </a:r>
          </a:p>
        </p:txBody>
      </p:sp>
      <p:pic>
        <p:nvPicPr>
          <p:cNvPr id="5122" name="Picture 2" descr="biển báo dừng lại"/>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3858" y="2637508"/>
            <a:ext cx="2428844" cy="2024037"/>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4" descr="Biển Báo Hiệu Giao Thông Báo Nguy Hiểm W.233 Nguy Hiểm Khá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p>
        </p:txBody>
      </p:sp>
      <p:pic>
        <p:nvPicPr>
          <p:cNvPr id="5126" name="Picture 6" descr="Danh sách các biển báo nguy hiểm tài xế cần ghi nhớ"/>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00192" y="2637508"/>
            <a:ext cx="2309402" cy="193925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Biển báo số 301c: Các xe chỉ được rẽ trái | Chất lượng cao giá rẻ nhất Châu  Hưng 24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5400000">
            <a:off x="3167844" y="2524833"/>
            <a:ext cx="2232248" cy="216460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100+ hình ảnh khóc mếu - hinhanhsieudep.net"/>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15614" y="4814118"/>
            <a:ext cx="1940196" cy="155024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Mua Bộ 12 Bóng Xốp Hình Mặt Cười Vui Nhộn chỉ 159.200₫ | Đồ Chơi Baby"/>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t="9483" b="9483"/>
          <a:stretch/>
        </p:blipFill>
        <p:spPr bwMode="auto">
          <a:xfrm>
            <a:off x="3633328" y="4871969"/>
            <a:ext cx="1913091" cy="1550242"/>
          </a:xfrm>
          <a:prstGeom prst="rect">
            <a:avLst/>
          </a:prstGeom>
          <a:noFill/>
          <a:extLst>
            <a:ext uri="{909E8E84-426E-40DD-AFC4-6F175D3DCCD1}">
              <a14:hiddenFill xmlns:a14="http://schemas.microsoft.com/office/drawing/2010/main">
                <a:solidFill>
                  <a:srgbClr val="FFFFFF"/>
                </a:solidFill>
              </a14:hiddenFill>
            </a:ext>
          </a:extLst>
        </p:spPr>
      </p:pic>
      <p:sp>
        <p:nvSpPr>
          <p:cNvPr id="13" name="Left Arrow 12">
            <a:hlinkClick r:id="rId10" action="ppaction://hlinksldjump"/>
          </p:cNvPr>
          <p:cNvSpPr/>
          <p:nvPr/>
        </p:nvSpPr>
        <p:spPr>
          <a:xfrm>
            <a:off x="6025084" y="5013176"/>
            <a:ext cx="2435348" cy="1152127"/>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a:solidFill>
                  <a:srgbClr val="FF0000"/>
                </a:solidFill>
                <a:latin typeface="Times New Roman" pitchFamily="18" charset="0"/>
                <a:cs typeface="Times New Roman" pitchFamily="18" charset="0"/>
              </a:rPr>
              <a:t>QUAY LẠI</a:t>
            </a:r>
            <a:endParaRPr lang="vi-VN" sz="2500" b="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1954074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drumroll.wav"/>
                                        </p:tgtEl>
                                      </p:cMediaNode>
                                    </p:audio>
                                  </p:subTnLst>
                                </p:cTn>
                              </p:par>
                            </p:childTnLst>
                          </p:cTn>
                        </p:par>
                      </p:childTnLst>
                    </p:cTn>
                  </p:par>
                </p:childTnLst>
              </p:cTn>
              <p:nextCondLst>
                <p:cond evt="onClick" delay="0">
                  <p:tgtEl>
                    <p:spTgt spid="10"/>
                  </p:tgtEl>
                </p:cond>
              </p:nextCondLst>
            </p:seq>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nodeType="clickEffect">
                                  <p:stCondLst>
                                    <p:cond delay="0"/>
                                  </p:stCondLst>
                                  <p:childTnLst>
                                    <p:animEffect transition="out" filter="fade">
                                      <p:cBhvr>
                                        <p:cTn id="12" dur="500"/>
                                        <p:tgtEl>
                                          <p:spTgt spid="11"/>
                                        </p:tgtEl>
                                      </p:cBhvr>
                                    </p:animEffect>
                                    <p:set>
                                      <p:cBhvr>
                                        <p:cTn id="13" dur="1" fill="hold">
                                          <p:stCondLst>
                                            <p:cond delay="499"/>
                                          </p:stCondLst>
                                        </p:cTn>
                                        <p:tgtEl>
                                          <p:spTgt spid="11"/>
                                        </p:tgtEl>
                                        <p:attrNameLst>
                                          <p:attrName>style.visibility</p:attrName>
                                        </p:attrNameLst>
                                      </p:cBhvr>
                                      <p:to>
                                        <p:strVal val="hidden"/>
                                      </p:to>
                                    </p:set>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11"/>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356" y="0"/>
            <a:ext cx="9131643" cy="6858000"/>
          </a:xfrm>
          <a:prstGeom prst="rect">
            <a:avLst/>
          </a:prstGeom>
        </p:spPr>
      </p:pic>
      <p:sp>
        <p:nvSpPr>
          <p:cNvPr id="2" name="TextBox 1"/>
          <p:cNvSpPr txBox="1"/>
          <p:nvPr/>
        </p:nvSpPr>
        <p:spPr>
          <a:xfrm flipH="1">
            <a:off x="797942" y="764704"/>
            <a:ext cx="7501756" cy="1323439"/>
          </a:xfrm>
          <a:prstGeom prst="rect">
            <a:avLst/>
          </a:prstGeom>
          <a:noFill/>
        </p:spPr>
        <p:txBody>
          <a:bodyPr wrap="square" rtlCol="0">
            <a:spAutoFit/>
          </a:bodyPr>
          <a:lstStyle/>
          <a:p>
            <a:pPr algn="ctr"/>
            <a:r>
              <a:rPr lang="en-US" sz="4000" b="1">
                <a:solidFill>
                  <a:srgbClr val="4F81BD">
                    <a:lumMod val="50000"/>
                  </a:srgbClr>
                </a:solidFill>
                <a:latin typeface="Times New Roman" pitchFamily="18" charset="0"/>
                <a:cs typeface="Times New Roman" pitchFamily="18" charset="0"/>
              </a:rPr>
              <a:t>CÂU 6: Biển báo hiệu nào cấm đi thẳng?</a:t>
            </a:r>
          </a:p>
        </p:txBody>
      </p:sp>
      <p:pic>
        <p:nvPicPr>
          <p:cNvPr id="6146" name="Picture 2" descr="Biển báo cấm đi thẳ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7942" y="2557654"/>
            <a:ext cx="1964510" cy="196451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Biển báo cấm – Ý nghĩa từng loại"/>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55964" y="2681929"/>
            <a:ext cx="1840235" cy="1840235"/>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Biển báo cấm"/>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10185" b="9400"/>
          <a:stretch/>
        </p:blipFill>
        <p:spPr bwMode="auto">
          <a:xfrm>
            <a:off x="6516216" y="2641031"/>
            <a:ext cx="1944216" cy="188113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100+ hình ảnh khóc mếu - hinhanhsieudep.net"/>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15614" y="4814118"/>
            <a:ext cx="1940196" cy="155024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Mua Bộ 12 Bóng Xốp Hình Mặt Cười Vui Nhộn chỉ 159.200₫ | Đồ Chơi Baby"/>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t="9483" b="9483"/>
          <a:stretch/>
        </p:blipFill>
        <p:spPr bwMode="auto">
          <a:xfrm>
            <a:off x="3633328" y="4871969"/>
            <a:ext cx="1913091" cy="1550242"/>
          </a:xfrm>
          <a:prstGeom prst="rect">
            <a:avLst/>
          </a:prstGeom>
          <a:noFill/>
          <a:extLst>
            <a:ext uri="{909E8E84-426E-40DD-AFC4-6F175D3DCCD1}">
              <a14:hiddenFill xmlns:a14="http://schemas.microsoft.com/office/drawing/2010/main">
                <a:solidFill>
                  <a:srgbClr val="FFFFFF"/>
                </a:solidFill>
              </a14:hiddenFill>
            </a:ext>
          </a:extLst>
        </p:spPr>
      </p:pic>
      <p:sp>
        <p:nvSpPr>
          <p:cNvPr id="12" name="Left Arrow 11">
            <a:hlinkClick r:id="rId10" action="ppaction://hlinksldjump"/>
          </p:cNvPr>
          <p:cNvSpPr/>
          <p:nvPr/>
        </p:nvSpPr>
        <p:spPr>
          <a:xfrm>
            <a:off x="6025084" y="5013176"/>
            <a:ext cx="2435348" cy="1152127"/>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a:solidFill>
                  <a:srgbClr val="FF0000"/>
                </a:solidFill>
                <a:latin typeface="Times New Roman" pitchFamily="18" charset="0"/>
                <a:cs typeface="Times New Roman" pitchFamily="18" charset="0"/>
              </a:rPr>
              <a:t>QUAY LẠI</a:t>
            </a:r>
            <a:endParaRPr lang="vi-VN" sz="2500" b="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03442889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drumroll.wav"/>
                                        </p:tgtEl>
                                      </p:cMediaNode>
                                    </p:audio>
                                  </p:subTnLst>
                                </p:cTn>
                              </p:par>
                            </p:childTnLst>
                          </p:cTn>
                        </p:par>
                      </p:childTnLst>
                    </p:cTn>
                  </p:par>
                </p:childTnLst>
              </p:cTn>
              <p:nextCondLst>
                <p:cond evt="onClick" delay="0">
                  <p:tgtEl>
                    <p:spTgt spid="9"/>
                  </p:tgtEl>
                </p:cond>
              </p:nextCondLst>
            </p:seq>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nodeType="clickEffect">
                                  <p:stCondLst>
                                    <p:cond delay="0"/>
                                  </p:stCondLst>
                                  <p:childTnLst>
                                    <p:animEffect transition="out" filter="fade">
                                      <p:cBhvr>
                                        <p:cTn id="12" dur="500"/>
                                        <p:tgtEl>
                                          <p:spTgt spid="10"/>
                                        </p:tgtEl>
                                      </p:cBhvr>
                                    </p:animEffect>
                                    <p:set>
                                      <p:cBhvr>
                                        <p:cTn id="13" dur="1" fill="hold">
                                          <p:stCondLst>
                                            <p:cond delay="499"/>
                                          </p:stCondLst>
                                        </p:cTn>
                                        <p:tgtEl>
                                          <p:spTgt spid="10"/>
                                        </p:tgtEl>
                                        <p:attrNameLst>
                                          <p:attrName>style.visibility</p:attrName>
                                        </p:attrNameLst>
                                      </p:cBhvr>
                                      <p:to>
                                        <p:strVal val="hidden"/>
                                      </p:to>
                                    </p:set>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10"/>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382</TotalTime>
  <Words>220</Words>
  <Application>Microsoft Office PowerPoint</Application>
  <PresentationFormat>On-screen Show (4:3)</PresentationFormat>
  <Paragraphs>39</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00000001</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MyPC</dc:creator>
  <cp:lastModifiedBy>lethingoc lê</cp:lastModifiedBy>
  <cp:revision>59</cp:revision>
  <dcterms:created xsi:type="dcterms:W3CDTF">2020-12-24T12:43:18Z</dcterms:created>
  <dcterms:modified xsi:type="dcterms:W3CDTF">2025-04-01T13:39:24Z</dcterms:modified>
</cp:coreProperties>
</file>