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95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11/30/2025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11/30/2025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11/30/2025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11/30/2025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11/30/2025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324ED37-C30D-E22E-D7D0-72AE96B965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2637" y="1615281"/>
            <a:ext cx="5038725" cy="4495800"/>
          </a:xfrm>
        </p:spPr>
      </p:pic>
      <p:pic>
        <p:nvPicPr>
          <p:cNvPr id="1026" name="Picture 2" descr="C:\Users\Administrator\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14600" y="152400"/>
            <a:ext cx="4572000" cy="523220"/>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14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rPr>
              <a:t>UBND PHƯỜNG VIỆT HƯNG</a:t>
            </a:r>
            <a:endParaRPr kumimoji="0" lang="en-US" altLang="vi-VN" sz="1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1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TRƯỜNG MẦM </a:t>
            </a:r>
            <a:r>
              <a:rPr kumimoji="0" lang="en-US" altLang="vi-VN" sz="14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rPr>
              <a:t>NON THƯỢNG THANH</a:t>
            </a:r>
            <a:endParaRPr kumimoji="0" lang="en-US" altLang="vi-VN" sz="1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Rectangle 6"/>
          <p:cNvSpPr/>
          <p:nvPr/>
        </p:nvSpPr>
        <p:spPr>
          <a:xfrm>
            <a:off x="1295400" y="199784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LĨNH VỰC PHÁT </a:t>
            </a:r>
            <a:r>
              <a:rPr kumimoji="0" lang="en-US" altLang="vi-VN"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TRIỂN </a:t>
            </a:r>
            <a:r>
              <a:rPr lang="en-US" altLang="vi-VN" sz="2800" b="1">
                <a:solidFill>
                  <a:srgbClr val="FF0000"/>
                </a:solidFill>
                <a:latin typeface="Times New Roman" pitchFamily="18" charset="0"/>
                <a:cs typeface="Times New Roman" pitchFamily="18" charset="0"/>
              </a:rPr>
              <a:t>NHẬN THỨC</a:t>
            </a:r>
            <a:endParaRPr kumimoji="0" lang="en-US" altLang="vi-VN"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9" name="Rectangle 8"/>
          <p:cNvSpPr/>
          <p:nvPr/>
        </p:nvSpPr>
        <p:spPr>
          <a:xfrm>
            <a:off x="2209800" y="3505200"/>
            <a:ext cx="5486400" cy="212365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r>
              <a:rPr lang="en-US" sz="2400" b="1">
                <a:solidFill>
                  <a:srgbClr val="0070C0"/>
                </a:solidFill>
                <a:latin typeface="Times New Roman" pitchFamily="18" charset="0"/>
                <a:cs typeface="Times New Roman" pitchFamily="18" charset="0"/>
              </a:rPr>
              <a:t>Đề tài: Nhận biết tập nói chú bộ đội</a:t>
            </a:r>
          </a:p>
          <a:p>
            <a:r>
              <a:rPr lang="en-US" sz="2400" b="1">
                <a:solidFill>
                  <a:srgbClr val="0070C0"/>
                </a:solidFill>
                <a:latin typeface="Times New Roman" pitchFamily="18" charset="0"/>
                <a:cs typeface="Times New Roman" pitchFamily="18" charset="0"/>
              </a:rPr>
              <a:t>Lứa tuổi:Nhà trẻ (24 – 36 tháng)</a:t>
            </a:r>
          </a:p>
          <a:p>
            <a:r>
              <a:rPr lang="en-US" sz="2400" b="1">
                <a:solidFill>
                  <a:srgbClr val="0070C0"/>
                </a:solidFill>
                <a:latin typeface="Times New Roman" pitchFamily="18" charset="0"/>
                <a:cs typeface="Times New Roman" pitchFamily="18" charset="0"/>
              </a:rPr>
              <a:t>Người dạy:Nguyễn Thị Thanh Giang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2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0" name="Rectangle 9"/>
          <p:cNvSpPr/>
          <p:nvPr/>
        </p:nvSpPr>
        <p:spPr>
          <a:xfrm>
            <a:off x="3250035" y="6349862"/>
            <a:ext cx="2202847"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1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NĂM HỌC</a:t>
            </a:r>
            <a:r>
              <a:rPr kumimoji="0" lang="en-US" altLang="vi-VN" sz="1600" b="1" i="0"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 2025-2026</a:t>
            </a:r>
            <a:endParaRPr kumimoji="0" lang="en-US" altLang="vi-VN" sz="16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pic>
        <p:nvPicPr>
          <p:cNvPr id="12" name="Picture 11">
            <a:extLst>
              <a:ext uri="{FF2B5EF4-FFF2-40B4-BE49-F238E27FC236}">
                <a16:creationId xmlns:a16="http://schemas.microsoft.com/office/drawing/2014/main" id="{E9B123AC-6279-44D1-5D4A-F7B878A2E8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082" y="834710"/>
            <a:ext cx="1214436" cy="1083580"/>
          </a:xfrm>
          <a:prstGeom prst="rect">
            <a:avLst/>
          </a:prstGeom>
        </p:spPr>
      </p:pic>
    </p:spTree>
    <p:extLst>
      <p:ext uri="{BB962C8B-B14F-4D97-AF65-F5344CB8AC3E}">
        <p14:creationId xmlns:p14="http://schemas.microsoft.com/office/powerpoint/2010/main" val="32942071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a:latin typeface="Times New Roman" pitchFamily="18" charset="0"/>
                <a:cs typeface="Times New Roman" pitchFamily="18" charset="0"/>
              </a:rPr>
              <a:t>      </a:t>
            </a:r>
            <a:r>
              <a:rPr lang="en-US" sz="2400">
                <a:solidFill>
                  <a:srgbClr val="0070C0"/>
                </a:solidFill>
                <a:latin typeface="Times New Roman" pitchFamily="18" charset="0"/>
                <a:cs typeface="Times New Roman" pitchFamily="18" charset="0"/>
              </a:rPr>
              <a:t>Các con vừa quan sát</a:t>
            </a:r>
            <a:r>
              <a:rPr lang="vi-VN" sz="2400">
                <a:solidFill>
                  <a:srgbClr val="0070C0"/>
                </a:solidFill>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a:solidFill>
                  <a:srgbClr val="00B050"/>
                </a:solidFill>
              </a:rPr>
              <a:t>Trò chơi:</a:t>
            </a:r>
            <a:br>
              <a:rPr lang="en-US">
                <a:solidFill>
                  <a:srgbClr val="00B050"/>
                </a:solidFill>
              </a:rPr>
            </a:br>
            <a:r>
              <a:rPr lang="en-US">
                <a:solidFill>
                  <a:srgbClr val="00B050"/>
                </a:solidFill>
              </a:rPr>
              <a:t>Thi xem ai nhanh</a:t>
            </a: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a:solidFill>
                  <a:srgbClr val="FF0000"/>
                </a:solidFill>
              </a:rPr>
              <a:t>Kính chúc các cô sức khỏe</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a:solidFill>
                  <a:srgbClr val="0070C0"/>
                </a:solidFill>
                <a:latin typeface="Times New Roman" pitchFamily="18" charset="0"/>
                <a:cs typeface="Times New Roman" pitchFamily="18" charset="0"/>
              </a:rPr>
              <a:t>I</a:t>
            </a:r>
            <a:r>
              <a:rPr lang="vi-VN" sz="2400" b="1">
                <a:solidFill>
                  <a:srgbClr val="0070C0"/>
                </a:solidFill>
                <a:latin typeface="Times New Roman" pitchFamily="18" charset="0"/>
                <a:cs typeface="Times New Roman" pitchFamily="18" charset="0"/>
              </a:rPr>
              <a:t>. Mục tiêu</a:t>
            </a:r>
            <a:br>
              <a:rPr lang="vi-VN" sz="2400">
                <a:solidFill>
                  <a:srgbClr val="0070C0"/>
                </a:solidFill>
                <a:latin typeface="Times New Roman" pitchFamily="18" charset="0"/>
                <a:cs typeface="Times New Roman" pitchFamily="18" charset="0"/>
              </a:rPr>
            </a:br>
            <a:r>
              <a:rPr lang="en-US" sz="2400">
                <a:solidFill>
                  <a:srgbClr val="0070C0"/>
                </a:solidFill>
                <a:latin typeface="Times New Roman" pitchFamily="18" charset="0"/>
                <a:cs typeface="Times New Roman" pitchFamily="18" charset="0"/>
              </a:rPr>
              <a:t>1.</a:t>
            </a:r>
            <a:r>
              <a:rPr lang="vi-VN" sz="2400">
                <a:solidFill>
                  <a:srgbClr val="0070C0"/>
                </a:solidFill>
                <a:latin typeface="Times New Roman" pitchFamily="18" charset="0"/>
                <a:cs typeface="Times New Roman" pitchFamily="18" charset="0"/>
              </a:rPr>
              <a:t>Kiến thức:</a:t>
            </a:r>
          </a:p>
          <a:p>
            <a:r>
              <a:rPr lang="vi-VN" sz="2400">
                <a:solidFill>
                  <a:srgbClr val="0070C0"/>
                </a:solidFill>
                <a:latin typeface="Times New Roman" pitchFamily="18" charset="0"/>
                <a:cs typeface="Times New Roman" pitchFamily="18" charset="0"/>
              </a:rPr>
              <a:t>- Trẻ nhận biết được đặc điểm về trang phục, công việc của chú bộ đội bộ binh, bộ đội hải quân.</a:t>
            </a:r>
            <a:br>
              <a:rPr lang="vi-VN" sz="2400">
                <a:solidFill>
                  <a:srgbClr val="0070C0"/>
                </a:solidFill>
                <a:latin typeface="Times New Roman" pitchFamily="18" charset="0"/>
                <a:cs typeface="Times New Roman" pitchFamily="18" charset="0"/>
              </a:rPr>
            </a:br>
            <a:r>
              <a:rPr lang="vi-VN" sz="2400">
                <a:solidFill>
                  <a:srgbClr val="0070C0"/>
                </a:solidFill>
                <a:latin typeface="Times New Roman" pitchFamily="18" charset="0"/>
                <a:cs typeface="Times New Roman" pitchFamily="18" charset="0"/>
              </a:rPr>
              <a:t>- Biết phân biệt đặc trưng của các chú bộ đội.</a:t>
            </a:r>
            <a:br>
              <a:rPr lang="vi-VN" sz="2400">
                <a:solidFill>
                  <a:srgbClr val="0070C0"/>
                </a:solidFill>
                <a:latin typeface="Times New Roman" pitchFamily="18" charset="0"/>
                <a:cs typeface="Times New Roman" pitchFamily="18" charset="0"/>
              </a:rPr>
            </a:br>
            <a:r>
              <a:rPr lang="en-US" sz="2400">
                <a:solidFill>
                  <a:srgbClr val="0070C0"/>
                </a:solidFill>
                <a:latin typeface="Times New Roman" pitchFamily="18" charset="0"/>
                <a:cs typeface="Times New Roman" pitchFamily="18" charset="0"/>
              </a:rPr>
              <a:t>2.K</a:t>
            </a:r>
            <a:r>
              <a:rPr lang="vi-VN" sz="2400">
                <a:solidFill>
                  <a:srgbClr val="0070C0"/>
                </a:solidFill>
                <a:latin typeface="Times New Roman" pitchFamily="18" charset="0"/>
                <a:cs typeface="Times New Roman" pitchFamily="18" charset="0"/>
              </a:rPr>
              <a:t>ỹ năng:</a:t>
            </a:r>
          </a:p>
          <a:p>
            <a:pPr marL="285750" indent="-285750">
              <a:buFontTx/>
              <a:buChar char="-"/>
            </a:pPr>
            <a:r>
              <a:rPr lang="vi-VN" sz="2400">
                <a:solidFill>
                  <a:srgbClr val="0070C0"/>
                </a:solidFill>
                <a:latin typeface="Times New Roman" pitchFamily="18" charset="0"/>
                <a:cs typeface="Times New Roman" pitchFamily="18" charset="0"/>
              </a:rPr>
              <a:t>Rèn khả năng quan sát, ghi nhớ có chủ định.</a:t>
            </a:r>
            <a:endParaRPr lang="en-US" sz="2400">
              <a:solidFill>
                <a:srgbClr val="0070C0"/>
              </a:solidFill>
              <a:latin typeface="Times New Roman" pitchFamily="18" charset="0"/>
              <a:cs typeface="Times New Roman" pitchFamily="18" charset="0"/>
            </a:endParaRPr>
          </a:p>
          <a:p>
            <a:pPr marL="285750" indent="-285750">
              <a:buFontTx/>
              <a:buChar char="-"/>
            </a:pPr>
            <a:r>
              <a:rPr lang="en-US" sz="2400">
                <a:solidFill>
                  <a:srgbClr val="0070C0"/>
                </a:solidFill>
                <a:latin typeface="Times New Roman" pitchFamily="18" charset="0"/>
                <a:cs typeface="Times New Roman" pitchFamily="18" charset="0"/>
              </a:rPr>
              <a:t>Rèn cho trẻ nói đúng từ,không ngọng.</a:t>
            </a:r>
          </a:p>
          <a:p>
            <a:r>
              <a:rPr lang="en-US" sz="2400">
                <a:solidFill>
                  <a:srgbClr val="0070C0"/>
                </a:solidFill>
                <a:latin typeface="Times New Roman" pitchFamily="18" charset="0"/>
                <a:cs typeface="Times New Roman" pitchFamily="18" charset="0"/>
              </a:rPr>
              <a:t>3.</a:t>
            </a:r>
            <a:r>
              <a:rPr lang="vi-VN" sz="2400">
                <a:solidFill>
                  <a:srgbClr val="0070C0"/>
                </a:solidFill>
                <a:latin typeface="Times New Roman" pitchFamily="18" charset="0"/>
                <a:cs typeface="Times New Roman" pitchFamily="18" charset="0"/>
              </a:rPr>
              <a:t>Thái độ:</a:t>
            </a:r>
          </a:p>
          <a:p>
            <a:r>
              <a:rPr lang="vi-VN" sz="2400">
                <a:solidFill>
                  <a:srgbClr val="0070C0"/>
                </a:solidFill>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Cô và trẻ hát bài: “Chú bộ đội”</a:t>
            </a:r>
          </a:p>
        </p:txBody>
      </p:sp>
    </p:spTree>
    <p:extLst>
      <p:ext uri="{BB962C8B-B14F-4D97-AF65-F5344CB8AC3E}">
        <p14:creationId xmlns:p14="http://schemas.microsoft.com/office/powerpoint/2010/main" val="26193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solidFill>
                  <a:srgbClr val="FF0000"/>
                </a:solidFill>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a:t>
            </a:r>
            <a:r>
              <a:rPr lang="vi-VN" sz="2400">
                <a:solidFill>
                  <a:srgbClr val="0070C0"/>
                </a:solidFill>
                <a:latin typeface="Times New Roman" pitchFamily="18" charset="0"/>
                <a:cs typeface="Times New Roman" pitchFamily="18" charset="0"/>
              </a:rPr>
              <a:t>Bài hát nói về ai?</a:t>
            </a:r>
            <a:br>
              <a:rPr lang="vi-VN" sz="2400">
                <a:solidFill>
                  <a:srgbClr val="0070C0"/>
                </a:solidFill>
                <a:latin typeface="Times New Roman" pitchFamily="18" charset="0"/>
                <a:cs typeface="Times New Roman" pitchFamily="18" charset="0"/>
              </a:rPr>
            </a:br>
            <a:r>
              <a:rPr lang="en-US" sz="2400">
                <a:solidFill>
                  <a:srgbClr val="0070C0"/>
                </a:solidFill>
                <a:latin typeface="Times New Roman" pitchFamily="18" charset="0"/>
                <a:cs typeface="Times New Roman" pitchFamily="18" charset="0"/>
              </a:rPr>
              <a:t>- </a:t>
            </a:r>
            <a:r>
              <a:rPr lang="vi-VN" sz="2400">
                <a:solidFill>
                  <a:srgbClr val="0070C0"/>
                </a:solidFill>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solidFill>
                  <a:srgbClr val="0070C0"/>
                </a:solidFill>
                <a:latin typeface="Times New Roman" pitchFamily="18" charset="0"/>
                <a:cs typeface="Times New Roman" pitchFamily="18" charset="0"/>
              </a:rPr>
            </a:br>
            <a:r>
              <a:rPr lang="en-US" sz="2400">
                <a:solidFill>
                  <a:srgbClr val="0070C0"/>
                </a:solidFill>
                <a:latin typeface="Times New Roman" pitchFamily="18" charset="0"/>
                <a:cs typeface="Times New Roman" pitchFamily="18" charset="0"/>
              </a:rPr>
              <a:t>- </a:t>
            </a:r>
            <a:r>
              <a:rPr lang="vi-VN" sz="2400">
                <a:solidFill>
                  <a:srgbClr val="0070C0"/>
                </a:solidFill>
                <a:latin typeface="Times New Roman" pitchFamily="18" charset="0"/>
                <a:cs typeface="Times New Roman" pitchFamily="18" charset="0"/>
              </a:rPr>
              <a:t>Để hiểu hơn về các chú bộ đội và công việc của các chú làm như thế nào? Các con </a:t>
            </a:r>
            <a:r>
              <a:rPr lang="en-US" sz="2400">
                <a:solidFill>
                  <a:srgbClr val="0070C0"/>
                </a:solidFill>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a:latin typeface="+mj-lt"/>
              </a:rPr>
              <a:t>     </a:t>
            </a:r>
            <a:r>
              <a:rPr lang="vi-VN" sz="2000">
                <a:solidFill>
                  <a:srgbClr val="0070C0"/>
                </a:solidFill>
                <a:latin typeface="+mj-lt"/>
              </a:rPr>
              <a:t>Vừa rồi các con được quan sát trò chuyện về chú bộ đội bộ binh đấy. Các chú mặc trang phục màu xanh lá cây, mũ có ngôi sao vàng, vai đeo súng. </a:t>
            </a:r>
            <a:r>
              <a:rPr lang="en-US" sz="2000">
                <a:solidFill>
                  <a:srgbClr val="0070C0"/>
                </a:solidFill>
                <a:latin typeface="+mj-lt"/>
              </a:rPr>
              <a:t>           </a:t>
            </a:r>
            <a:r>
              <a:rPr lang="vi-VN" sz="2000">
                <a:solidFill>
                  <a:srgbClr val="0070C0"/>
                </a:solidFill>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a:latin typeface="+mj-lt"/>
              </a:rPr>
              <a:t>.</a:t>
            </a:r>
            <a:r>
              <a:rPr lang="en-US" sz="2000">
                <a:latin typeface="+mj-lt"/>
              </a:rPr>
              <a:t>  </a:t>
            </a: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448</Words>
  <Application>Microsoft Office PowerPoint</Application>
  <PresentationFormat>On-screen Show (4:3)</PresentationFormat>
  <Paragraphs>36</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Bui Anh Van</cp:lastModifiedBy>
  <cp:revision>11</cp:revision>
  <dcterms:created xsi:type="dcterms:W3CDTF">2021-11-19T11:04:11Z</dcterms:created>
  <dcterms:modified xsi:type="dcterms:W3CDTF">2025-11-30T04:41:14Z</dcterms:modified>
</cp:coreProperties>
</file>