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303" r:id="rId4"/>
    <p:sldId id="341" r:id="rId5"/>
    <p:sldId id="321" r:id="rId6"/>
    <p:sldId id="322" r:id="rId7"/>
    <p:sldId id="324" r:id="rId8"/>
    <p:sldId id="326" r:id="rId9"/>
    <p:sldId id="327" r:id="rId10"/>
    <p:sldId id="329" r:id="rId11"/>
    <p:sldId id="328" r:id="rId12"/>
    <p:sldId id="302" r:id="rId13"/>
    <p:sldId id="294" r:id="rId14"/>
    <p:sldId id="262" r:id="rId15"/>
    <p:sldId id="263" r:id="rId16"/>
    <p:sldId id="274" r:id="rId17"/>
    <p:sldId id="331" r:id="rId18"/>
    <p:sldId id="336" r:id="rId19"/>
    <p:sldId id="332" r:id="rId20"/>
    <p:sldId id="333" r:id="rId21"/>
    <p:sldId id="337" r:id="rId22"/>
    <p:sldId id="334" r:id="rId23"/>
    <p:sldId id="338" r:id="rId24"/>
    <p:sldId id="339" r:id="rId25"/>
    <p:sldId id="335" r:id="rId26"/>
    <p:sldId id="340" r:id="rId27"/>
    <p:sldId id="319"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7" autoAdjust="0"/>
    <p:restoredTop sz="94660"/>
  </p:normalViewPr>
  <p:slideViewPr>
    <p:cSldViewPr>
      <p:cViewPr varScale="1">
        <p:scale>
          <a:sx n="108" d="100"/>
          <a:sy n="108" d="100"/>
        </p:scale>
        <p:origin x="105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86906-ACD9-4059-AEE5-4EA126422559}" type="datetimeFigureOut">
              <a:rPr lang="en-US" smtClean="0"/>
              <a:t>11/2/2025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0A215-5BC2-411A-9C9E-34DDDEC71ADB}" type="slidenum">
              <a:rPr lang="en-US" smtClean="0"/>
              <a:t>‹#›</a:t>
            </a:fld>
            <a:endParaRPr lang="en-US"/>
          </a:p>
        </p:txBody>
      </p:sp>
    </p:spTree>
    <p:extLst>
      <p:ext uri="{BB962C8B-B14F-4D97-AF65-F5344CB8AC3E}">
        <p14:creationId xmlns:p14="http://schemas.microsoft.com/office/powerpoint/2010/main" val="355619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4FC63E-95AA-4F23-A895-911730FA4E0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346497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51911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535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FC63E-95AA-4F23-A895-911730FA4E0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6997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FC63E-95AA-4F23-A895-911730FA4E05}" type="datetimeFigureOut">
              <a:rPr lang="en-US" smtClean="0"/>
              <a:t>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158333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FC63E-95AA-4F23-A895-911730FA4E0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90078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4FC63E-95AA-4F23-A895-911730FA4E05}" type="datetimeFigureOut">
              <a:rPr lang="en-US" smtClean="0"/>
              <a:t>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24476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FC63E-95AA-4F23-A895-911730FA4E05}" type="datetimeFigureOut">
              <a:rPr lang="en-US" smtClean="0"/>
              <a:t>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24113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FC63E-95AA-4F23-A895-911730FA4E05}" type="datetimeFigureOut">
              <a:rPr lang="en-US" smtClean="0"/>
              <a:t>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25728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FC63E-95AA-4F23-A895-911730FA4E0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337900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FC63E-95AA-4F23-A895-911730FA4E05}" type="datetimeFigureOut">
              <a:rPr lang="en-US" smtClean="0"/>
              <a:t>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9B40E-6E2E-4DA3-8010-CBE7E0371FBC}" type="slidenum">
              <a:rPr lang="en-US" smtClean="0"/>
              <a:t>‹#›</a:t>
            </a:fld>
            <a:endParaRPr lang="en-US"/>
          </a:p>
        </p:txBody>
      </p:sp>
    </p:spTree>
    <p:extLst>
      <p:ext uri="{BB962C8B-B14F-4D97-AF65-F5344CB8AC3E}">
        <p14:creationId xmlns:p14="http://schemas.microsoft.com/office/powerpoint/2010/main" val="64504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FC63E-95AA-4F23-A895-911730FA4E05}" type="datetimeFigureOut">
              <a:rPr lang="en-US" smtClean="0"/>
              <a:t>11/2/2025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9B40E-6E2E-4DA3-8010-CBE7E0371FBC}" type="slidenum">
              <a:rPr lang="en-US" smtClean="0"/>
              <a:t>‹#›</a:t>
            </a:fld>
            <a:endParaRPr lang="en-US"/>
          </a:p>
        </p:txBody>
      </p:sp>
    </p:spTree>
    <p:extLst>
      <p:ext uri="{BB962C8B-B14F-4D97-AF65-F5344CB8AC3E}">
        <p14:creationId xmlns:p14="http://schemas.microsoft.com/office/powerpoint/2010/main" val="165027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HHD\ảnh bài tập\New fold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73" y="-42083"/>
            <a:ext cx="1226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177203"/>
            <a:ext cx="6019800" cy="646331"/>
          </a:xfrm>
          <a:prstGeom prst="rect">
            <a:avLst/>
          </a:prstGeom>
          <a:noFill/>
        </p:spPr>
        <p:txBody>
          <a:bodyPr wrap="square" rtlCol="0">
            <a:spAutoFit/>
          </a:bodyPr>
          <a:lstStyle/>
          <a:p>
            <a:pPr algn="ctr"/>
            <a:r>
              <a:rPr lang="en-US" b="1">
                <a:solidFill>
                  <a:schemeClr val="tx2">
                    <a:lumMod val="60000"/>
                    <a:lumOff val="40000"/>
                  </a:schemeClr>
                </a:solidFill>
                <a:latin typeface="Times New Roman" pitchFamily="18" charset="0"/>
                <a:cs typeface="Times New Roman" pitchFamily="18" charset="0"/>
              </a:rPr>
              <a:t>ỦY BAN NHÂN DÂN PHƯỜNG VIỆT HƯNG</a:t>
            </a:r>
            <a:endParaRPr lang="en-US" b="1" dirty="0">
              <a:solidFill>
                <a:schemeClr val="tx2">
                  <a:lumMod val="60000"/>
                  <a:lumOff val="40000"/>
                </a:schemeClr>
              </a:solidFill>
              <a:latin typeface="Times New Roman" pitchFamily="18" charset="0"/>
              <a:cs typeface="Times New Roman" pitchFamily="18" charset="0"/>
            </a:endParaRPr>
          </a:p>
          <a:p>
            <a:pPr algn="ctr"/>
            <a:r>
              <a:rPr lang="en-US" b="1">
                <a:solidFill>
                  <a:schemeClr val="tx2">
                    <a:lumMod val="60000"/>
                    <a:lumOff val="40000"/>
                  </a:schemeClr>
                </a:solidFill>
                <a:latin typeface="Times New Roman" pitchFamily="18" charset="0"/>
                <a:cs typeface="Times New Roman" pitchFamily="18" charset="0"/>
              </a:rPr>
              <a:t>TRƯỜNG MẦM NON THƯỢNG THANH</a:t>
            </a:r>
            <a:endParaRPr lang="en-US" b="1" dirty="0">
              <a:solidFill>
                <a:schemeClr val="tx2">
                  <a:lumMod val="60000"/>
                  <a:lumOff val="40000"/>
                </a:schemeClr>
              </a:solidFill>
              <a:latin typeface="Times New Roman" pitchFamily="18" charset="0"/>
              <a:cs typeface="Times New Roman" pitchFamily="18" charset="0"/>
            </a:endParaRPr>
          </a:p>
        </p:txBody>
      </p:sp>
      <p:sp>
        <p:nvSpPr>
          <p:cNvPr id="5" name="TextBox 4"/>
          <p:cNvSpPr txBox="1"/>
          <p:nvPr/>
        </p:nvSpPr>
        <p:spPr>
          <a:xfrm>
            <a:off x="3279058" y="3386917"/>
            <a:ext cx="6400800" cy="646331"/>
          </a:xfrm>
          <a:prstGeom prst="rect">
            <a:avLst/>
          </a:prstGeom>
          <a:noFill/>
        </p:spPr>
        <p:txBody>
          <a:bodyPr wrap="square" rtlCol="0">
            <a:spAutoFit/>
          </a:bodyPr>
          <a:lstStyle/>
          <a:p>
            <a:r>
              <a:rPr lang="en-US" sz="3600">
                <a:solidFill>
                  <a:srgbClr val="FF0000"/>
                </a:solidFill>
                <a:latin typeface="Times New Roman" pitchFamily="18" charset="0"/>
                <a:cs typeface="Times New Roman" pitchFamily="18" charset="0"/>
              </a:rPr>
              <a:t>Đề tài: </a:t>
            </a:r>
            <a:r>
              <a:rPr lang="en-US" sz="3600" dirty="0">
                <a:solidFill>
                  <a:srgbClr val="FF0000"/>
                </a:solidFill>
                <a:latin typeface="Times New Roman" pitchFamily="18" charset="0"/>
                <a:cs typeface="Times New Roman" pitchFamily="18" charset="0"/>
              </a:rPr>
              <a:t>Truyện “Mặt trời đi đâu”</a:t>
            </a:r>
          </a:p>
        </p:txBody>
      </p:sp>
      <p:sp>
        <p:nvSpPr>
          <p:cNvPr id="7" name="TextBox 6"/>
          <p:cNvSpPr txBox="1"/>
          <p:nvPr/>
        </p:nvSpPr>
        <p:spPr>
          <a:xfrm>
            <a:off x="4419600" y="3886200"/>
            <a:ext cx="4267201" cy="3323987"/>
          </a:xfrm>
          <a:prstGeom prst="rect">
            <a:avLst/>
          </a:prstGeom>
          <a:noFill/>
        </p:spPr>
        <p:txBody>
          <a:bodyPr wrap="square" rtlCol="0">
            <a:spAutoFit/>
          </a:bodyPr>
          <a:lstStyle/>
          <a:p>
            <a:br>
              <a:rPr lang="en-US" sz="2400" b="1" i="1" dirty="0">
                <a:latin typeface="Times New Roman" pitchFamily="18" charset="0"/>
                <a:cs typeface="Times New Roman" pitchFamily="18" charset="0"/>
              </a:rPr>
            </a:br>
            <a:r>
              <a:rPr lang="en-US" sz="2400" b="1" i="1">
                <a:latin typeface="Times New Roman" pitchFamily="18" charset="0"/>
                <a:cs typeface="Times New Roman" pitchFamily="18" charset="0"/>
              </a:rPr>
              <a:t>Lứa tuổi: </a:t>
            </a:r>
            <a:r>
              <a:rPr lang="en-US" sz="2400" b="1" i="1" dirty="0">
                <a:latin typeface="Times New Roman" pitchFamily="18" charset="0"/>
                <a:cs typeface="Times New Roman" pitchFamily="18" charset="0"/>
              </a:rPr>
              <a:t>24 – 36 tháng tuổi</a:t>
            </a:r>
          </a:p>
          <a:p>
            <a:r>
              <a:rPr lang="en-US" sz="2400" b="1" i="1" dirty="0">
                <a:latin typeface="Times New Roman" pitchFamily="18" charset="0"/>
                <a:cs typeface="Times New Roman" pitchFamily="18" charset="0"/>
              </a:rPr>
              <a:t>Lớp: Nhà trẻ D2</a:t>
            </a:r>
          </a:p>
          <a:p>
            <a:r>
              <a:rPr lang="en-US" sz="2400" b="1" i="1" dirty="0">
                <a:latin typeface="Times New Roman" pitchFamily="18" charset="0"/>
                <a:cs typeface="Times New Roman" pitchFamily="18" charset="0"/>
              </a:rPr>
              <a:t>Giáo viên</a:t>
            </a:r>
            <a:r>
              <a:rPr lang="en-US" sz="2400" b="1" i="1">
                <a:latin typeface="Times New Roman" pitchFamily="18" charset="0"/>
                <a:cs typeface="Times New Roman" pitchFamily="18" charset="0"/>
              </a:rPr>
              <a:t>: Phạm Thị Khoa</a:t>
            </a:r>
          </a:p>
          <a:p>
            <a:endParaRPr lang="en-US" sz="2400" b="1" i="1">
              <a:latin typeface="Times New Roman" pitchFamily="18" charset="0"/>
              <a:cs typeface="Times New Roman" pitchFamily="18" charset="0"/>
            </a:endParaRPr>
          </a:p>
          <a:p>
            <a:endParaRPr lang="en-US" sz="2400" b="1" i="1">
              <a:latin typeface="Times New Roman" pitchFamily="18" charset="0"/>
              <a:cs typeface="Times New Roman" pitchFamily="18" charset="0"/>
            </a:endParaRPr>
          </a:p>
          <a:p>
            <a:r>
              <a:rPr lang="en-US" sz="2400" b="1" i="1">
                <a:latin typeface="Times New Roman" pitchFamily="18" charset="0"/>
                <a:cs typeface="Times New Roman" pitchFamily="18" charset="0"/>
              </a:rPr>
              <a:t> </a:t>
            </a:r>
          </a:p>
          <a:p>
            <a:r>
              <a:rPr lang="en-US" sz="2400" b="1" i="1">
                <a:solidFill>
                  <a:srgbClr val="FF0000"/>
                </a:solidFill>
                <a:latin typeface="Times New Roman" pitchFamily="18" charset="0"/>
                <a:cs typeface="Times New Roman" pitchFamily="18" charset="0"/>
              </a:rPr>
              <a:t>      Năm học : 2025-2026</a:t>
            </a:r>
            <a:endParaRPr lang="en-US" sz="2400" b="1" i="1" dirty="0">
              <a:solidFill>
                <a:srgbClr val="FF0000"/>
              </a:solidFill>
              <a:latin typeface="Times New Roman" pitchFamily="18" charset="0"/>
              <a:cs typeface="Times New Roman" pitchFamily="18" charset="0"/>
            </a:endParaRPr>
          </a:p>
          <a:p>
            <a:endParaRPr lang="en-US" dirty="0"/>
          </a:p>
        </p:txBody>
      </p:sp>
      <p:sp>
        <p:nvSpPr>
          <p:cNvPr id="8" name="Rectangle 7"/>
          <p:cNvSpPr/>
          <p:nvPr/>
        </p:nvSpPr>
        <p:spPr>
          <a:xfrm>
            <a:off x="2133600" y="2220563"/>
            <a:ext cx="8534400" cy="830997"/>
          </a:xfrm>
          <a:prstGeom prst="rect">
            <a:avLst/>
          </a:prstGeom>
        </p:spPr>
        <p:txBody>
          <a:bodyPr wrap="square">
            <a:spAutoFit/>
          </a:bodyPr>
          <a:lstStyle/>
          <a:p>
            <a:pPr algn="ctr">
              <a:defRPr/>
            </a:pPr>
            <a:r>
              <a:rPr lang="en-US" sz="4800" b="1" kern="10" dirty="0">
                <a:ln w="9525">
                  <a:solidFill>
                    <a:srgbClr val="0000FF"/>
                  </a:solidFill>
                  <a:round/>
                  <a:headEnd/>
                  <a:tailEnd/>
                </a:ln>
                <a:solidFill>
                  <a:srgbClr val="FF0000"/>
                </a:solidFill>
                <a:latin typeface="Times New Roman" panose="02020603050405020304" pitchFamily="18" charset="0"/>
                <a:cs typeface="Times New Roman" panose="02020603050405020304" pitchFamily="18" charset="0"/>
              </a:rPr>
              <a:t>Lĩnh vực phát triển ngôn ngữ</a:t>
            </a:r>
          </a:p>
        </p:txBody>
      </p:sp>
      <p:pic>
        <p:nvPicPr>
          <p:cNvPr id="12" name="Picture 11">
            <a:extLst>
              <a:ext uri="{FF2B5EF4-FFF2-40B4-BE49-F238E27FC236}">
                <a16:creationId xmlns:a16="http://schemas.microsoft.com/office/drawing/2014/main" id="{65EE23DC-EC51-2627-4E6A-C2E8B47F21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959451"/>
            <a:ext cx="1371600" cy="1223809"/>
          </a:xfrm>
          <a:prstGeom prst="rect">
            <a:avLst/>
          </a:prstGeom>
        </p:spPr>
      </p:pic>
    </p:spTree>
    <p:extLst>
      <p:ext uri="{BB962C8B-B14F-4D97-AF65-F5344CB8AC3E}">
        <p14:creationId xmlns:p14="http://schemas.microsoft.com/office/powerpoint/2010/main" val="338457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562600" y="5911972"/>
            <a:ext cx="4267200" cy="923330"/>
          </a:xfrm>
          <a:prstGeom prst="rect">
            <a:avLst/>
          </a:prstGeom>
          <a:noFill/>
        </p:spPr>
        <p:txBody>
          <a:bodyPr wrap="square" rtlCol="0">
            <a:spAutoFit/>
          </a:bodyPr>
          <a:lstStyle/>
          <a:p>
            <a:r>
              <a:rPr lang="vi-VN">
                <a:latin typeface="+mj-lt"/>
              </a:rPr>
              <a:t>Tất cả rủ nhau ra cánh đồng.Chó sủa, Mèo kêu, Thỏ vẫy vẫy tai, Vịt lúc lắc cái mỏ, Bò kêu ò,ò . Mặt trời vẫn chẳng thấy đâu. </a:t>
            </a:r>
          </a:p>
        </p:txBody>
      </p:sp>
    </p:spTree>
    <p:extLst>
      <p:ext uri="{BB962C8B-B14F-4D97-AF65-F5344CB8AC3E}">
        <p14:creationId xmlns:p14="http://schemas.microsoft.com/office/powerpoint/2010/main" val="358906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6200" y="6324600"/>
            <a:ext cx="2895600" cy="646331"/>
          </a:xfrm>
          <a:prstGeom prst="rect">
            <a:avLst/>
          </a:prstGeom>
          <a:noFill/>
        </p:spPr>
        <p:txBody>
          <a:bodyPr wrap="square" rtlCol="0">
            <a:spAutoFit/>
          </a:bodyPr>
          <a:lstStyle/>
          <a:p>
            <a:r>
              <a:rPr lang="vi-VN" b="1">
                <a:latin typeface="+mj-lt"/>
              </a:rPr>
              <a:t>Trống choai vỗ cánh gọi </a:t>
            </a:r>
          </a:p>
          <a:p>
            <a:endParaRPr lang="vi-VN"/>
          </a:p>
        </p:txBody>
      </p:sp>
    </p:spTree>
    <p:extLst>
      <p:ext uri="{BB962C8B-B14F-4D97-AF65-F5344CB8AC3E}">
        <p14:creationId xmlns:p14="http://schemas.microsoft.com/office/powerpoint/2010/main" val="9166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 y="10160"/>
            <a:ext cx="12349480" cy="6860858"/>
          </a:xfrm>
        </p:spPr>
      </p:pic>
      <p:sp>
        <p:nvSpPr>
          <p:cNvPr id="6" name="Cloud 5"/>
          <p:cNvSpPr/>
          <p:nvPr/>
        </p:nvSpPr>
        <p:spPr>
          <a:xfrm>
            <a:off x="3807460" y="289878"/>
            <a:ext cx="4724400" cy="1655762"/>
          </a:xfrm>
          <a:prstGeom prst="cloud">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495800" y="846138"/>
            <a:ext cx="4114800"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Truyện cô kể có tên là gì?</a:t>
            </a:r>
            <a:endParaRPr lang="vi-VN" sz="2400" b="1">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199" y="2209800"/>
            <a:ext cx="5619750" cy="4214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1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410" name="Text Box 4"/>
          <p:cNvSpPr txBox="1">
            <a:spLocks noChangeArrowheads="1"/>
          </p:cNvSpPr>
          <p:nvPr/>
        </p:nvSpPr>
        <p:spPr bwMode="auto">
          <a:xfrm>
            <a:off x="3733800" y="2438400"/>
            <a:ext cx="6400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9600">
                <a:solidFill>
                  <a:srgbClr val="FF0000"/>
                </a:solidFill>
                <a:latin typeface="Times New Roman" panose="02020603050405020304" pitchFamily="18" charset="0"/>
              </a:rPr>
              <a:t>Đàm thoại </a:t>
            </a:r>
          </a:p>
        </p:txBody>
      </p:sp>
    </p:spTree>
    <p:extLst>
      <p:ext uri="{BB962C8B-B14F-4D97-AF65-F5344CB8AC3E}">
        <p14:creationId xmlns:p14="http://schemas.microsoft.com/office/powerpoint/2010/main" val="374244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4" y="-152400"/>
            <a:ext cx="12268200" cy="6858000"/>
          </a:xfrm>
          <a:prstGeom prst="rect">
            <a:avLst/>
          </a:prstGeom>
        </p:spPr>
      </p:pic>
      <p:sp>
        <p:nvSpPr>
          <p:cNvPr id="6" name="TextBox 5"/>
          <p:cNvSpPr txBox="1"/>
          <p:nvPr/>
        </p:nvSpPr>
        <p:spPr>
          <a:xfrm>
            <a:off x="1600200" y="3015744"/>
            <a:ext cx="2514600" cy="646331"/>
          </a:xfrm>
          <a:prstGeom prst="rect">
            <a:avLst/>
          </a:prstGeom>
          <a:solidFill>
            <a:schemeClr val="bg2"/>
          </a:solidFill>
        </p:spPr>
        <p:txBody>
          <a:bodyPr wrap="square" rtlCol="0">
            <a:spAutoFit/>
          </a:bodyPr>
          <a:lstStyle/>
          <a:p>
            <a:r>
              <a:rPr lang="en-US" dirty="0">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Cô</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vừa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con </a:t>
            </a:r>
            <a:r>
              <a:rPr lang="en-US" dirty="0" err="1">
                <a:solidFill>
                  <a:srgbClr val="FF0000"/>
                </a:solidFill>
                <a:latin typeface="Times New Roman" pitchFamily="18" charset="0"/>
                <a:cs typeface="Times New Roman" pitchFamily="18" charset="0"/>
              </a:rPr>
              <a:t>nghe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chuyện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 </a:t>
            </a:r>
          </a:p>
        </p:txBody>
      </p:sp>
      <p:sp>
        <p:nvSpPr>
          <p:cNvPr id="9" name="Cloud Callout 8"/>
          <p:cNvSpPr/>
          <p:nvPr/>
        </p:nvSpPr>
        <p:spPr>
          <a:xfrm>
            <a:off x="5257800" y="2019300"/>
            <a:ext cx="4343400" cy="2514600"/>
          </a:xfrm>
          <a:prstGeom prst="cloudCallout">
            <a:avLst>
              <a:gd name="adj1" fmla="val -75908"/>
              <a:gd name="adj2" fmla="val 177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p:cNvSpPr txBox="1"/>
          <p:nvPr/>
        </p:nvSpPr>
        <p:spPr>
          <a:xfrm>
            <a:off x="6172200" y="1142702"/>
            <a:ext cx="2971800" cy="58477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Mặt trời đi đâu</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3"/>
          <a:srcRect l="3463" t="2294" r="3030" b="2294"/>
          <a:stretch/>
        </p:blipFill>
        <p:spPr>
          <a:xfrm>
            <a:off x="6248401" y="2285999"/>
            <a:ext cx="2057400" cy="1981201"/>
          </a:xfrm>
          <a:prstGeom prst="rect">
            <a:avLst/>
          </a:prstGeom>
        </p:spPr>
      </p:pic>
    </p:spTree>
    <p:extLst>
      <p:ext uri="{BB962C8B-B14F-4D97-AF65-F5344CB8AC3E}">
        <p14:creationId xmlns:p14="http://schemas.microsoft.com/office/powerpoint/2010/main" val="26331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4800" y="276281"/>
            <a:ext cx="50292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a:latin typeface="Times New Roman" pitchFamily="18" charset="0"/>
                <a:cs typeface="Times New Roman" pitchFamily="18" charset="0"/>
              </a:rPr>
              <a:t> Trong </a:t>
            </a: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nào</a:t>
            </a:r>
            <a:r>
              <a:rPr lang="en-US" sz="2000" b="1">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737" t="42650" r="62627" b="6304"/>
          <a:stretch/>
        </p:blipFill>
        <p:spPr>
          <a:xfrm>
            <a:off x="612535" y="3037985"/>
            <a:ext cx="2362200" cy="2690282"/>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6716" t="42689" r="27632" b="9999"/>
          <a:stretch/>
        </p:blipFill>
        <p:spPr>
          <a:xfrm>
            <a:off x="2974735" y="2935326"/>
            <a:ext cx="2092077" cy="289560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4560717" y="2493366"/>
            <a:ext cx="2449683" cy="3352800"/>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a:off x="6975276" y="2521958"/>
            <a:ext cx="2133600" cy="3314048"/>
          </a:xfrm>
          <a:prstGeom prst="rect">
            <a:avLst/>
          </a:prstGeom>
        </p:spPr>
      </p:pic>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l="4159" t="31409" r="44542"/>
          <a:stretch/>
        </p:blipFill>
        <p:spPr>
          <a:xfrm flipH="1">
            <a:off x="8458200" y="2675301"/>
            <a:ext cx="3659919" cy="3415649"/>
          </a:xfrm>
          <a:prstGeom prst="rect">
            <a:avLst/>
          </a:prstGeom>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2448" b="92901" l="10000" r="90000">
                        <a14:foregroundMark x1="38000" y1="38800" x2="38000" y2="43452"/>
                        <a14:foregroundMark x1="57444" y1="31334" x2="57444" y2="38800"/>
                        <a14:foregroundMark x1="42222" y1="58752" x2="67111" y2="54100"/>
                        <a14:foregroundMark x1="35000" y1="56181" x2="41667" y2="58752"/>
                        <a14:foregroundMark x1="38667" y1="34027" x2="42222" y2="42717"/>
                        <a14:foregroundMark x1="53778" y1="33415" x2="64778" y2="37454"/>
                        <a14:foregroundMark x1="33556" y1="43329" x2="39000" y2="35373"/>
                        <a14:foregroundMark x1="52333" y1="38678" x2="63333" y2="40024"/>
                        <a14:foregroundMark x1="52333" y1="34027" x2="51778" y2="37332"/>
                        <a14:foregroundMark x1="42000" y1="40759" x2="45667" y2="42105"/>
                      </a14:backgroundRemoval>
                    </a14:imgEffect>
                  </a14:imgLayer>
                </a14:imgProps>
              </a:ext>
              <a:ext uri="{28A0092B-C50C-407E-A947-70E740481C1C}">
                <a14:useLocalDpi xmlns:a14="http://schemas.microsoft.com/office/drawing/2010/main" val="0"/>
              </a:ext>
            </a:extLst>
          </a:blip>
          <a:stretch>
            <a:fillRect/>
          </a:stretch>
        </p:blipFill>
        <p:spPr>
          <a:xfrm>
            <a:off x="242470" y="76200"/>
            <a:ext cx="1814665" cy="1647312"/>
          </a:xfrm>
          <a:prstGeom prst="rect">
            <a:avLst/>
          </a:prstGeom>
        </p:spPr>
      </p:pic>
    </p:spTree>
    <p:extLst>
      <p:ext uri="{BB962C8B-B14F-4D97-AF65-F5344CB8AC3E}">
        <p14:creationId xmlns:p14="http://schemas.microsoft.com/office/powerpoint/2010/main" val="39083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9" name="Cloud Callout 8"/>
          <p:cNvSpPr/>
          <p:nvPr/>
        </p:nvSpPr>
        <p:spPr>
          <a:xfrm rot="16200000">
            <a:off x="5143500" y="-800100"/>
            <a:ext cx="1371600"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686300" y="330369"/>
            <a:ext cx="2286000" cy="1015663"/>
          </a:xfrm>
          <a:prstGeom prst="rect">
            <a:avLst/>
          </a:prstGeom>
          <a:noFill/>
        </p:spPr>
        <p:txBody>
          <a:bodyPr wrap="square" rtlCol="0">
            <a:spAutoFit/>
          </a:bodyPr>
          <a:lstStyle/>
          <a:p>
            <a:r>
              <a:rPr lang="vi-VN" sz="2000">
                <a:solidFill>
                  <a:srgbClr val="FF0000"/>
                </a:solidFill>
                <a:latin typeface="+mj-lt"/>
              </a:rPr>
              <a:t>Một hôm Trống Choai hỏi chó con điều gì ?</a:t>
            </a:r>
            <a:endParaRPr lang="vi-VN" sz="2000" b="1">
              <a:solidFill>
                <a:srgbClr val="FF0000"/>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160" y="0"/>
            <a:ext cx="12192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37" t="42650" r="62627" b="6304"/>
          <a:stretch/>
        </p:blipFill>
        <p:spPr>
          <a:xfrm>
            <a:off x="3505200" y="3086100"/>
            <a:ext cx="2743201" cy="3124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6716" t="42689" r="27632" b="9999"/>
          <a:stretch/>
        </p:blipFill>
        <p:spPr>
          <a:xfrm>
            <a:off x="7162800" y="3388468"/>
            <a:ext cx="2092077" cy="2895600"/>
          </a:xfrm>
          <a:prstGeom prst="rect">
            <a:avLst/>
          </a:prstGeom>
        </p:spPr>
      </p:pic>
    </p:spTree>
    <p:extLst>
      <p:ext uri="{BB962C8B-B14F-4D97-AF65-F5344CB8AC3E}">
        <p14:creationId xmlns:p14="http://schemas.microsoft.com/office/powerpoint/2010/main" val="244980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9" name="Cloud Callout 8"/>
          <p:cNvSpPr/>
          <p:nvPr/>
        </p:nvSpPr>
        <p:spPr>
          <a:xfrm rot="16200000">
            <a:off x="5143500" y="-800100"/>
            <a:ext cx="1371600"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686300" y="330369"/>
            <a:ext cx="2286000" cy="1015663"/>
          </a:xfrm>
          <a:prstGeom prst="rect">
            <a:avLst/>
          </a:prstGeom>
          <a:noFill/>
        </p:spPr>
        <p:txBody>
          <a:bodyPr wrap="square" rtlCol="0">
            <a:spAutoFit/>
          </a:bodyPr>
          <a:lstStyle/>
          <a:p>
            <a:r>
              <a:rPr lang="vi-VN" sz="2000"/>
              <a:t> </a:t>
            </a:r>
            <a:r>
              <a:rPr lang="vi-VN" sz="2000">
                <a:solidFill>
                  <a:srgbClr val="FF0000"/>
                </a:solidFill>
                <a:latin typeface="+mj-lt"/>
              </a:rPr>
              <a:t>Chó con có biết mặt trời trốn đi đâu không ?</a:t>
            </a:r>
            <a:endParaRPr lang="vi-VN" sz="2000" b="1">
              <a:solidFill>
                <a:srgbClr val="FF0000"/>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0160" y="152400"/>
            <a:ext cx="12192000"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37" t="42650" r="62627" b="6304"/>
          <a:stretch/>
        </p:blipFill>
        <p:spPr>
          <a:xfrm>
            <a:off x="3505200" y="3086100"/>
            <a:ext cx="2743201" cy="312420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6716" t="42689" r="27632" b="9999"/>
          <a:stretch/>
        </p:blipFill>
        <p:spPr>
          <a:xfrm>
            <a:off x="7162800" y="3388468"/>
            <a:ext cx="2092077" cy="2895600"/>
          </a:xfrm>
          <a:prstGeom prst="rect">
            <a:avLst/>
          </a:prstGeom>
        </p:spPr>
      </p:pic>
    </p:spTree>
    <p:extLst>
      <p:ext uri="{BB962C8B-B14F-4D97-AF65-F5344CB8AC3E}">
        <p14:creationId xmlns:p14="http://schemas.microsoft.com/office/powerpoint/2010/main" val="8514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76"/>
            <a:ext cx="12209834" cy="6871376"/>
          </a:xfrm>
        </p:spPr>
      </p:pic>
      <p:sp>
        <p:nvSpPr>
          <p:cNvPr id="5" name="Rectangle 4"/>
          <p:cNvSpPr/>
          <p:nvPr/>
        </p:nvSpPr>
        <p:spPr>
          <a:xfrm>
            <a:off x="8458200" y="5867400"/>
            <a:ext cx="3332964"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hôm, trống choai hỏi chó con</a:t>
            </a:r>
          </a:p>
        </p:txBody>
      </p:sp>
      <p:sp>
        <p:nvSpPr>
          <p:cNvPr id="7" name="Rectangle 6"/>
          <p:cNvSpPr/>
          <p:nvPr/>
        </p:nvSpPr>
        <p:spPr>
          <a:xfrm>
            <a:off x="5029200" y="6488668"/>
            <a:ext cx="1627370"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Chó con trả lời </a:t>
            </a:r>
          </a:p>
        </p:txBody>
      </p:sp>
    </p:spTree>
    <p:extLst>
      <p:ext uri="{BB962C8B-B14F-4D97-AF65-F5344CB8AC3E}">
        <p14:creationId xmlns:p14="http://schemas.microsoft.com/office/powerpoint/2010/main" val="131848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876800" y="248730"/>
            <a:ext cx="2286000" cy="707886"/>
          </a:xfrm>
          <a:prstGeom prst="rect">
            <a:avLst/>
          </a:prstGeom>
          <a:noFill/>
        </p:spPr>
        <p:txBody>
          <a:bodyPr wrap="square" rtlCol="0">
            <a:spAutoFit/>
          </a:bodyPr>
          <a:lstStyle/>
          <a:p>
            <a:r>
              <a:rPr lang="vi-VN" sz="2000"/>
              <a:t> </a:t>
            </a:r>
            <a:r>
              <a:rPr lang="vi-VN" sz="2000">
                <a:solidFill>
                  <a:srgbClr val="FF0000"/>
                </a:solidFill>
                <a:latin typeface="+mj-lt"/>
              </a:rPr>
              <a:t>Mèo con có biết không ?</a:t>
            </a:r>
            <a:endParaRPr lang="vi-VN" sz="2000" b="1">
              <a:solidFill>
                <a:srgbClr val="FF0000"/>
              </a:solidFill>
              <a:latin typeface="+mj-lt"/>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3050736" y="2590800"/>
            <a:ext cx="2778564" cy="3352800"/>
          </a:xfrm>
          <a:prstGeom prst="rect">
            <a:avLst/>
          </a:prstGeom>
        </p:spPr>
      </p:pic>
    </p:spTree>
    <p:extLst>
      <p:ext uri="{BB962C8B-B14F-4D97-AF65-F5344CB8AC3E}">
        <p14:creationId xmlns:p14="http://schemas.microsoft.com/office/powerpoint/2010/main" val="32728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stretch>
            <a:fillRect/>
          </a:stretch>
        </p:blipFill>
        <p:spPr>
          <a:xfrm>
            <a:off x="0" y="-9728"/>
            <a:ext cx="12177409" cy="6843409"/>
          </a:xfrm>
          <a:prstGeom prst="rect">
            <a:avLst/>
          </a:prstGeom>
        </p:spPr>
      </p:pic>
      <p:sp>
        <p:nvSpPr>
          <p:cNvPr id="5" name="Rectangle 4"/>
          <p:cNvSpPr/>
          <p:nvPr/>
        </p:nvSpPr>
        <p:spPr>
          <a:xfrm>
            <a:off x="1354655" y="1524000"/>
            <a:ext cx="2993127" cy="646331"/>
          </a:xfrm>
          <a:prstGeom prst="rect">
            <a:avLst/>
          </a:prstGeom>
          <a:noFill/>
        </p:spPr>
        <p:txBody>
          <a:bodyPr wrap="none" lIns="91440" tIns="45720" rIns="91440" bIns="45720">
            <a:spAutoFit/>
          </a:bodyPr>
          <a:lstStyle/>
          <a:p>
            <a:pPr algn="ctr"/>
            <a:r>
              <a:rPr lang="en-US" sz="36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Hát: Nắng sớm</a:t>
            </a:r>
            <a:endParaRPr lang="en-US" sz="3600" b="0" cap="none" spc="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88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876800" y="248730"/>
            <a:ext cx="2286000" cy="707886"/>
          </a:xfrm>
          <a:prstGeom prst="rect">
            <a:avLst/>
          </a:prstGeom>
          <a:noFill/>
        </p:spPr>
        <p:txBody>
          <a:bodyPr wrap="square" rtlCol="0">
            <a:spAutoFit/>
          </a:bodyPr>
          <a:lstStyle/>
          <a:p>
            <a:r>
              <a:rPr lang="vi-VN" sz="2000"/>
              <a:t> </a:t>
            </a:r>
            <a:r>
              <a:rPr lang="vi-VN" sz="2000">
                <a:solidFill>
                  <a:srgbClr val="FF0000"/>
                </a:solidFill>
                <a:latin typeface="+mj-lt"/>
              </a:rPr>
              <a:t>Mèo con bảo các bạn hỏi ai?</a:t>
            </a:r>
            <a:endParaRPr lang="vi-VN" sz="2000" b="1">
              <a:solidFill>
                <a:srgbClr val="FF0000"/>
              </a:solidFill>
              <a:latin typeface="+mj-lt"/>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4851" r="58405" b="-1733"/>
          <a:stretch/>
        </p:blipFill>
        <p:spPr>
          <a:xfrm>
            <a:off x="3050736" y="2590800"/>
            <a:ext cx="2778564" cy="33528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a:off x="6629400" y="2629552"/>
            <a:ext cx="2133600" cy="3314048"/>
          </a:xfrm>
          <a:prstGeom prst="rect">
            <a:avLst/>
          </a:prstGeom>
        </p:spPr>
      </p:pic>
    </p:spTree>
    <p:extLst>
      <p:ext uri="{BB962C8B-B14F-4D97-AF65-F5344CB8AC3E}">
        <p14:creationId xmlns:p14="http://schemas.microsoft.com/office/powerpoint/2010/main" val="110593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8763000" y="5791200"/>
            <a:ext cx="2819400" cy="369332"/>
          </a:xfrm>
          <a:prstGeom prst="rect">
            <a:avLst/>
          </a:prstGeom>
          <a:noFill/>
        </p:spPr>
        <p:txBody>
          <a:bodyPr wrap="square" rtlCol="0">
            <a:spAutoFit/>
          </a:bodyPr>
          <a:lstStyle/>
          <a:p>
            <a:r>
              <a:rPr lang="vi-VN">
                <a:latin typeface="+mj-lt"/>
              </a:rPr>
              <a:t>Mèo con kêu Meo meo  </a:t>
            </a:r>
          </a:p>
        </p:txBody>
      </p:sp>
      <p:sp>
        <p:nvSpPr>
          <p:cNvPr id="5" name="TextBox 4"/>
          <p:cNvSpPr txBox="1"/>
          <p:nvPr/>
        </p:nvSpPr>
        <p:spPr>
          <a:xfrm>
            <a:off x="4038600" y="6486307"/>
            <a:ext cx="1905000" cy="369332"/>
          </a:xfrm>
          <a:prstGeom prst="rect">
            <a:avLst/>
          </a:prstGeom>
          <a:noFill/>
        </p:spPr>
        <p:txBody>
          <a:bodyPr wrap="square" rtlCol="0">
            <a:spAutoFit/>
          </a:bodyPr>
          <a:lstStyle/>
          <a:p>
            <a:r>
              <a:rPr lang="vi-VN" b="1">
                <a:latin typeface="+mj-lt"/>
              </a:rPr>
              <a:t>Thỏ vẫy tai bảo</a:t>
            </a:r>
          </a:p>
        </p:txBody>
      </p:sp>
    </p:spTree>
    <p:extLst>
      <p:ext uri="{BB962C8B-B14F-4D97-AF65-F5344CB8AC3E}">
        <p14:creationId xmlns:p14="http://schemas.microsoft.com/office/powerpoint/2010/main" val="26443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10160" y="0"/>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572000" y="125619"/>
            <a:ext cx="2705100" cy="954107"/>
          </a:xfrm>
          <a:prstGeom prst="rect">
            <a:avLst/>
          </a:prstGeom>
          <a:noFill/>
        </p:spPr>
        <p:txBody>
          <a:bodyPr wrap="square" rtlCol="0">
            <a:spAutoFit/>
          </a:bodyPr>
          <a:lstStyle/>
          <a:p>
            <a:r>
              <a:rPr lang="vi-VN" sz="2000"/>
              <a:t> </a:t>
            </a:r>
            <a:r>
              <a:rPr lang="vi-VN">
                <a:solidFill>
                  <a:srgbClr val="FF0000"/>
                </a:solidFill>
                <a:latin typeface="+mj-lt"/>
              </a:rPr>
              <a:t>Còn bạn thỏ, chị vịt, Bác Bò có biết ông mặt trời đi đâu không ?</a:t>
            </a:r>
            <a:endParaRPr lang="vi-VN" b="1">
              <a:solidFill>
                <a:srgbClr val="FF0000"/>
              </a:solidFill>
              <a:latin typeface="+mj-lt"/>
              <a:cs typeface="Times New Roman" panose="02020603050405020304" pitchFamily="18"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424" t="24135" r="23656" b="5657"/>
          <a:stretch/>
        </p:blipFill>
        <p:spPr>
          <a:xfrm flipH="1">
            <a:off x="2415540" y="2438400"/>
            <a:ext cx="2181859" cy="34918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1976" t="20439" r="33362" b="5658"/>
          <a:stretch/>
        </p:blipFill>
        <p:spPr>
          <a:xfrm>
            <a:off x="4972050" y="2882248"/>
            <a:ext cx="1905000" cy="30480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159" t="31409" r="44542"/>
          <a:stretch/>
        </p:blipFill>
        <p:spPr>
          <a:xfrm flipH="1">
            <a:off x="6889447" y="2698423"/>
            <a:ext cx="3659919" cy="3415649"/>
          </a:xfrm>
          <a:prstGeom prst="rect">
            <a:avLst/>
          </a:prstGeom>
        </p:spPr>
      </p:pic>
    </p:spTree>
    <p:extLst>
      <p:ext uri="{BB962C8B-B14F-4D97-AF65-F5344CB8AC3E}">
        <p14:creationId xmlns:p14="http://schemas.microsoft.com/office/powerpoint/2010/main" val="39120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49"/>
            <a:ext cx="12192000" cy="6858000"/>
          </a:xfrm>
        </p:spPr>
      </p:pic>
      <p:sp>
        <p:nvSpPr>
          <p:cNvPr id="3" name="TextBox 2"/>
          <p:cNvSpPr txBox="1"/>
          <p:nvPr/>
        </p:nvSpPr>
        <p:spPr>
          <a:xfrm>
            <a:off x="1600200" y="6324600"/>
            <a:ext cx="2362200" cy="369332"/>
          </a:xfrm>
          <a:prstGeom prst="rect">
            <a:avLst/>
          </a:prstGeom>
          <a:noFill/>
        </p:spPr>
        <p:txBody>
          <a:bodyPr wrap="square" rtlCol="0">
            <a:spAutoFit/>
          </a:bodyPr>
          <a:lstStyle/>
          <a:p>
            <a:r>
              <a:rPr lang="vi-VN">
                <a:solidFill>
                  <a:srgbClr val="00B050"/>
                </a:solidFill>
              </a:rPr>
              <a:t>Chị vịt lúc lắc cái mỏ</a:t>
            </a:r>
          </a:p>
        </p:txBody>
      </p:sp>
    </p:spTree>
    <p:extLst>
      <p:ext uri="{BB962C8B-B14F-4D97-AF65-F5344CB8AC3E}">
        <p14:creationId xmlns:p14="http://schemas.microsoft.com/office/powerpoint/2010/main" val="254348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5105400" y="6096000"/>
            <a:ext cx="3733800" cy="400110"/>
          </a:xfrm>
          <a:prstGeom prst="rect">
            <a:avLst/>
          </a:prstGeom>
          <a:noFill/>
        </p:spPr>
        <p:txBody>
          <a:bodyPr wrap="square" rtlCol="0">
            <a:spAutoFit/>
          </a:bodyPr>
          <a:lstStyle/>
          <a:p>
            <a:r>
              <a:rPr lang="vi-VN" sz="2000" b="1">
                <a:solidFill>
                  <a:srgbClr val="00B050"/>
                </a:solidFill>
                <a:latin typeface="+mj-lt"/>
              </a:rPr>
              <a:t>Bác bò cái cất giọng trầm trầm</a:t>
            </a:r>
          </a:p>
        </p:txBody>
      </p:sp>
    </p:spTree>
    <p:extLst>
      <p:ext uri="{BB962C8B-B14F-4D97-AF65-F5344CB8AC3E}">
        <p14:creationId xmlns:p14="http://schemas.microsoft.com/office/powerpoint/2010/main" val="396353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pic>
        <p:nvPicPr>
          <p:cNvPr id="4" name="Picture 3"/>
          <p:cNvPicPr>
            <a:picLocks noChangeAspect="1"/>
          </p:cNvPicPr>
          <p:nvPr/>
        </p:nvPicPr>
        <p:blipFill>
          <a:blip r:embed="rId3"/>
          <a:stretch>
            <a:fillRect/>
          </a:stretch>
        </p:blipFill>
        <p:spPr>
          <a:xfrm>
            <a:off x="-30480" y="-13854"/>
            <a:ext cx="12192000" cy="6858000"/>
          </a:xfrm>
          <a:prstGeom prst="rect">
            <a:avLst/>
          </a:prstGeom>
        </p:spPr>
      </p:pic>
      <p:sp>
        <p:nvSpPr>
          <p:cNvPr id="9" name="Cloud Callout 8"/>
          <p:cNvSpPr/>
          <p:nvPr/>
        </p:nvSpPr>
        <p:spPr>
          <a:xfrm rot="16200000">
            <a:off x="5212773" y="-1035627"/>
            <a:ext cx="1233054" cy="3276600"/>
          </a:xfrm>
          <a:prstGeom prst="cloudCallout">
            <a:avLst>
              <a:gd name="adj1" fmla="val -25448"/>
              <a:gd name="adj2" fmla="val 74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4743450" y="248730"/>
            <a:ext cx="2362200" cy="707886"/>
          </a:xfrm>
          <a:prstGeom prst="rect">
            <a:avLst/>
          </a:prstGeom>
          <a:noFill/>
        </p:spPr>
        <p:txBody>
          <a:bodyPr wrap="square" rtlCol="0">
            <a:spAutoFit/>
          </a:bodyPr>
          <a:lstStyle/>
          <a:p>
            <a:r>
              <a:rPr lang="vi-VN" sz="2000"/>
              <a:t> </a:t>
            </a:r>
            <a:r>
              <a:rPr lang="vi-VN" sz="2000">
                <a:solidFill>
                  <a:srgbClr val="FF0000"/>
                </a:solidFill>
                <a:latin typeface="+mj-lt"/>
              </a:rPr>
              <a:t>Ai là người đã tìm thấy mặt trời ?</a:t>
            </a:r>
            <a:endParaRPr lang="vi-VN" sz="2000" b="1">
              <a:solidFill>
                <a:srgbClr val="FF0000"/>
              </a:solidFill>
              <a:latin typeface="+mj-lt"/>
              <a:cs typeface="Times New Roman" panose="02020603050405020304" pitchFamily="18"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8333" r="90000"/>
                    </a14:imgEffect>
                  </a14:imgLayer>
                </a14:imgProps>
              </a:ext>
            </a:extLst>
          </a:blip>
          <a:stretch>
            <a:fillRect/>
          </a:stretch>
        </p:blipFill>
        <p:spPr>
          <a:xfrm>
            <a:off x="6852920" y="4195978"/>
            <a:ext cx="3429000" cy="3429000"/>
          </a:xfrm>
          <a:prstGeom prst="rect">
            <a:avLst/>
          </a:prstGeom>
        </p:spPr>
      </p:pic>
      <p:pic>
        <p:nvPicPr>
          <p:cNvPr id="2" name="Picture 1"/>
          <p:cNvPicPr>
            <a:picLocks noChangeAspect="1"/>
          </p:cNvPicPr>
          <p:nvPr/>
        </p:nvPicPr>
        <p:blipFill>
          <a:blip r:embed="rId6"/>
          <a:stretch>
            <a:fillRect/>
          </a:stretch>
        </p:blipFill>
        <p:spPr>
          <a:xfrm rot="345001" flipH="1">
            <a:off x="7464203" y="2811820"/>
            <a:ext cx="3048000" cy="3127519"/>
          </a:xfrm>
          <a:prstGeom prst="rect">
            <a:avLst/>
          </a:prstGeom>
        </p:spPr>
      </p:pic>
      <p:sp>
        <p:nvSpPr>
          <p:cNvPr id="12" name="Rectangle 11"/>
          <p:cNvSpPr/>
          <p:nvPr/>
        </p:nvSpPr>
        <p:spPr>
          <a:xfrm>
            <a:off x="6342450" y="1629370"/>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ó</a:t>
            </a:r>
            <a:endParaRPr lang="en-US" sz="5400" b="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sp>
        <p:nvSpPr>
          <p:cNvPr id="13" name="Rectangle 12"/>
          <p:cNvSpPr/>
          <p:nvPr/>
        </p:nvSpPr>
        <p:spPr>
          <a:xfrm>
            <a:off x="6980790" y="2400813"/>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ò</a:t>
            </a:r>
            <a:endParaRPr lang="en-US" sz="5400" b="1" i="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sp>
        <p:nvSpPr>
          <p:cNvPr id="14" name="Rectangle 13"/>
          <p:cNvSpPr/>
          <p:nvPr/>
        </p:nvSpPr>
        <p:spPr>
          <a:xfrm>
            <a:off x="5724430" y="1006265"/>
            <a:ext cx="607860" cy="923330"/>
          </a:xfrm>
          <a:prstGeom prst="rect">
            <a:avLst/>
          </a:prstGeom>
          <a:noFill/>
        </p:spPr>
        <p:txBody>
          <a:bodyPr wrap="none" lIns="91440" tIns="45720" rIns="91440" bIns="45720">
            <a:spAutoFit/>
          </a:bodyPr>
          <a:lstStyle/>
          <a:p>
            <a:pPr algn="ctr"/>
            <a:r>
              <a:rPr lang="vi-VN" sz="54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o</a:t>
            </a:r>
            <a:endParaRPr lang="en-US" sz="5400" b="1" i="1" cap="none" spc="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VnArabia" panose="020B7200000000000000" pitchFamily="34" charset="0"/>
            </a:endParaRPr>
          </a:p>
        </p:txBody>
      </p:sp>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ackgroundRemoval t="2448" b="92901" l="10000" r="90000">
                        <a14:foregroundMark x1="38000" y1="38800" x2="38000" y2="43452"/>
                        <a14:foregroundMark x1="57444" y1="31334" x2="57444" y2="38800"/>
                        <a14:foregroundMark x1="42222" y1="58752" x2="67111" y2="54100"/>
                        <a14:foregroundMark x1="35000" y1="56181" x2="41667" y2="58752"/>
                        <a14:foregroundMark x1="38667" y1="34027" x2="42222" y2="42717"/>
                        <a14:foregroundMark x1="53778" y1="33415" x2="64778" y2="37454"/>
                        <a14:foregroundMark x1="33556" y1="43329" x2="39000" y2="35373"/>
                        <a14:foregroundMark x1="52333" y1="38678" x2="63333" y2="40024"/>
                        <a14:foregroundMark x1="52333" y1="34027" x2="51778" y2="37332"/>
                        <a14:foregroundMark x1="42000" y1="40759" x2="45667" y2="42105"/>
                      </a14:backgroundRemoval>
                    </a14:imgEffect>
                  </a14:imgLayer>
                </a14:imgProps>
              </a:ext>
              <a:ext uri="{28A0092B-C50C-407E-A947-70E740481C1C}">
                <a14:useLocalDpi xmlns:a14="http://schemas.microsoft.com/office/drawing/2010/main" val="0"/>
              </a:ext>
            </a:extLst>
          </a:blip>
          <a:stretch>
            <a:fillRect/>
          </a:stretch>
        </p:blipFill>
        <p:spPr>
          <a:xfrm>
            <a:off x="107363" y="34434"/>
            <a:ext cx="1814665" cy="1647312"/>
          </a:xfrm>
          <a:prstGeom prst="rect">
            <a:avLst/>
          </a:prstGeom>
        </p:spPr>
      </p:pic>
    </p:spTree>
    <p:extLst>
      <p:ext uri="{BB962C8B-B14F-4D97-AF65-F5344CB8AC3E}">
        <p14:creationId xmlns:p14="http://schemas.microsoft.com/office/powerpoint/2010/main" val="185530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6200" y="6324600"/>
            <a:ext cx="2895600" cy="646331"/>
          </a:xfrm>
          <a:prstGeom prst="rect">
            <a:avLst/>
          </a:prstGeom>
          <a:noFill/>
        </p:spPr>
        <p:txBody>
          <a:bodyPr wrap="square" rtlCol="0">
            <a:spAutoFit/>
          </a:bodyPr>
          <a:lstStyle/>
          <a:p>
            <a:r>
              <a:rPr lang="vi-VN" b="1">
                <a:latin typeface="+mj-lt"/>
              </a:rPr>
              <a:t>Trống choai vỗ cánh gọi </a:t>
            </a:r>
          </a:p>
          <a:p>
            <a:endParaRPr lang="vi-VN"/>
          </a:p>
        </p:txBody>
      </p:sp>
    </p:spTree>
    <p:extLst>
      <p:ext uri="{BB962C8B-B14F-4D97-AF65-F5344CB8AC3E}">
        <p14:creationId xmlns:p14="http://schemas.microsoft.com/office/powerpoint/2010/main" val="376880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60"/>
            <a:ext cx="12192000" cy="6858000"/>
          </a:xfrm>
        </p:spPr>
      </p:pic>
      <p:pic>
        <p:nvPicPr>
          <p:cNvPr id="5"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49875">
            <a:off x="445569" y="76156"/>
            <a:ext cx="1716576" cy="33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04793">
            <a:off x="10400748" y="119881"/>
            <a:ext cx="1687706" cy="33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04793">
            <a:off x="8390893" y="21774"/>
            <a:ext cx="1687706" cy="263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1" descr="621513ozlobi1j4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549875">
            <a:off x="2201897" y="-22480"/>
            <a:ext cx="1716576" cy="224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762171" y="2422900"/>
            <a:ext cx="6934200" cy="1200329"/>
          </a:xfrm>
          <a:prstGeom prst="rect">
            <a:avLst/>
          </a:prstGeom>
          <a:noFill/>
        </p:spPr>
        <p:txBody>
          <a:bodyPr wrap="square" rtlCol="0">
            <a:spAutoFit/>
          </a:bodyPr>
          <a:lstStyle/>
          <a:p>
            <a:r>
              <a:rPr lang="en-US" sz="2400">
                <a:latin typeface="Times New Roman" pitchFamily="18" charset="0"/>
                <a:cs typeface="Times New Roman" pitchFamily="18" charset="0"/>
              </a:rPr>
              <a:t>Giáo dục trẻ: </a:t>
            </a:r>
            <a:r>
              <a:rPr lang="vi-VN" sz="2400">
                <a:solidFill>
                  <a:srgbClr val="7030A0"/>
                </a:solidFill>
                <a:latin typeface="+mj-lt"/>
              </a:rPr>
              <a:t>Khi các con nghe tiếng gà gáy vào mùa hè thì ông mặt trời sẽ hiện ra và bầu trời có nắng các con đi ra đường phải đội mũ nón để không bị ốm.</a:t>
            </a:r>
            <a:endParaRPr lang="vi-VN">
              <a:solidFill>
                <a:srgbClr val="7030A0"/>
              </a:solidFill>
              <a:latin typeface="+mj-lt"/>
            </a:endParaRPr>
          </a:p>
        </p:txBody>
      </p:sp>
    </p:spTree>
    <p:extLst>
      <p:ext uri="{BB962C8B-B14F-4D97-AF65-F5344CB8AC3E}">
        <p14:creationId xmlns:p14="http://schemas.microsoft.com/office/powerpoint/2010/main" val="127944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2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23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23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73152"/>
            <a:ext cx="12268199" cy="6946392"/>
          </a:xfrm>
        </p:spPr>
      </p:pic>
      <p:sp>
        <p:nvSpPr>
          <p:cNvPr id="7" name="Rectangle 6"/>
          <p:cNvSpPr/>
          <p:nvPr/>
        </p:nvSpPr>
        <p:spPr>
          <a:xfrm>
            <a:off x="1599710" y="2967335"/>
            <a:ext cx="8992591" cy="923330"/>
          </a:xfrm>
          <a:prstGeom prst="rect">
            <a:avLst/>
          </a:prstGeom>
          <a:noFill/>
        </p:spPr>
        <p:txBody>
          <a:bodyPr wrap="none" lIns="91440" tIns="45720" rIns="91440" bIns="45720" numCol="1">
            <a:prstTxWarp prst="textDe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hẹn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gặp</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lại</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các</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a:t>
            </a:r>
          </a:p>
        </p:txBody>
      </p:sp>
    </p:spTree>
    <p:extLst>
      <p:ext uri="{BB962C8B-B14F-4D97-AF65-F5344CB8AC3E}">
        <p14:creationId xmlns:p14="http://schemas.microsoft.com/office/powerpoint/2010/main" val="377487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
            <a:ext cx="12192000" cy="6858000"/>
          </a:xfrm>
        </p:spPr>
      </p:pic>
      <p:sp>
        <p:nvSpPr>
          <p:cNvPr id="5" name="Rectangle 4"/>
          <p:cNvSpPr/>
          <p:nvPr/>
        </p:nvSpPr>
        <p:spPr>
          <a:xfrm>
            <a:off x="4339753" y="2967335"/>
            <a:ext cx="3512500"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 kể lần </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26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
            <a:ext cx="12192000" cy="6858000"/>
          </a:xfrm>
        </p:spPr>
      </p:pic>
      <p:sp>
        <p:nvSpPr>
          <p:cNvPr id="5" name="Rectangle 4"/>
          <p:cNvSpPr/>
          <p:nvPr/>
        </p:nvSpPr>
        <p:spPr>
          <a:xfrm>
            <a:off x="4339753" y="2967335"/>
            <a:ext cx="3512500"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 kể lần 2</a:t>
            </a:r>
          </a:p>
        </p:txBody>
      </p:sp>
    </p:spTree>
    <p:extLst>
      <p:ext uri="{BB962C8B-B14F-4D97-AF65-F5344CB8AC3E}">
        <p14:creationId xmlns:p14="http://schemas.microsoft.com/office/powerpoint/2010/main" val="211790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a:stretch>
            <a:fillRect/>
          </a:stretch>
        </p:blipFill>
        <p:spPr>
          <a:xfrm>
            <a:off x="-14591" y="-10160"/>
            <a:ext cx="12192000" cy="6868160"/>
          </a:xfrm>
          <a:prstGeom prst="rect">
            <a:avLst/>
          </a:prstGeom>
        </p:spPr>
      </p:pic>
      <p:sp>
        <p:nvSpPr>
          <p:cNvPr id="7" name="Rectangle 6"/>
          <p:cNvSpPr/>
          <p:nvPr/>
        </p:nvSpPr>
        <p:spPr>
          <a:xfrm>
            <a:off x="457200" y="1417638"/>
            <a:ext cx="47420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ln/>
                <a:solidFill>
                  <a:srgbClr val="FF0000"/>
                </a:solidFill>
                <a:effectLst/>
                <a:latin typeface="Times New Roman" panose="02020603050405020304" pitchFamily="18" charset="0"/>
                <a:cs typeface="Times New Roman" panose="02020603050405020304" pitchFamily="18" charset="0"/>
              </a:rPr>
              <a:t>Mặt trời đi đâu</a:t>
            </a:r>
          </a:p>
        </p:txBody>
      </p:sp>
    </p:spTree>
    <p:extLst>
      <p:ext uri="{BB962C8B-B14F-4D97-AF65-F5344CB8AC3E}">
        <p14:creationId xmlns:p14="http://schemas.microsoft.com/office/powerpoint/2010/main" val="255399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76"/>
            <a:ext cx="12209834" cy="6871376"/>
          </a:xfrm>
        </p:spPr>
      </p:pic>
      <p:sp>
        <p:nvSpPr>
          <p:cNvPr id="5" name="Rectangle 4"/>
          <p:cNvSpPr/>
          <p:nvPr/>
        </p:nvSpPr>
        <p:spPr>
          <a:xfrm>
            <a:off x="8458200" y="5867400"/>
            <a:ext cx="3332964"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hôm, trống choai hỏi chó con</a:t>
            </a:r>
          </a:p>
        </p:txBody>
      </p:sp>
      <p:sp>
        <p:nvSpPr>
          <p:cNvPr id="7" name="Rectangle 6"/>
          <p:cNvSpPr/>
          <p:nvPr/>
        </p:nvSpPr>
        <p:spPr>
          <a:xfrm>
            <a:off x="5029200" y="6488668"/>
            <a:ext cx="1627370" cy="369332"/>
          </a:xfrm>
          <a:prstGeom prst="rect">
            <a:avLst/>
          </a:prstGeom>
        </p:spPr>
        <p:txBody>
          <a:bodyPr wrap="none">
            <a:spAutoFit/>
          </a:bodyPr>
          <a:lstStyle/>
          <a:p>
            <a:pPr algn="ctr"/>
            <a:r>
              <a:rPr lang="en-US">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Chó con trả lời </a:t>
            </a:r>
          </a:p>
        </p:txBody>
      </p:sp>
    </p:spTree>
    <p:extLst>
      <p:ext uri="{BB962C8B-B14F-4D97-AF65-F5344CB8AC3E}">
        <p14:creationId xmlns:p14="http://schemas.microsoft.com/office/powerpoint/2010/main" val="21278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8763000" y="5791200"/>
            <a:ext cx="2819400" cy="369332"/>
          </a:xfrm>
          <a:prstGeom prst="rect">
            <a:avLst/>
          </a:prstGeom>
          <a:noFill/>
        </p:spPr>
        <p:txBody>
          <a:bodyPr wrap="square" rtlCol="0">
            <a:spAutoFit/>
          </a:bodyPr>
          <a:lstStyle/>
          <a:p>
            <a:r>
              <a:rPr lang="vi-VN">
                <a:latin typeface="+mj-lt"/>
              </a:rPr>
              <a:t>Mèo con kêu Meo meo  </a:t>
            </a:r>
          </a:p>
        </p:txBody>
      </p:sp>
      <p:sp>
        <p:nvSpPr>
          <p:cNvPr id="5" name="TextBox 4"/>
          <p:cNvSpPr txBox="1"/>
          <p:nvPr/>
        </p:nvSpPr>
        <p:spPr>
          <a:xfrm>
            <a:off x="4038600" y="6486307"/>
            <a:ext cx="1905000" cy="369332"/>
          </a:xfrm>
          <a:prstGeom prst="rect">
            <a:avLst/>
          </a:prstGeom>
          <a:noFill/>
        </p:spPr>
        <p:txBody>
          <a:bodyPr wrap="square" rtlCol="0">
            <a:spAutoFit/>
          </a:bodyPr>
          <a:lstStyle/>
          <a:p>
            <a:r>
              <a:rPr lang="vi-VN" b="1">
                <a:latin typeface="+mj-lt"/>
              </a:rPr>
              <a:t>Thỏ vẫy tai bảo</a:t>
            </a:r>
          </a:p>
        </p:txBody>
      </p:sp>
    </p:spTree>
    <p:extLst>
      <p:ext uri="{BB962C8B-B14F-4D97-AF65-F5344CB8AC3E}">
        <p14:creationId xmlns:p14="http://schemas.microsoft.com/office/powerpoint/2010/main" val="40420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349"/>
            <a:ext cx="12192000" cy="6858000"/>
          </a:xfrm>
        </p:spPr>
      </p:pic>
      <p:sp>
        <p:nvSpPr>
          <p:cNvPr id="3" name="TextBox 2"/>
          <p:cNvSpPr txBox="1"/>
          <p:nvPr/>
        </p:nvSpPr>
        <p:spPr>
          <a:xfrm>
            <a:off x="1600200" y="6324600"/>
            <a:ext cx="2362200" cy="369332"/>
          </a:xfrm>
          <a:prstGeom prst="rect">
            <a:avLst/>
          </a:prstGeom>
          <a:noFill/>
        </p:spPr>
        <p:txBody>
          <a:bodyPr wrap="square" rtlCol="0">
            <a:spAutoFit/>
          </a:bodyPr>
          <a:lstStyle/>
          <a:p>
            <a:r>
              <a:rPr lang="vi-VN">
                <a:solidFill>
                  <a:srgbClr val="00B050"/>
                </a:solidFill>
              </a:rPr>
              <a:t>Chị vịt lúc lắc cái mỏ</a:t>
            </a:r>
          </a:p>
        </p:txBody>
      </p:sp>
    </p:spTree>
    <p:extLst>
      <p:ext uri="{BB962C8B-B14F-4D97-AF65-F5344CB8AC3E}">
        <p14:creationId xmlns:p14="http://schemas.microsoft.com/office/powerpoint/2010/main" val="149475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TextBox 2"/>
          <p:cNvSpPr txBox="1"/>
          <p:nvPr/>
        </p:nvSpPr>
        <p:spPr>
          <a:xfrm>
            <a:off x="5105400" y="6096000"/>
            <a:ext cx="3733800" cy="400110"/>
          </a:xfrm>
          <a:prstGeom prst="rect">
            <a:avLst/>
          </a:prstGeom>
          <a:noFill/>
        </p:spPr>
        <p:txBody>
          <a:bodyPr wrap="square" rtlCol="0">
            <a:spAutoFit/>
          </a:bodyPr>
          <a:lstStyle/>
          <a:p>
            <a:r>
              <a:rPr lang="vi-VN" sz="2000" b="1">
                <a:solidFill>
                  <a:srgbClr val="00B050"/>
                </a:solidFill>
                <a:latin typeface="+mj-lt"/>
              </a:rPr>
              <a:t>Bác bò cái cất giọng trầm trầm</a:t>
            </a:r>
          </a:p>
        </p:txBody>
      </p:sp>
    </p:spTree>
    <p:extLst>
      <p:ext uri="{BB962C8B-B14F-4D97-AF65-F5344CB8AC3E}">
        <p14:creationId xmlns:p14="http://schemas.microsoft.com/office/powerpoint/2010/main" val="309477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TotalTime>
  <Words>340</Words>
  <Application>Microsoft Office PowerPoint</Application>
  <PresentationFormat>Widescreen</PresentationFormat>
  <Paragraphs>46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.VnArabia</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Bui Anh Van</cp:lastModifiedBy>
  <cp:revision>136</cp:revision>
  <dcterms:created xsi:type="dcterms:W3CDTF">2021-09-01T01:51:27Z</dcterms:created>
  <dcterms:modified xsi:type="dcterms:W3CDTF">2025-11-02T01:25:14Z</dcterms:modified>
</cp:coreProperties>
</file>