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0" r:id="rId4"/>
    <p:sldId id="289" r:id="rId5"/>
    <p:sldId id="281" r:id="rId6"/>
    <p:sldId id="282" r:id="rId7"/>
    <p:sldId id="283" r:id="rId8"/>
    <p:sldId id="300" r:id="rId9"/>
    <p:sldId id="285" r:id="rId10"/>
    <p:sldId id="286" r:id="rId11"/>
    <p:sldId id="309" r:id="rId12"/>
    <p:sldId id="301" r:id="rId13"/>
    <p:sldId id="266" r:id="rId14"/>
    <p:sldId id="290" r:id="rId15"/>
    <p:sldId id="291" r:id="rId16"/>
    <p:sldId id="293" r:id="rId17"/>
    <p:sldId id="302" r:id="rId18"/>
    <p:sldId id="295" r:id="rId19"/>
    <p:sldId id="296" r:id="rId20"/>
    <p:sldId id="303" r:id="rId21"/>
    <p:sldId id="305" r:id="rId22"/>
    <p:sldId id="306" r:id="rId23"/>
    <p:sldId id="307" r:id="rId24"/>
    <p:sldId id="308" r:id="rId25"/>
    <p:sldId id="279" r:id="rId26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68" d="100"/>
          <a:sy n="68" d="100"/>
        </p:scale>
        <p:origin x="7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596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2776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4070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9709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5809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921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6281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050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8417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6248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211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CBFB-60D1-47A2-ABB5-A60C36B70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5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ma"/><Relationship Id="rId7" Type="http://schemas.openxmlformats.org/officeDocument/2006/relationships/image" Target="../media/image2.png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7" Type="http://schemas.openxmlformats.org/officeDocument/2006/relationships/image" Target="../media/image2.png"/><Relationship Id="rId2" Type="http://schemas.microsoft.com/office/2007/relationships/media" Target="../media/media12.wma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7" Type="http://schemas.openxmlformats.org/officeDocument/2006/relationships/image" Target="../media/image2.png"/><Relationship Id="rId2" Type="http://schemas.microsoft.com/office/2007/relationships/media" Target="../media/media13.wma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7" Type="http://schemas.openxmlformats.org/officeDocument/2006/relationships/image" Target="../media/image2.png"/><Relationship Id="rId2" Type="http://schemas.microsoft.com/office/2007/relationships/media" Target="../media/media15.wma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7" Type="http://schemas.openxmlformats.org/officeDocument/2006/relationships/image" Target="../media/image2.png"/><Relationship Id="rId2" Type="http://schemas.microsoft.com/office/2007/relationships/media" Target="../media/media17.wma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ma"/><Relationship Id="rId2" Type="http://schemas.microsoft.com/office/2007/relationships/media" Target="../media/media18.wma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wma"/><Relationship Id="rId2" Type="http://schemas.microsoft.com/office/2007/relationships/media" Target="../media/media19.wma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wma"/><Relationship Id="rId2" Type="http://schemas.microsoft.com/office/2007/relationships/media" Target="../media/media20.wma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jpeg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18.gif"/><Relationship Id="rId11" Type="http://schemas.openxmlformats.org/officeDocument/2006/relationships/image" Target="../media/image22.jpeg"/><Relationship Id="rId5" Type="http://schemas.openxmlformats.org/officeDocument/2006/relationships/image" Target="../media/image17.gif"/><Relationship Id="rId10" Type="http://schemas.openxmlformats.org/officeDocument/2006/relationships/image" Target="../media/image21.jpeg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23.gif"/><Relationship Id="rId3" Type="http://schemas.openxmlformats.org/officeDocument/2006/relationships/audio" Target="../media/media22.m4a"/><Relationship Id="rId7" Type="http://schemas.openxmlformats.org/officeDocument/2006/relationships/audio" Target="../media/media24.wma"/><Relationship Id="rId12" Type="http://schemas.openxmlformats.org/officeDocument/2006/relationships/image" Target="../media/image20.gif"/><Relationship Id="rId2" Type="http://schemas.microsoft.com/office/2007/relationships/media" Target="../media/media22.m4a"/><Relationship Id="rId1" Type="http://schemas.openxmlformats.org/officeDocument/2006/relationships/tags" Target="../tags/tag17.xml"/><Relationship Id="rId6" Type="http://schemas.microsoft.com/office/2007/relationships/media" Target="../media/media24.wma"/><Relationship Id="rId11" Type="http://schemas.openxmlformats.org/officeDocument/2006/relationships/image" Target="../media/image2.png"/><Relationship Id="rId5" Type="http://schemas.openxmlformats.org/officeDocument/2006/relationships/audio" Target="../media/media23.m4a"/><Relationship Id="rId15" Type="http://schemas.openxmlformats.org/officeDocument/2006/relationships/image" Target="../media/image25.png"/><Relationship Id="rId10" Type="http://schemas.openxmlformats.org/officeDocument/2006/relationships/audio" Target="../media/audio3.wav"/><Relationship Id="rId4" Type="http://schemas.microsoft.com/office/2007/relationships/media" Target="../media/media23.m4a"/><Relationship Id="rId9" Type="http://schemas.openxmlformats.org/officeDocument/2006/relationships/audio" Target="../media/audio1.wav"/><Relationship Id="rId1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20.gif"/><Relationship Id="rId3" Type="http://schemas.openxmlformats.org/officeDocument/2006/relationships/audio" Target="../media/media25.m4a"/><Relationship Id="rId7" Type="http://schemas.openxmlformats.org/officeDocument/2006/relationships/audio" Target="../media/media23.m4a"/><Relationship Id="rId12" Type="http://schemas.openxmlformats.org/officeDocument/2006/relationships/image" Target="../media/image23.gif"/><Relationship Id="rId2" Type="http://schemas.microsoft.com/office/2007/relationships/media" Target="../media/media25.m4a"/><Relationship Id="rId16" Type="http://schemas.openxmlformats.org/officeDocument/2006/relationships/image" Target="../media/image27.png"/><Relationship Id="rId1" Type="http://schemas.openxmlformats.org/officeDocument/2006/relationships/tags" Target="../tags/tag18.xml"/><Relationship Id="rId6" Type="http://schemas.microsoft.com/office/2007/relationships/media" Target="../media/media23.m4a"/><Relationship Id="rId11" Type="http://schemas.openxmlformats.org/officeDocument/2006/relationships/image" Target="../media/image2.png"/><Relationship Id="rId5" Type="http://schemas.openxmlformats.org/officeDocument/2006/relationships/audio" Target="../media/media26.wma"/><Relationship Id="rId15" Type="http://schemas.openxmlformats.org/officeDocument/2006/relationships/image" Target="../media/image26.jpeg"/><Relationship Id="rId10" Type="http://schemas.openxmlformats.org/officeDocument/2006/relationships/audio" Target="../media/audio3.wav"/><Relationship Id="rId4" Type="http://schemas.microsoft.com/office/2007/relationships/media" Target="../media/media26.wma"/><Relationship Id="rId9" Type="http://schemas.openxmlformats.org/officeDocument/2006/relationships/audio" Target="../media/audio1.wav"/><Relationship Id="rId1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media27.wma"/><Relationship Id="rId7" Type="http://schemas.openxmlformats.org/officeDocument/2006/relationships/audio" Target="../media/audio1.wav"/><Relationship Id="rId12" Type="http://schemas.openxmlformats.org/officeDocument/2006/relationships/image" Target="../media/image8.png"/><Relationship Id="rId2" Type="http://schemas.microsoft.com/office/2007/relationships/media" Target="../media/media27.wma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29.png"/><Relationship Id="rId5" Type="http://schemas.openxmlformats.org/officeDocument/2006/relationships/audio" Target="../media/media28.m4a"/><Relationship Id="rId10" Type="http://schemas.openxmlformats.org/officeDocument/2006/relationships/image" Target="../media/image2.png"/><Relationship Id="rId4" Type="http://schemas.microsoft.com/office/2007/relationships/media" Target="../media/media28.m4a"/><Relationship Id="rId9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9.wma"/><Relationship Id="rId7" Type="http://schemas.openxmlformats.org/officeDocument/2006/relationships/image" Target="../media/image2.png"/><Relationship Id="rId2" Type="http://schemas.microsoft.com/office/2007/relationships/media" Target="../media/media29.wma"/><Relationship Id="rId1" Type="http://schemas.openxmlformats.org/officeDocument/2006/relationships/tags" Target="../tags/tag20.xml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p3"/><Relationship Id="rId7" Type="http://schemas.openxmlformats.org/officeDocument/2006/relationships/audio" Target="../media/audio1.wav"/><Relationship Id="rId2" Type="http://schemas.microsoft.com/office/2007/relationships/media" Target="../media/media2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3.wma"/><Relationship Id="rId10" Type="http://schemas.openxmlformats.org/officeDocument/2006/relationships/image" Target="../media/image6.png"/><Relationship Id="rId4" Type="http://schemas.microsoft.com/office/2007/relationships/media" Target="../media/media3.wm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4.wma"/><Relationship Id="rId7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10.png"/><Relationship Id="rId2" Type="http://schemas.microsoft.com/office/2007/relationships/media" Target="../media/media8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9.wma"/><Relationship Id="rId7" Type="http://schemas.openxmlformats.org/officeDocument/2006/relationships/image" Target="../media/image2.png"/><Relationship Id="rId2" Type="http://schemas.microsoft.com/office/2007/relationships/media" Target="../media/media9.wma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914401"/>
            <a:ext cx="7772400" cy="1470025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vi-V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NGÔN NGỮ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8991600" cy="2743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LÀM QUEN CHỮ CÁI O, Ô, Ơ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 TƯỢNG: MẪU GIÁO 5-6 TUỔI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Kim Chi</a:t>
            </a:r>
            <a:endParaRPr lang="vi-VN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CF3B88-0775-0876-C413-F6D8188467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0500" y="4027731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66533-DFC0-B98F-467E-36EA89C597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7156" y="4027731"/>
            <a:ext cx="34290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34E928-7855-9896-02D2-E5DE7101CB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4206" y="4869159"/>
            <a:ext cx="2606757" cy="26067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D9E55F-5EDF-3A73-2AAA-D80ECC43B1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5814" y="4869159"/>
            <a:ext cx="2606757" cy="26067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452E1A-00A0-AB49-17D6-E9A19F8520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9036" y="4869159"/>
            <a:ext cx="2606757" cy="26067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F76482-17FC-DCEB-B443-A3B5248B97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7342" y="4869159"/>
            <a:ext cx="2606757" cy="2606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2041614"/>
      </p:ext>
    </p:extLst>
  </p:cSld>
  <p:clrMapOvr>
    <a:masterClrMapping/>
  </p:clrMapOvr>
  <p:transition advTm="21592">
    <p:sndAc>
      <p:stSnd>
        <p:snd r:embed="rId5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13800" b="1" dirty="0">
                <a:solidFill>
                  <a:srgbClr val="00B050"/>
                </a:solidFill>
                <a:latin typeface=".VnAvant" panose="020B7200000000000000" pitchFamily="34" charset="0"/>
              </a:rPr>
              <a:t>«</a:t>
            </a:r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endParaRPr lang="en-US" sz="13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19554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48" y="0"/>
            <a:ext cx="9108504" cy="6813376"/>
          </a:xfrm>
        </p:spPr>
      </p:pic>
      <p:sp>
        <p:nvSpPr>
          <p:cNvPr id="7" name="TextBox 6"/>
          <p:cNvSpPr txBox="1"/>
          <p:nvPr/>
        </p:nvSpPr>
        <p:spPr>
          <a:xfrm>
            <a:off x="4655840" y="1196753"/>
            <a:ext cx="50405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0" b="1" dirty="0">
                <a:solidFill>
                  <a:schemeClr val="accent3">
                    <a:lumMod val="75000"/>
                  </a:schemeClr>
                </a:solidFill>
                <a:latin typeface=".VnAvant" panose="020B7200000000000000" pitchFamily="34" charset="0"/>
              </a:rPr>
              <a:t>«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87324"/>
      </p:ext>
    </p:extLst>
  </p:cSld>
  <p:clrMapOvr>
    <a:masterClrMapping/>
  </p:clrMapOvr>
  <p:transition advTm="16690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2543164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0" b="1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30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8243700" y="1700808"/>
            <a:ext cx="2748844" cy="355242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31904" y="2193776"/>
            <a:ext cx="23042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0" b="1" dirty="0">
                <a:solidFill>
                  <a:srgbClr val="00B050"/>
                </a:solidFill>
                <a:latin typeface=".VnAvant" panose="020B7200000000000000" pitchFamily="34" charset="0"/>
              </a:rPr>
              <a:t>«</a:t>
            </a:r>
            <a:endParaRPr lang="en-US" sz="25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269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0" y="214290"/>
            <a:ext cx="4191000" cy="2100258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Ô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8282" y="2500307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Times New Roman" pitchFamily="18" charset="0"/>
              </a:rPr>
              <a:t>O</a:t>
            </a: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Times New Roman" pitchFamily="18" charset="0"/>
              </a:rPr>
              <a:t>O</a:t>
            </a:r>
            <a:endParaRPr lang="vi-VN" sz="20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6854574"/>
      </p:ext>
    </p:extLst>
  </p:cSld>
  <p:clrMapOvr>
    <a:masterClrMapping/>
  </p:clrMapOvr>
  <p:transition advTm="21577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6" name="TextBox 5"/>
          <p:cNvSpPr txBox="1"/>
          <p:nvPr/>
        </p:nvSpPr>
        <p:spPr>
          <a:xfrm>
            <a:off x="6240016" y="1052736"/>
            <a:ext cx="35387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0" b="1" dirty="0">
                <a:solidFill>
                  <a:srgbClr val="92D050"/>
                </a:solidFill>
                <a:latin typeface=".VnAvant" panose="020B7200000000000000" pitchFamily="34" charset="0"/>
              </a:rPr>
              <a:t>«</a:t>
            </a:r>
            <a:endParaRPr lang="en-US" sz="25000" b="1" dirty="0">
              <a:solidFill>
                <a:srgbClr val="92D05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658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Ờ.png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524000" y="0"/>
            <a:ext cx="9144000" cy="52149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3632" y="5661248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L¸ 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ê</a:t>
            </a:r>
            <a:endParaRPr lang="en-US" sz="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870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428784"/>
            <a:ext cx="7901014" cy="42148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vi-VN" sz="57600" dirty="0"/>
            </a:br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0" dirty="0"/>
            </a:br>
            <a:endParaRPr lang="vi-VN" sz="4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4624"/>
            <a:ext cx="9144000" cy="6336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5920" y="707486"/>
            <a:ext cx="4176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0" b="1" dirty="0">
                <a:solidFill>
                  <a:srgbClr val="00B0F0"/>
                </a:solidFill>
                <a:latin typeface=".VnAvant" panose="020B7200000000000000" pitchFamily="34" charset="0"/>
              </a:rPr>
              <a:t>¬</a:t>
            </a:r>
            <a:endParaRPr lang="en-US" sz="280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18303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3512" y="1457325"/>
            <a:ext cx="3071834" cy="46688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endParaRPr lang="vi-VN" sz="30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8167688" y="2060848"/>
            <a:ext cx="2752848" cy="3578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3912" y="2060848"/>
            <a:ext cx="20882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0" b="1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¬</a:t>
            </a:r>
            <a:endParaRPr lang="en-US" sz="25000" b="1" dirty="0">
              <a:solidFill>
                <a:schemeClr val="accent1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372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357431"/>
            <a:ext cx="8329642" cy="376873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Times New Roman" pitchFamily="18" charset="0"/>
              </a:rPr>
              <a:t>O</a:t>
            </a: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1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Times New Roman" pitchFamily="18" charset="0"/>
              </a:rPr>
              <a:t>O</a:t>
            </a:r>
            <a:endParaRPr lang="vi-VN" sz="21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vi-VN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559496" y="0"/>
            <a:ext cx="4191000" cy="2100258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Ơ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543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5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8" name="TextBox 7"/>
          <p:cNvSpPr txBox="1"/>
          <p:nvPr/>
        </p:nvSpPr>
        <p:spPr>
          <a:xfrm>
            <a:off x="6528048" y="1700809"/>
            <a:ext cx="29523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0" b="1" dirty="0">
                <a:solidFill>
                  <a:srgbClr val="FFC000"/>
                </a:solidFill>
                <a:latin typeface=".VnAvant" panose="020B7200000000000000" pitchFamily="34" charset="0"/>
              </a:rPr>
              <a:t>¥</a:t>
            </a:r>
            <a:endParaRPr lang="en-US" sz="20000" b="1" dirty="0">
              <a:solidFill>
                <a:srgbClr val="FFC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989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6BB42813-F055-5929-1633-580476267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" y="0"/>
            <a:ext cx="12192000" cy="710140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A1A022-846A-F1D1-858B-C86FF4B58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5121" y="3928773"/>
            <a:ext cx="3429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3524D-6F89-F08A-E519-1758DE143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379" y="4011580"/>
            <a:ext cx="34290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4568ED-D9E4-CB80-11DA-7AD842A43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855" y="4011580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115C77-CB33-070A-2E84-2E01FD92C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399" y="4011580"/>
            <a:ext cx="342900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6420B1-7DDA-6FAE-56E3-896FDFA3F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960" y="4075232"/>
            <a:ext cx="3429000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FF0DB2-BF9B-22EE-E1CF-42935158C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042" y="3962120"/>
            <a:ext cx="3429000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241312-29CA-DCBB-9051-D5A3E8C4F939}"/>
              </a:ext>
            </a:extLst>
          </p:cNvPr>
          <p:cNvSpPr txBox="1"/>
          <p:nvPr/>
        </p:nvSpPr>
        <p:spPr>
          <a:xfrm>
            <a:off x="767408" y="1746002"/>
            <a:ext cx="110172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/>
              <a:t>1.Kiến thức:</a:t>
            </a:r>
            <a:endParaRPr lang="vi-VN" dirty="0"/>
          </a:p>
          <a:p>
            <a:r>
              <a:rPr lang="vi-VN" dirty="0"/>
              <a:t>Trẻ nhận biết và phát âm đúng âm của chữ cái o, ô, ơ.</a:t>
            </a:r>
          </a:p>
          <a:p>
            <a:r>
              <a:rPr lang="vi-VN" dirty="0"/>
              <a:t>Nhận ra được chữ cái o, ô, ơ trong tiếng từ trọn vẹn</a:t>
            </a:r>
          </a:p>
          <a:p>
            <a:r>
              <a:rPr lang="vi-VN" dirty="0"/>
              <a:t>Trẻ biết đặc điểm cấu tạo của chữ o, ô, ơ.</a:t>
            </a:r>
          </a:p>
          <a:p>
            <a:r>
              <a:rPr lang="vi-VN" dirty="0"/>
              <a:t>Trẻ biết cách chơi trò chơi và chơi đúng luật.</a:t>
            </a:r>
          </a:p>
          <a:p>
            <a:r>
              <a:rPr lang="vi-VN" b="1" i="1" dirty="0"/>
              <a:t>2. Kỹ năng:</a:t>
            </a:r>
            <a:endParaRPr lang="vi-VN" dirty="0"/>
          </a:p>
          <a:p>
            <a:r>
              <a:rPr lang="vi-VN" dirty="0"/>
              <a:t>Rèn kỹ năng phát âm đúng âm của chữ cái o, ô, ơ cho trẻ.</a:t>
            </a:r>
          </a:p>
          <a:p>
            <a:r>
              <a:rPr lang="vi-VN" dirty="0"/>
              <a:t>Rèn trẻ có kỹ năng quan sát so sánh, phân biệt sự giống nhau, khác nhau giữa chữ o, ô, ơ qua đặc điểm cấu tạo của nét chữ.</a:t>
            </a:r>
          </a:p>
          <a:p>
            <a:r>
              <a:rPr lang="vi-VN" dirty="0"/>
              <a:t>Phát triển khả năng nhanh nhẹn và khéo léo khi tham gia trò chơi</a:t>
            </a:r>
          </a:p>
          <a:p>
            <a:r>
              <a:rPr lang="vi-VN" b="1" i="1" dirty="0"/>
              <a:t>3. Thái độ:</a:t>
            </a:r>
            <a:endParaRPr lang="vi-VN" dirty="0"/>
          </a:p>
          <a:p>
            <a:r>
              <a:rPr lang="vi-VN" dirty="0"/>
              <a:t>Trẻ hứng thú tham gia tiết học.</a:t>
            </a:r>
          </a:p>
          <a:p>
            <a:r>
              <a:rPr lang="vi-VN" dirty="0"/>
              <a:t>Giáo dục trẻ yêu quý trường lớp, thích được đến trường, trẻ biết vâng lời cô giáo, chơi đoàn kết bạn bè.</a:t>
            </a:r>
          </a:p>
        </p:txBody>
      </p:sp>
    </p:spTree>
    <p:extLst>
      <p:ext uri="{BB962C8B-B14F-4D97-AF65-F5344CB8AC3E}">
        <p14:creationId xmlns:p14="http://schemas.microsoft.com/office/powerpoint/2010/main" val="382686261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28803"/>
            <a:ext cx="2328850" cy="419736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6198" y="2000241"/>
            <a:ext cx="2614602" cy="41259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21600" dirty="0"/>
          </a:p>
          <a:p>
            <a:pPr>
              <a:buNone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87888" y="1268761"/>
            <a:ext cx="2016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0" b="1" dirty="0">
                <a:solidFill>
                  <a:srgbClr val="00B0F0"/>
                </a:solidFill>
                <a:latin typeface=".VnAvant" panose="020B7200000000000000" pitchFamily="34" charset="0"/>
              </a:rPr>
              <a:t>¤</a:t>
            </a:r>
            <a:endParaRPr lang="en-US" sz="200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9849" y="1596961"/>
            <a:ext cx="25202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0" b="1" dirty="0">
                <a:solidFill>
                  <a:srgbClr val="C00000"/>
                </a:solidFill>
                <a:latin typeface=".VnAvant" panose="020B7200000000000000" pitchFamily="34" charset="0"/>
              </a:rPr>
              <a:t>¥</a:t>
            </a:r>
            <a:endParaRPr lang="en-US" sz="170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774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4" grpId="0" build="p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Picture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72784" flipH="1">
            <a:off x="1606111" y="3655459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icture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8905875" y="4673425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1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1"/>
            <a:ext cx="2362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Picture1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9067800" y="1"/>
            <a:ext cx="1981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81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5410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5486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676400" y="296864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  <a:cs typeface="Arial" charset="0"/>
              </a:rPr>
              <a:t>HOẠT ĐỘNG 3: </a:t>
            </a:r>
          </a:p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800000"/>
                </a:solidFill>
                <a:cs typeface="Arial" charset="0"/>
              </a:rPr>
              <a:t>LUYỆN TẬP TRÒ CHƠI VỚI CHỮ CÁI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057401" y="3810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9" name="WordArt 7"/>
          <p:cNvSpPr>
            <a:spLocks noChangeArrowheads="1" noChangeShapeType="1" noTextEdit="1"/>
          </p:cNvSpPr>
          <p:nvPr/>
        </p:nvSpPr>
        <p:spPr bwMode="auto">
          <a:xfrm>
            <a:off x="3124200" y="18288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" name="Picture 16" descr="C:\Documents and Settings\VU HUONG DUONG\My Documents\My Pictures\33033-Clipart-Illustration-Of-A-Ringing-Golden-Bell-With-A-Red-Bow-Over-Colorful-Flowers-On-A-Blue-Circ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3048001"/>
            <a:ext cx="186848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Picture3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35052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Picture3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4495801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Picture3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5029201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 descr="Picture3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3733801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2050" name="Picture 2" descr="Hoa: 110 ý tưởng Bụi cỏ hoa để lưu hôm nay | trang trí, hình vẽ hoa hướng  dương và các ý tưởng khác">
            <a:extLst>
              <a:ext uri="{FF2B5EF4-FFF2-40B4-BE49-F238E27FC236}">
                <a16:creationId xmlns:a16="http://schemas.microsoft.com/office/drawing/2014/main" id="{6C8C43D7-D0B3-6A76-90B3-1BC399CB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5" y="4512710"/>
            <a:ext cx="1563688" cy="166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Ảnh png hoa đẹp thiết kế thiệp 20-10">
            <a:extLst>
              <a:ext uri="{FF2B5EF4-FFF2-40B4-BE49-F238E27FC236}">
                <a16:creationId xmlns:a16="http://schemas.microsoft.com/office/drawing/2014/main" id="{F732F147-E6D3-565C-3215-B27552C3BA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694" y="42957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Ảnh png hoa đẹp thiết kế thiệp 20-10">
            <a:extLst>
              <a:ext uri="{FF2B5EF4-FFF2-40B4-BE49-F238E27FC236}">
                <a16:creationId xmlns:a16="http://schemas.microsoft.com/office/drawing/2014/main" id="{2531EBA2-B67D-1293-3EDE-10C082B3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46" y="431566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a: 110 ý tưởng Bụi cỏ hoa để lưu hôm nay | trang trí, hình vẽ hoa hướng  dương và các ý tưởng khác">
            <a:extLst>
              <a:ext uri="{FF2B5EF4-FFF2-40B4-BE49-F238E27FC236}">
                <a16:creationId xmlns:a16="http://schemas.microsoft.com/office/drawing/2014/main" id="{46CB75FA-A42E-73EA-E1AD-CB38C7C4E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058" y="4512710"/>
            <a:ext cx="1563688" cy="166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1768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" name="CM chữ o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07798" y="5316538"/>
            <a:ext cx="406400" cy="406400"/>
          </a:xfrm>
        </p:spPr>
      </p:pic>
      <p:pic>
        <p:nvPicPr>
          <p:cNvPr id="21" name="Chọn lại đáp án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03131" y="4477376"/>
            <a:ext cx="406400" cy="406400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71800" y="2057400"/>
            <a:ext cx="7010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Nét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cong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tròn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khép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kín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( </a:t>
            </a:r>
            <a:r>
              <a:rPr lang="en-US" sz="56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+mj-cs"/>
              </a:rPr>
              <a:t>o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 )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đó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là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chữ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gì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? </a:t>
            </a:r>
            <a:br>
              <a:rPr lang="en-US" sz="3600" b="1" dirty="0">
                <a:latin typeface="Times New Roman" pitchFamily="18" charset="0"/>
                <a:ea typeface="+mj-ea"/>
                <a:cs typeface="+mj-cs"/>
              </a:rPr>
            </a:br>
            <a:endParaRPr lang="en-US" sz="3600" b="1" dirty="0"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98836" y="360838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endParaRPr lang="en-US" sz="24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50692" y="3354923"/>
            <a:ext cx="18389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ctr"/>
            <a:r>
              <a:rPr lang="en-US" sz="5000" b="1" dirty="0">
                <a:solidFill>
                  <a:srgbClr val="0000FF"/>
                </a:solidFill>
                <a:cs typeface="Arial" charset="0"/>
              </a:rPr>
              <a:t>1. </a:t>
            </a:r>
            <a:r>
              <a:rPr lang="en-US" sz="8000" b="1" dirty="0">
                <a:solidFill>
                  <a:srgbClr val="0000FF"/>
                </a:solidFill>
                <a:cs typeface="Arial" charset="0"/>
              </a:rPr>
              <a:t>o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52400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pic>
        <p:nvPicPr>
          <p:cNvPr id="10" name="Picture 8" descr="Picture3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991600" y="40386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Picture3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82000" y="5029201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Picture3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05000" y="4267201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Picture3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0" y="914401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Picture3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19400" y="5638801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124200" y="609600"/>
            <a:ext cx="5791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038600" y="685801"/>
            <a:ext cx="3810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dirty="0" err="1">
                <a:solidFill>
                  <a:srgbClr val="FFFF00"/>
                </a:solidFill>
                <a:cs typeface="Arial" charset="0"/>
              </a:rPr>
              <a:t>Câu</a:t>
            </a:r>
            <a:r>
              <a:rPr lang="en-US" sz="50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cs typeface="Arial" charset="0"/>
              </a:rPr>
              <a:t>hỏi</a:t>
            </a:r>
            <a:r>
              <a:rPr lang="en-US" sz="5000" b="1" dirty="0">
                <a:solidFill>
                  <a:srgbClr val="FFFF00"/>
                </a:solidFill>
                <a:cs typeface="Arial" charset="0"/>
              </a:rPr>
              <a:t> 1:</a:t>
            </a:r>
          </a:p>
        </p:txBody>
      </p:sp>
      <p:pic>
        <p:nvPicPr>
          <p:cNvPr id="25" name="Picture 31" descr="Bellcoll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50855" y="259146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4497424" y="3695700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81150" y="4423996"/>
            <a:ext cx="18085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ctr"/>
            <a:r>
              <a:rPr lang="en-US" sz="5000" b="1" dirty="0">
                <a:solidFill>
                  <a:srgbClr val="0000FF"/>
                </a:solidFill>
                <a:cs typeface="Arial" charset="0"/>
              </a:rPr>
              <a:t>2. </a:t>
            </a:r>
            <a:r>
              <a:rPr lang="en-US" sz="6000" b="1" dirty="0">
                <a:solidFill>
                  <a:srgbClr val="0000FF"/>
                </a:solidFill>
                <a:cs typeface="Arial" charset="0"/>
              </a:rPr>
              <a:t>Ô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447487" y="5285769"/>
            <a:ext cx="18758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ctr"/>
            <a:r>
              <a:rPr lang="en-US" sz="5000" b="1" dirty="0">
                <a:solidFill>
                  <a:srgbClr val="0000FF"/>
                </a:solidFill>
                <a:cs typeface="Arial" charset="0"/>
              </a:rPr>
              <a:t>3. </a:t>
            </a:r>
            <a:r>
              <a:rPr lang="en-US" sz="6000" b="1" dirty="0">
                <a:solidFill>
                  <a:srgbClr val="0000FF"/>
                </a:solidFill>
                <a:cs typeface="Arial" charset="0"/>
              </a:rPr>
              <a:t>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A0509-19BF-10CB-A59D-CF21D8B0F0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95628" y="4423996"/>
            <a:ext cx="2797845" cy="27978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12F229-235D-35F9-A6A2-688FA47602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20789" y="4419600"/>
            <a:ext cx="2797845" cy="27978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3038CEA-5C18-3737-3AED-DDBADEFA45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4234" y="4867276"/>
            <a:ext cx="2209800" cy="2209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29B449E-52C0-6346-DE62-B62DB260CB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8596" y="4931827"/>
            <a:ext cx="2209800" cy="2209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790"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8" dur="123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9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1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-4.81481E-6 L -0.26667 0.0937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 isNarration="1"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6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6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7" grpId="0"/>
      <p:bldP spid="19" grpId="0" animBg="1"/>
      <p:bldP spid="26" grpId="0" animBg="1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hữ ô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07654" y="5461000"/>
            <a:ext cx="406400" cy="406400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43600" y="3786189"/>
            <a:ext cx="8382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 dirty="0">
                <a:solidFill>
                  <a:srgbClr val="FF3300"/>
                </a:solidFill>
                <a:latin typeface="VNI-Avo" pitchFamily="2" charset="0"/>
                <a:cs typeface="Arial" charset="0"/>
              </a:rPr>
              <a:t>o</a:t>
            </a:r>
            <a:endParaRPr lang="en-US" sz="6600" b="1" dirty="0">
              <a:solidFill>
                <a:srgbClr val="FF3300"/>
              </a:solidFill>
              <a:latin typeface="VNI-Avo" pitchFamily="2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19800" y="4437112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8000" b="1" dirty="0">
                <a:solidFill>
                  <a:srgbClr val="FF3300"/>
                </a:solidFill>
                <a:latin typeface="Tw Cen MT" pitchFamily="34" charset="0"/>
                <a:cs typeface="Arial" charset="0"/>
              </a:rPr>
              <a:t>ô</a:t>
            </a:r>
            <a:endParaRPr lang="en-US" sz="8000" b="1" dirty="0">
              <a:solidFill>
                <a:srgbClr val="FF33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4941168"/>
            <a:ext cx="609600" cy="523875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2</a:t>
            </a:r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6850" y="4102100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1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729762" y="417935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cs typeface="Arial" charset="0"/>
              </a:rPr>
              <a:t> </a:t>
            </a:r>
            <a:endParaRPr lang="en-US">
              <a:cs typeface="Arial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600200" y="3139283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 dirty="0" err="1">
                <a:solidFill>
                  <a:srgbClr val="000099"/>
                </a:solidFill>
                <a:cs typeface="Arial" charset="0"/>
              </a:rPr>
              <a:t>Trong</a:t>
            </a:r>
            <a:r>
              <a:rPr lang="en-US" sz="30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cs typeface="Arial" charset="0"/>
              </a:rPr>
              <a:t>từ</a:t>
            </a:r>
            <a:r>
              <a:rPr lang="en-US" sz="3000" b="1" dirty="0">
                <a:solidFill>
                  <a:srgbClr val="000099"/>
                </a:solidFill>
                <a:cs typeface="Arial" charset="0"/>
              </a:rPr>
              <a:t>  </a:t>
            </a:r>
            <a:r>
              <a:rPr lang="vi-VN" sz="48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c... giáo  </a:t>
            </a:r>
            <a:r>
              <a:rPr lang="en-US" sz="3000" b="1" dirty="0" err="1">
                <a:solidFill>
                  <a:srgbClr val="000099"/>
                </a:solidFill>
                <a:cs typeface="Arial" charset="0"/>
              </a:rPr>
              <a:t>còn</a:t>
            </a:r>
            <a:r>
              <a:rPr lang="en-US" sz="30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cs typeface="Arial" charset="0"/>
              </a:rPr>
              <a:t>thiếu</a:t>
            </a:r>
            <a:r>
              <a:rPr lang="en-US" sz="30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cs typeface="Arial" charset="0"/>
              </a:rPr>
              <a:t>chữ</a:t>
            </a:r>
            <a:r>
              <a:rPr lang="en-US" sz="30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cs typeface="Arial" charset="0"/>
              </a:rPr>
              <a:t>cái</a:t>
            </a:r>
            <a:r>
              <a:rPr lang="en-US" sz="30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cs typeface="Arial" charset="0"/>
              </a:rPr>
              <a:t>gì</a:t>
            </a:r>
            <a:r>
              <a:rPr lang="en-US" sz="3000" b="1" dirty="0">
                <a:solidFill>
                  <a:srgbClr val="000099"/>
                </a:solidFill>
                <a:cs typeface="Arial" charset="0"/>
              </a:rPr>
              <a:t>?</a:t>
            </a:r>
          </a:p>
        </p:txBody>
      </p:sp>
      <p:pic>
        <p:nvPicPr>
          <p:cNvPr id="11" name="Picture 31" descr="Bellcoll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610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167640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019800" y="5357813"/>
            <a:ext cx="704850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 dirty="0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ơ</a:t>
            </a:r>
            <a:endParaRPr lang="en-US" sz="6600" b="1" dirty="0">
              <a:solidFill>
                <a:srgbClr val="FF33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5673725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3</a:t>
            </a:r>
          </a:p>
        </p:txBody>
      </p:sp>
      <p:pic>
        <p:nvPicPr>
          <p:cNvPr id="15" name="Picture 15" descr="Picture3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0" y="49530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Picture3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82000" y="5029201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Picture3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0" y="1143001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897418" y="4766194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8599012" y="1390256"/>
            <a:ext cx="2819400" cy="762000"/>
          </a:xfrm>
          <a:prstGeom prst="flowChartPunchedTape">
            <a:avLst/>
          </a:prstGeom>
          <a:solidFill>
            <a:srgbClr val="FFFF00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CC"/>
                </a:solidFill>
                <a:latin typeface=".VnArialH" pitchFamily="34" charset="0"/>
                <a:cs typeface="Arial" charset="0"/>
              </a:rPr>
              <a:t>C</a:t>
            </a:r>
            <a:r>
              <a:rPr lang="en-US" sz="4000" b="1">
                <a:solidFill>
                  <a:srgbClr val="9900CC"/>
                </a:solidFill>
                <a:cs typeface="Arial" charset="0"/>
              </a:rPr>
              <a:t>ÂU HỎI 2:</a:t>
            </a:r>
          </a:p>
        </p:txBody>
      </p:sp>
      <p:sp>
        <p:nvSpPr>
          <p:cNvPr id="27" name="Action Button: Sound 26">
            <a:hlinkClick r:id="" action="ppaction://noaction" highlightClick="1">
              <a:snd r:embed="rId14" name="applause.wav"/>
            </a:hlinkClick>
          </p:cNvPr>
          <p:cNvSpPr/>
          <p:nvPr/>
        </p:nvSpPr>
        <p:spPr>
          <a:xfrm>
            <a:off x="3293388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24" name="Chọn lại đáp á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07654" y="4749800"/>
            <a:ext cx="406400" cy="4064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73652-7195-220B-0207-5CA3F18CAF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ô giáo mầm non thu cả chục triệu đồng/tháng nhờ &quot;nghề phụ&quot; mùa Covid-19 |  Báo Dân trí">
            <a:extLst>
              <a:ext uri="{FF2B5EF4-FFF2-40B4-BE49-F238E27FC236}">
                <a16:creationId xmlns:a16="http://schemas.microsoft.com/office/drawing/2014/main" id="{21D50B29-4D5D-300A-49A0-09DB5756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58251"/>
            <a:ext cx="5526360" cy="315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E92FEC-787D-9485-84F0-D7EAA41EEA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99130" y="4823487"/>
            <a:ext cx="2406698" cy="24066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E02EC2-4FE0-7E3D-FFD2-9010730472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04156" y="4718265"/>
            <a:ext cx="2406698" cy="24066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593"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8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9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1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9444E-6 L 0.27917 0.6480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 isNarration="1"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8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26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/>
      <p:bldP spid="6" grpId="0" build="allAtOnce"/>
      <p:bldP spid="7" grpId="0" animBg="1"/>
      <p:bldP spid="8" grpId="0" animBg="1"/>
      <p:bldP spid="9" grpId="0"/>
      <p:bldP spid="10" grpId="0"/>
      <p:bldP spid="12" grpId="0" animBg="1"/>
      <p:bldP spid="13" grpId="0"/>
      <p:bldP spid="14" grpId="0" animBg="1"/>
      <p:bldP spid="20" grpId="0" animBg="1"/>
      <p:bldP spid="20" grpId="1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50" y="76200"/>
            <a:ext cx="9006551" cy="6629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64179" y="381000"/>
            <a:ext cx="853150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Lúc trẻ mình đen mượt mà</a:t>
            </a:r>
          </a:p>
          <a:p>
            <a:pPr algn="ctr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 già mình trắng chính là tôi đây.</a:t>
            </a:r>
          </a:p>
          <a:p>
            <a:pPr algn="ctr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gì?</a:t>
            </a:r>
          </a:p>
          <a:p>
            <a:pPr algn="ctr"/>
            <a:endParaRPr lang="en-US" sz="40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Sound 4">
            <a:hlinkClick r:id="" action="ppaction://noaction" highlightClick="1">
              <a:snd r:embed="rId9" name="applause.wav"/>
            </a:hlinkClick>
          </p:cNvPr>
          <p:cNvSpPr/>
          <p:nvPr/>
        </p:nvSpPr>
        <p:spPr>
          <a:xfrm>
            <a:off x="3167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04112" y="284542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C00000"/>
                </a:solidFill>
                <a:latin typeface=".VnAvant" panose="020B7200000000000000" pitchFamily="34" charset="0"/>
              </a:rPr>
              <a:t>Sîi tãc</a:t>
            </a:r>
            <a:endParaRPr lang="en-US" sz="72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6" name="Sợi tóc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9700" y="5373216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A1F61B-4577-84A6-EF99-F89CBC53D5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1664" y="2276871"/>
            <a:ext cx="3951601" cy="3670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AE4655-5EAC-0D0B-6961-2FD0988A1B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14301" y="3603937"/>
            <a:ext cx="342900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154106-8B7A-A94D-A1FA-F2E9F8C625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4192" y="3603937"/>
            <a:ext cx="3429000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657"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2492896"/>
            <a:ext cx="8229600" cy="1070247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5153682"/>
      </p:ext>
    </p:extLst>
  </p:cSld>
  <p:clrMapOvr>
    <a:masterClrMapping/>
  </p:clrMapOvr>
  <p:transition advTm="10824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" y="0"/>
            <a:ext cx="12192000" cy="7101408"/>
          </a:xfrm>
        </p:spPr>
      </p:pic>
      <p:sp>
        <p:nvSpPr>
          <p:cNvPr id="6" name="TextBox 5"/>
          <p:cNvSpPr txBox="1"/>
          <p:nvPr/>
        </p:nvSpPr>
        <p:spPr>
          <a:xfrm>
            <a:off x="1981200" y="2492896"/>
            <a:ext cx="829126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B0F0"/>
                </a:solidFill>
              </a:rPr>
              <a:t>Hoạt động 1:</a:t>
            </a:r>
            <a:endParaRPr lang="en-US" sz="4400" b="1" dirty="0">
              <a:solidFill>
                <a:srgbClr val="00B0F0"/>
              </a:solidFill>
            </a:endParaRPr>
          </a:p>
          <a:p>
            <a:pPr algn="ctr"/>
            <a:endParaRPr lang="vi-VN" sz="1900" b="1" dirty="0">
              <a:solidFill>
                <a:srgbClr val="00B0F0"/>
              </a:solidFill>
            </a:endParaRPr>
          </a:p>
          <a:p>
            <a:pPr algn="ctr"/>
            <a:r>
              <a:rPr lang="vi-VN" sz="6000" b="1" dirty="0">
                <a:solidFill>
                  <a:srgbClr val="00B0F0"/>
                </a:solidFill>
              </a:rPr>
              <a:t> Ổn định tổ chức</a:t>
            </a:r>
            <a:endParaRPr lang="en-US" sz="6000" b="1" dirty="0">
              <a:solidFill>
                <a:srgbClr val="00B0F0"/>
              </a:solidFill>
            </a:endParaRPr>
          </a:p>
        </p:txBody>
      </p:sp>
      <p:pic>
        <p:nvPicPr>
          <p:cNvPr id="9" name="Quả Bóng Trò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76000" y="4581128"/>
            <a:ext cx="406400" cy="406400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9033E-9AFC-3A2F-2B3F-EA634C884B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95121" y="3928773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640C0-E874-1596-3F58-DA3134CD57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379" y="4011580"/>
            <a:ext cx="3429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E95725-281D-8C4B-14F2-19F82FF36B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2855" y="4011580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8C4F-1B43-B776-E442-DB3A23E02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6399" y="4011580"/>
            <a:ext cx="342900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43A669-13A4-6DDC-B37A-6BF589D802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3960" y="4075232"/>
            <a:ext cx="3429000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A7455F-672E-1B2F-072B-5311CAAD75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7042" y="3962120"/>
            <a:ext cx="3429000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095214"/>
      </p:ext>
    </p:extLst>
  </p:cSld>
  <p:clrMapOvr>
    <a:masterClrMapping/>
  </p:clrMapOvr>
  <p:transition advTm="58890"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5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</p:bldLst>
  </p:timing>
  <p:extLst>
    <p:ext uri="{E180D4A7-C9FB-4DFB-919C-405C955672EB}">
      <p14:showEvtLst xmlns:p14="http://schemas.microsoft.com/office/powerpoint/2010/main">
        <p14:playEvt time="12435" objId="9"/>
        <p14:triggerEvt type="onClick" time="12435" objId="9"/>
        <p14:stopEvt time="58890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4034" y="1714488"/>
            <a:ext cx="8229600" cy="2143132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b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1586BD-BA27-E2AB-F320-313BE71DDB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25678" y="3734588"/>
            <a:ext cx="34290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A5575B-035A-8FF2-71A0-46C7F49D98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48289">
            <a:off x="788822" y="3788926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97A5A-25CA-DC4A-ED88-9B4045D9D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00634">
            <a:off x="2540589" y="3788925"/>
            <a:ext cx="34290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00CA5D-552E-0CCF-810B-5B3468A606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12452">
            <a:off x="4203213" y="3772851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225277-05CC-679C-6E5F-B118C6D35F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1715">
            <a:off x="5948317" y="3794896"/>
            <a:ext cx="342900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171246-6AAA-315F-BE1D-F646821A07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4178" y="3718385"/>
            <a:ext cx="3429000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EE8207-256F-5A7C-D9FF-81E1B750A6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8699" y="3773647"/>
            <a:ext cx="3429000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997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ả bóng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631504" y="0"/>
            <a:ext cx="9036496" cy="5143512"/>
          </a:xfrm>
        </p:spPr>
      </p:pic>
      <p:sp>
        <p:nvSpPr>
          <p:cNvPr id="3" name="TextBox 2"/>
          <p:cNvSpPr txBox="1"/>
          <p:nvPr/>
        </p:nvSpPr>
        <p:spPr>
          <a:xfrm>
            <a:off x="2783632" y="5661248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Qña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bãng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736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207568" y="2492896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0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Qña</a:t>
            </a: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10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ã</a:t>
            </a:r>
            <a:r>
              <a:rPr lang="en-US" sz="10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en-US" sz="1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118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14357"/>
            <a:ext cx="8229600" cy="541180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0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Times New Roman" pitchFamily="18" charset="0"/>
              </a:rPr>
              <a:t>O</a:t>
            </a:r>
            <a:endParaRPr lang="vi-VN" sz="4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21663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2" y="2500306"/>
            <a:ext cx="2857520" cy="2571768"/>
          </a:xfrm>
        </p:spPr>
        <p:txBody>
          <a:bodyPr>
            <a:noAutofit/>
          </a:bodyPr>
          <a:lstStyle/>
          <a:p>
            <a:r>
              <a:rPr lang="en-US" sz="2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Avant" panose="020B7200000000000000" pitchFamily="34" charset="0"/>
                <a:cs typeface="Times New Roman" pitchFamily="18" charset="0"/>
              </a:rPr>
              <a:t>O</a:t>
            </a:r>
            <a:endParaRPr lang="vi-VN" sz="2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1285861"/>
            <a:ext cx="2400288" cy="4840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30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17750" y="1678769"/>
            <a:ext cx="2043098" cy="4214842"/>
          </a:xfrm>
        </p:spPr>
        <p:txBody>
          <a:bodyPr/>
          <a:lstStyle/>
          <a:p>
            <a:pPr algn="ctr">
              <a:buNone/>
            </a:pPr>
            <a:endParaRPr lang="vi-VN" sz="25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7750" y="1772815"/>
            <a:ext cx="2718810" cy="32992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568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v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595538" y="0"/>
            <a:ext cx="6786610" cy="5143512"/>
          </a:xfrm>
        </p:spPr>
      </p:pic>
      <p:sp>
        <p:nvSpPr>
          <p:cNvPr id="5" name="TextBox 4"/>
          <p:cNvSpPr txBox="1"/>
          <p:nvPr/>
        </p:nvSpPr>
        <p:spPr>
          <a:xfrm>
            <a:off x="2783632" y="5661248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C« 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368FB1-E0E9-9EAB-2539-3786E21641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21088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05EB80-26AB-F4B0-D8A8-CB07CA680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8049" y="4197702"/>
            <a:ext cx="3429000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126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96&quot;&gt;&lt;object type=&quot;3&quot; unique_id=&quot;10197&quot;&gt;&lt;property id=&quot;20148&quot; value=&quot;5&quot;/&gt;&lt;property id=&quot;20300&quot; value=&quot;Slide 1 - &amp;quot;LĨNH VỰC PHÁT TRIỂN  NGÔN NGỮ&amp;quot;&quot;/&gt;&lt;property id=&quot;20307&quot; value=&quot;256&quot;/&gt;&lt;/object&gt;&lt;object type=&quot;3&quot; unique_id=&quot;10198&quot;&gt;&lt;property id=&quot;20148&quot; value=&quot;5&quot;/&gt;&lt;property id=&quot;20300&quot; value=&quot;Slide 2&quot;/&gt;&lt;property id=&quot;20307&quot; value=&quot;310&quot;/&gt;&lt;/object&gt;&lt;object type=&quot;3&quot; unique_id=&quot;10199&quot;&gt;&lt;property id=&quot;20148&quot; value=&quot;5&quot;/&gt;&lt;property id=&quot;20300&quot; value=&quot;Slide 3 - &amp;quot;Hoạt động 2:  Hướng dẫn thực hiện&amp;quot;&quot;/&gt;&lt;property id=&quot;20307&quot; value=&quot;289&quot;/&gt;&lt;/object&gt;&lt;object type=&quot;3&quot; unique_id=&quot;10200&quot;&gt;&lt;property id=&quot;20148&quot; value=&quot;5&quot;/&gt;&lt;property id=&quot;20300&quot; value=&quot;Slide 4&quot;/&gt;&lt;property id=&quot;20307&quot; value=&quot;281&quot;/&gt;&lt;/object&gt;&lt;object type=&quot;3&quot; unique_id=&quot;10201&quot;&gt;&lt;property id=&quot;20148&quot; value=&quot;5&quot;/&gt;&lt;property id=&quot;20300&quot; value=&quot;Slide 5&quot;/&gt;&lt;property id=&quot;20307&quot; value=&quot;282&quot;/&gt;&lt;/object&gt;&lt;object type=&quot;3&quot; unique_id=&quot;10202&quot;&gt;&lt;property id=&quot;20148&quot; value=&quot;5&quot;/&gt;&lt;property id=&quot;20300&quot; value=&quot;Slide 6&quot;/&gt;&lt;property id=&quot;20307&quot; value=&quot;283&quot;/&gt;&lt;/object&gt;&lt;object type=&quot;3&quot; unique_id=&quot;10203&quot;&gt;&lt;property id=&quot;20148&quot; value=&quot;5&quot;/&gt;&lt;property id=&quot;20300&quot; value=&quot;Slide 7 - &amp;quot;O&amp;quot;&quot;/&gt;&lt;property id=&quot;20307&quot; value=&quot;300&quot;/&gt;&lt;/object&gt;&lt;object type=&quot;3&quot; unique_id=&quot;10204&quot;&gt;&lt;property id=&quot;20148&quot; value=&quot;5&quot;/&gt;&lt;property id=&quot;20300&quot; value=&quot;Slide 8&quot;/&gt;&lt;property id=&quot;20307&quot; value=&quot;285&quot;/&gt;&lt;/object&gt;&lt;object type=&quot;3&quot; unique_id=&quot;10205&quot;&gt;&lt;property id=&quot;20148&quot; value=&quot;5&quot;/&gt;&lt;property id=&quot;20300&quot; value=&quot;Slide 9&quot;/&gt;&lt;property id=&quot;20307&quot; value=&quot;286&quot;/&gt;&lt;/object&gt;&lt;object type=&quot;3&quot; unique_id=&quot;10206&quot;&gt;&lt;property id=&quot;20148&quot; value=&quot;5&quot;/&gt;&lt;property id=&quot;20300&quot; value=&quot;Slide 10 - &amp;quot;o&amp;quot;&quot;/&gt;&lt;property id=&quot;20307&quot; value=&quot;309&quot;/&gt;&lt;/object&gt;&lt;object type=&quot;3&quot; unique_id=&quot;10207&quot;&gt;&lt;property id=&quot;20148&quot; value=&quot;5&quot;/&gt;&lt;property id=&quot;20300&quot; value=&quot;Slide 11&quot;/&gt;&lt;property id=&quot;20307&quot; value=&quot;301&quot;/&gt;&lt;/object&gt;&lt;object type=&quot;3&quot; unique_id=&quot;10208&quot;&gt;&lt;property id=&quot;20148&quot; value=&quot;5&quot;/&gt;&lt;property id=&quot;20300&quot; value=&quot;Slide 12&quot;/&gt;&lt;property id=&quot;20307&quot; value=&quot;266&quot;/&gt;&lt;/object&gt;&lt;object type=&quot;3&quot; unique_id=&quot;10209&quot;&gt;&lt;property id=&quot;20148&quot; value=&quot;5&quot;/&gt;&lt;property id=&quot;20300&quot; value=&quot;Slide 13 - &amp;quot;Khác nhau&amp;quot;&quot;/&gt;&lt;property id=&quot;20307&quot; value=&quot;290&quot;/&gt;&lt;/object&gt;&lt;object type=&quot;3&quot; unique_id=&quot;10210&quot;&gt;&lt;property id=&quot;20148&quot; value=&quot;5&quot;/&gt;&lt;property id=&quot;20300&quot; value=&quot;Slide 14&quot;/&gt;&lt;property id=&quot;20307&quot; value=&quot;291&quot;/&gt;&lt;/object&gt;&lt;object type=&quot;3&quot; unique_id=&quot;10211&quot;&gt;&lt;property id=&quot;20148&quot; value=&quot;5&quot;/&gt;&lt;property id=&quot;20300&quot; value=&quot;Slide 15 - &amp;quot;      &amp;quot;&quot;/&gt;&lt;property id=&quot;20307&quot; value=&quot;293&quot;/&gt;&lt;/object&gt;&lt;object type=&quot;3&quot; unique_id=&quot;10212&quot;&gt;&lt;property id=&quot;20148&quot; value=&quot;5&quot;/&gt;&lt;property id=&quot;20300&quot; value=&quot;Slide 16&quot;/&gt;&lt;property id=&quot;20307&quot; value=&quot;302&quot;/&gt;&lt;/object&gt;&lt;object type=&quot;3&quot; unique_id=&quot;10213&quot;&gt;&lt;property id=&quot;20148&quot; value=&quot;5&quot;/&gt;&lt;property id=&quot;20300&quot; value=&quot;Slide 17&quot;/&gt;&lt;property id=&quot;20307&quot; value=&quot;295&quot;/&gt;&lt;/object&gt;&lt;object type=&quot;3&quot; unique_id=&quot;10214&quot;&gt;&lt;property id=&quot;20148&quot; value=&quot;5&quot;/&gt;&lt;property id=&quot;20300&quot; value=&quot;Slide 18 - &amp;quot;KHÁC NHAU&amp;quot;&quot;/&gt;&lt;property id=&quot;20307&quot; value=&quot;296&quot;/&gt;&lt;/object&gt;&lt;object type=&quot;3&quot; unique_id=&quot;10215&quot;&gt;&lt;property id=&quot;20148&quot; value=&quot;5&quot;/&gt;&lt;property id=&quot;20300&quot; value=&quot;Slide 19&quot;/&gt;&lt;property id=&quot;20307&quot; value=&quot;303&quot;/&gt;&lt;/object&gt;&lt;object type=&quot;3&quot; unique_id=&quot;10216&quot;&gt;&lt;property id=&quot;20148&quot; value=&quot;5&quot;/&gt;&lt;property id=&quot;20300&quot; value=&quot;Slide 20&quot;/&gt;&lt;property id=&quot;20307&quot; value=&quot;305&quot;/&gt;&lt;/object&gt;&lt;object type=&quot;3&quot; unique_id=&quot;10217&quot;&gt;&lt;property id=&quot;20148&quot; value=&quot;5&quot;/&gt;&lt;property id=&quot;20300&quot; value=&quot;Slide 21&quot;/&gt;&lt;property id=&quot;20307&quot; value=&quot;306&quot;/&gt;&lt;/object&gt;&lt;object type=&quot;3&quot; unique_id=&quot;10218&quot;&gt;&lt;property id=&quot;20148&quot; value=&quot;5&quot;/&gt;&lt;property id=&quot;20300&quot; value=&quot;Slide 22&quot;/&gt;&lt;property id=&quot;20307&quot; value=&quot;307&quot;/&gt;&lt;/object&gt;&lt;object type=&quot;3&quot; unique_id=&quot;10219&quot;&gt;&lt;property id=&quot;20148&quot; value=&quot;5&quot;/&gt;&lt;property id=&quot;20300&quot; value=&quot;Slide 23&quot;/&gt;&lt;property id=&quot;20307&quot; value=&quot;308&quot;/&gt;&lt;/object&gt;&lt;object type=&quot;3&quot; unique_id=&quot;10220&quot;&gt;&lt;property id=&quot;20148&quot; value=&quot;5&quot;/&gt;&lt;property id=&quot;20300&quot; value=&quot;Slide 24&quot;/&gt;&lt;property id=&quot;20307&quot; value=&quot;279&quot;/&gt;&lt;/object&gt;&lt;/object&gt;&lt;object type=&quot;8&quot; unique_id=&quot;1024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8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9|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3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6|0.8|0.6|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7|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1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7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386</Words>
  <Application>Microsoft Office PowerPoint</Application>
  <PresentationFormat>Widescreen</PresentationFormat>
  <Paragraphs>80</Paragraphs>
  <Slides>25</Slides>
  <Notes>0</Notes>
  <HiddenSlides>0</HiddenSlides>
  <MMClips>30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.VnArialH</vt:lpstr>
      <vt:lpstr>.VnAvant</vt:lpstr>
      <vt:lpstr>.VnCooperH</vt:lpstr>
      <vt:lpstr>.VnTime</vt:lpstr>
      <vt:lpstr>Arial</vt:lpstr>
      <vt:lpstr>Calibri</vt:lpstr>
      <vt:lpstr>Century Gothic</vt:lpstr>
      <vt:lpstr>Times New Roman</vt:lpstr>
      <vt:lpstr>Tw Cen MT</vt:lpstr>
      <vt:lpstr>VNI-Avo</vt:lpstr>
      <vt:lpstr>Office Theme</vt:lpstr>
      <vt:lpstr>LĨNH VỰC PHÁT TRIỂN  NGÔN NGỮ</vt:lpstr>
      <vt:lpstr>PowerPoint Presentation</vt:lpstr>
      <vt:lpstr>PowerPoint Presentation</vt:lpstr>
      <vt:lpstr>Hoạt động 2:  Hướng dẫn thực hiện</vt:lpstr>
      <vt:lpstr>PowerPoint Presentation</vt:lpstr>
      <vt:lpstr>PowerPoint Presentation</vt:lpstr>
      <vt:lpstr>PowerPoint Presentation</vt:lpstr>
      <vt:lpstr>O</vt:lpstr>
      <vt:lpstr>PowerPoint Presentation</vt:lpstr>
      <vt:lpstr>PowerPoint Presentation</vt:lpstr>
      <vt:lpstr>o</vt:lpstr>
      <vt:lpstr>PowerPoint Presentation</vt:lpstr>
      <vt:lpstr>PowerPoint Presentation</vt:lpstr>
      <vt:lpstr>Khác nhau</vt:lpstr>
      <vt:lpstr>PowerPoint Presentation</vt:lpstr>
      <vt:lpstr>      </vt:lpstr>
      <vt:lpstr>PowerPoint Presentation</vt:lpstr>
      <vt:lpstr>PowerPoint Presentation</vt:lpstr>
      <vt:lpstr>KHÁC NHAU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KHÁM PHÁ KHOA HỌC</dc:title>
  <dc:creator>Admin</dc:creator>
  <cp:lastModifiedBy>Administrator</cp:lastModifiedBy>
  <cp:revision>74</cp:revision>
  <dcterms:created xsi:type="dcterms:W3CDTF">2019-04-10T00:24:44Z</dcterms:created>
  <dcterms:modified xsi:type="dcterms:W3CDTF">2025-09-28T10:52:19Z</dcterms:modified>
</cp:coreProperties>
</file>