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306" r:id="rId3"/>
    <p:sldId id="294" r:id="rId4"/>
    <p:sldId id="258" r:id="rId5"/>
    <p:sldId id="259" r:id="rId6"/>
    <p:sldId id="260" r:id="rId7"/>
    <p:sldId id="304" r:id="rId8"/>
    <p:sldId id="261" r:id="rId9"/>
    <p:sldId id="303" r:id="rId10"/>
    <p:sldId id="305" r:id="rId11"/>
    <p:sldId id="285" r:id="rId12"/>
    <p:sldId id="286" r:id="rId13"/>
    <p:sldId id="287" r:id="rId14"/>
    <p:sldId id="290" r:id="rId15"/>
    <p:sldId id="299" r:id="rId16"/>
    <p:sldId id="300" r:id="rId17"/>
    <p:sldId id="301" r:id="rId18"/>
    <p:sldId id="268" r:id="rId19"/>
    <p:sldId id="269" r:id="rId20"/>
    <p:sldId id="270" r:id="rId21"/>
    <p:sldId id="271" r:id="rId22"/>
    <p:sldId id="272" r:id="rId23"/>
    <p:sldId id="278" r:id="rId24"/>
    <p:sldId id="302" r:id="rId25"/>
    <p:sldId id="279" r:id="rId26"/>
    <p:sldId id="280" r:id="rId27"/>
    <p:sldId id="297" r:id="rId28"/>
    <p:sldId id="283" r:id="rId29"/>
    <p:sldId id="284" r:id="rId3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c" initials="p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18/11/2025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4562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18/11/2025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2588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18/11/2025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72052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F21FBB-F357-4E27-84AD-13444B2F47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090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EFC4DD-FC99-402D-9563-C0B36742D8E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1016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A150B-6B04-4EBA-8205-210181A2AA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2872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CF8F8-32C8-4113-8025-06D1545C26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1829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860701-DBC0-4CAB-B3BF-25FE21ED163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4104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42A990-939B-42E7-9B26-15C4D1C486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4183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2138B7-AAFF-4D90-B921-5D374678A5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3294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798D20-8A38-4F9B-BD54-0F3080CB73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425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18/11/2025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1064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77282-10CF-4E33-9E5E-DF1CC5B839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1851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83DA3-AE69-49CB-A4C7-4DF01436ED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934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F0DCBF-A490-4180-BF28-805AC30596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7431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69215C-7D73-4184-9247-A5E0E6425B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161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18/11/2025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16480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18/11/2025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0922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18/11/2025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3191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18/11/2025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27981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18/11/2025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8185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18/11/2025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125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18/11/2025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8793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DAE333-60B1-4F3B-8A20-0D096C7611BB}" type="datetimeFigureOut">
              <a:rPr lang="vi-VN" smtClean="0"/>
              <a:t>18/11/2025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7724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EDB379-5DF6-4724-9E1C-18D29FCAB519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162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dmin\Desktop\HatGapLangTa-TranVietBinh.mp3" TargetMode="Externa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Tai%20lieu%20Chung\nhac%20cach%20mang\Copy%20of%20Dai%20Loc%20que%20minh.mp3" TargetMode="External"/><Relationship Id="rId6" Type="http://schemas.openxmlformats.org/officeDocument/2006/relationships/image" Target="../media/image34.gif"/><Relationship Id="rId5" Type="http://schemas.openxmlformats.org/officeDocument/2006/relationships/image" Target="../media/image28.png"/><Relationship Id="rId4" Type="http://schemas.openxmlformats.org/officeDocument/2006/relationships/image" Target="../media/image33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BA1A49-163A-7985-F676-08F59C9B3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ADE121-BFE2-C5C1-0DC3-DBBD4D84DFCC}"/>
              </a:ext>
            </a:extLst>
          </p:cNvPr>
          <p:cNvSpPr txBox="1"/>
          <p:nvPr/>
        </p:nvSpPr>
        <p:spPr>
          <a:xfrm>
            <a:off x="3295574" y="503583"/>
            <a:ext cx="63384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PHƯỜNG LONG BIÊN</a:t>
            </a: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THẠCH CẦU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FF0B71-2B2E-40CE-56F3-172E780D0322}"/>
              </a:ext>
            </a:extLst>
          </p:cNvPr>
          <p:cNvSpPr txBox="1"/>
          <p:nvPr/>
        </p:nvSpPr>
        <p:spPr>
          <a:xfrm>
            <a:off x="2769703" y="2213113"/>
            <a:ext cx="80297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b="1" dirty="0">
              <a:solidFill>
                <a:srgbClr val="FF0000"/>
              </a:solidFill>
            </a:endParaRPr>
          </a:p>
          <a:p>
            <a:r>
              <a:rPr lang="en-US" sz="3600" b="1" dirty="0">
                <a:solidFill>
                  <a:srgbClr val="FF0000"/>
                </a:solidFill>
              </a:rPr>
              <a:t>LĨNH VỰC PHÁT TRIỂN NGÔN NGỮ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5DFCF7-AFDB-FDC2-234C-6CBBB462CDAF}"/>
              </a:ext>
            </a:extLst>
          </p:cNvPr>
          <p:cNvSpPr txBox="1"/>
          <p:nvPr/>
        </p:nvSpPr>
        <p:spPr>
          <a:xfrm>
            <a:off x="3256150" y="3547693"/>
            <a:ext cx="508882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</a:rPr>
              <a:t>Đề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tài</a:t>
            </a:r>
            <a:r>
              <a:rPr lang="en-US" sz="3200" b="1" dirty="0">
                <a:solidFill>
                  <a:srgbClr val="002060"/>
                </a:solidFill>
              </a:rPr>
              <a:t>: Thơ </a:t>
            </a:r>
            <a:r>
              <a:rPr lang="en-US" sz="3200" b="1" dirty="0" err="1">
                <a:solidFill>
                  <a:srgbClr val="002060"/>
                </a:solidFill>
              </a:rPr>
              <a:t>Nàng</a:t>
            </a:r>
            <a:r>
              <a:rPr lang="en-US" sz="3200" b="1" dirty="0">
                <a:solidFill>
                  <a:srgbClr val="002060"/>
                </a:solidFill>
              </a:rPr>
              <a:t> Tiên </a:t>
            </a:r>
            <a:r>
              <a:rPr lang="en-US" sz="3200" b="1" dirty="0" err="1">
                <a:solidFill>
                  <a:srgbClr val="002060"/>
                </a:solidFill>
              </a:rPr>
              <a:t>Ốc</a:t>
            </a:r>
            <a:endParaRPr lang="en-US" sz="3200" b="1" dirty="0">
              <a:solidFill>
                <a:srgbClr val="002060"/>
              </a:solidFill>
            </a:endParaRPr>
          </a:p>
          <a:p>
            <a:r>
              <a:rPr lang="en-US" sz="3200" b="1" dirty="0" err="1">
                <a:solidFill>
                  <a:srgbClr val="002060"/>
                </a:solidFill>
              </a:rPr>
              <a:t>Lứa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tuổi</a:t>
            </a:r>
            <a:r>
              <a:rPr lang="en-US" sz="3200" b="1" dirty="0">
                <a:solidFill>
                  <a:srgbClr val="002060"/>
                </a:solidFill>
              </a:rPr>
              <a:t>: 5-6 </a:t>
            </a:r>
            <a:r>
              <a:rPr lang="en-US" sz="3200" b="1" dirty="0" err="1">
                <a:solidFill>
                  <a:srgbClr val="002060"/>
                </a:solidFill>
              </a:rPr>
              <a:t>tuổi</a:t>
            </a:r>
            <a:endParaRPr lang="en-US" sz="3200" b="1" dirty="0">
              <a:solidFill>
                <a:srgbClr val="002060"/>
              </a:solidFill>
            </a:endParaRPr>
          </a:p>
          <a:p>
            <a:r>
              <a:rPr lang="en-US" sz="3200" b="1" dirty="0">
                <a:solidFill>
                  <a:srgbClr val="002060"/>
                </a:solidFill>
              </a:rPr>
              <a:t>GV: </a:t>
            </a:r>
            <a:r>
              <a:rPr lang="en-US" sz="3200" b="1" dirty="0" err="1">
                <a:solidFill>
                  <a:srgbClr val="002060"/>
                </a:solidFill>
              </a:rPr>
              <a:t>Nguyễn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Thị</a:t>
            </a:r>
            <a:r>
              <a:rPr lang="en-US" sz="3200" b="1" dirty="0">
                <a:solidFill>
                  <a:srgbClr val="002060"/>
                </a:solidFill>
              </a:rPr>
              <a:t> Kim Chi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6E46CE-5A40-F1B0-962B-7169035C7FFB}"/>
              </a:ext>
            </a:extLst>
          </p:cNvPr>
          <p:cNvSpPr txBox="1"/>
          <p:nvPr/>
        </p:nvSpPr>
        <p:spPr>
          <a:xfrm>
            <a:off x="5076744" y="6169751"/>
            <a:ext cx="35253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/>
              <a:t>Năm</a:t>
            </a:r>
            <a:r>
              <a:rPr lang="en-US" sz="2800" b="1" dirty="0"/>
              <a:t> </a:t>
            </a:r>
            <a:r>
              <a:rPr lang="en-US" sz="2800" b="1" dirty="0" err="1"/>
              <a:t>học</a:t>
            </a:r>
            <a:r>
              <a:rPr lang="en-US" sz="2800" b="1"/>
              <a:t> 2025-2026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61AFDE-636C-4F3D-B799-5A7CA5BEBD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966" y="1334580"/>
            <a:ext cx="1800225" cy="130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4429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12442" cy="6851142"/>
          </a:xfrm>
          <a:prstGeom prst="rect">
            <a:avLst/>
          </a:prstGeom>
        </p:spPr>
      </p:pic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9312442" y="1377017"/>
            <a:ext cx="2879558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4000" b="1" dirty="0" err="1">
                <a:solidFill>
                  <a:srgbClr val="FF0000"/>
                </a:solidFill>
              </a:rPr>
              <a:t>Xưa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có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một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bà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già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nghèo</a:t>
            </a:r>
            <a:endParaRPr lang="en-US" sz="4000" b="1" dirty="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4000" b="1" dirty="0" err="1">
                <a:solidFill>
                  <a:srgbClr val="FF0000"/>
                </a:solidFill>
              </a:rPr>
              <a:t>Chuyên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mò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cua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bắt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ốc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735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919168" cy="6858000"/>
          </a:xfrm>
          <a:prstGeom prst="rect">
            <a:avLst/>
          </a:prstGeom>
        </p:spPr>
      </p:pic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6286216" y="4338697"/>
            <a:ext cx="5905784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 b="1" dirty="0" err="1">
                <a:solidFill>
                  <a:srgbClr val="FF0000"/>
                </a:solidFill>
              </a:rPr>
              <a:t>Một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hôm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bà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bắt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được</a:t>
            </a:r>
            <a:endParaRPr lang="en-US" sz="3600" b="1" dirty="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 b="1" dirty="0" err="1">
                <a:solidFill>
                  <a:srgbClr val="FF0000"/>
                </a:solidFill>
              </a:rPr>
              <a:t>Một</a:t>
            </a:r>
            <a:r>
              <a:rPr lang="en-US" sz="3600" b="1" dirty="0">
                <a:solidFill>
                  <a:srgbClr val="FF0000"/>
                </a:solidFill>
              </a:rPr>
              <a:t> con </a:t>
            </a:r>
            <a:r>
              <a:rPr lang="en-US" sz="3600" b="1" dirty="0" err="1">
                <a:solidFill>
                  <a:srgbClr val="FF0000"/>
                </a:solidFill>
              </a:rPr>
              <a:t>ốc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xinh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xinh</a:t>
            </a:r>
            <a:endParaRPr lang="en-US" sz="3600" b="1" dirty="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 b="1" dirty="0" err="1">
                <a:solidFill>
                  <a:srgbClr val="FF0000"/>
                </a:solidFill>
              </a:rPr>
              <a:t>Vỏ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nó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biên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biếc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xanh</a:t>
            </a:r>
            <a:endParaRPr lang="en-US" sz="3600" b="1" dirty="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 b="1" dirty="0" err="1">
                <a:solidFill>
                  <a:srgbClr val="FF0000"/>
                </a:solidFill>
              </a:rPr>
              <a:t>Không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giống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như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ốc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khác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220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-118756" y="1885949"/>
            <a:ext cx="6413935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500" b="1" dirty="0" err="1">
                <a:solidFill>
                  <a:srgbClr val="002060"/>
                </a:solidFill>
              </a:rPr>
              <a:t>Bà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thương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không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muốn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bán</a:t>
            </a:r>
            <a:endParaRPr lang="en-US" sz="3500" b="1" dirty="0">
              <a:solidFill>
                <a:srgbClr val="00206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500" b="1" dirty="0" err="1">
                <a:solidFill>
                  <a:srgbClr val="002060"/>
                </a:solidFill>
              </a:rPr>
              <a:t>Bèn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thả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vào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trong</a:t>
            </a:r>
            <a:r>
              <a:rPr lang="en-US" sz="3500" b="1" dirty="0">
                <a:solidFill>
                  <a:srgbClr val="002060"/>
                </a:solidFill>
              </a:rPr>
              <a:t> chum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500" b="1" dirty="0" err="1">
                <a:solidFill>
                  <a:srgbClr val="002060"/>
                </a:solidFill>
              </a:rPr>
              <a:t>Rồi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bà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lại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đi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làm</a:t>
            </a:r>
            <a:endParaRPr lang="en-US" sz="3500" b="1" dirty="0">
              <a:solidFill>
                <a:srgbClr val="00206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sz="35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5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06591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37205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3000" b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69832" y="1540042"/>
            <a:ext cx="618423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Bà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già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liền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bí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mật</a:t>
            </a:r>
            <a:endParaRPr lang="en-US" sz="32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Đập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vỡ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vỏ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ốc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xanh</a:t>
            </a:r>
            <a:endParaRPr lang="en-US" sz="32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Rồi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ôm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lấy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nàng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tiên</a:t>
            </a:r>
            <a:endParaRPr lang="en-US" sz="32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chui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nữa</a:t>
            </a:r>
            <a:endParaRPr lang="en-US" sz="32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9176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6869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13316" name="Picture 1" descr="hoa t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WordArt 25"/>
          <p:cNvSpPr>
            <a:spLocks noChangeArrowheads="1" noChangeShapeType="1" noTextEdit="1"/>
          </p:cNvSpPr>
          <p:nvPr/>
        </p:nvSpPr>
        <p:spPr bwMode="auto">
          <a:xfrm>
            <a:off x="4038602" y="2133603"/>
            <a:ext cx="3686175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b="1" kern="1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Giảng từ khó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238500" y="2897188"/>
            <a:ext cx="6842760" cy="2554545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200" dirty="0"/>
              <a:t>+ </a:t>
            </a:r>
            <a:r>
              <a:rPr lang="en-US" sz="3200" dirty="0" err="1"/>
              <a:t>Biêng</a:t>
            </a:r>
            <a:r>
              <a:rPr lang="en-US" sz="3200" dirty="0"/>
              <a:t> </a:t>
            </a:r>
            <a:r>
              <a:rPr lang="en-US" sz="3200" dirty="0" err="1"/>
              <a:t>biếc</a:t>
            </a:r>
            <a:r>
              <a:rPr lang="en-US" sz="3200" dirty="0"/>
              <a:t> </a:t>
            </a:r>
            <a:r>
              <a:rPr lang="en-US" sz="3200" dirty="0" err="1"/>
              <a:t>xanh</a:t>
            </a:r>
            <a:r>
              <a:rPr lang="en-US" sz="3200" dirty="0"/>
              <a:t> : </a:t>
            </a:r>
            <a:r>
              <a:rPr lang="en-US" sz="3200" dirty="0" err="1"/>
              <a:t>màu</a:t>
            </a:r>
            <a:r>
              <a:rPr lang="en-US" sz="3200" dirty="0"/>
              <a:t> </a:t>
            </a:r>
            <a:r>
              <a:rPr lang="en-US" sz="3200" dirty="0" err="1"/>
              <a:t>xanh</a:t>
            </a:r>
            <a:r>
              <a:rPr lang="en-US" sz="3200" dirty="0"/>
              <a:t> </a:t>
            </a:r>
            <a:r>
              <a:rPr lang="en-US" sz="3200" dirty="0" err="1"/>
              <a:t>rất</a:t>
            </a:r>
            <a:r>
              <a:rPr lang="en-US" sz="3200" dirty="0"/>
              <a:t> </a:t>
            </a:r>
            <a:r>
              <a:rPr lang="en-US" sz="3200" dirty="0" err="1"/>
              <a:t>đẹp</a:t>
            </a:r>
            <a:r>
              <a:rPr lang="en-US" sz="3200" dirty="0"/>
              <a:t>.</a:t>
            </a:r>
          </a:p>
          <a:p>
            <a:r>
              <a:rPr lang="en-US" sz="3200" dirty="0"/>
              <a:t>+ Chum : </a:t>
            </a:r>
            <a:r>
              <a:rPr lang="en-US" sz="3200" dirty="0" err="1"/>
              <a:t>cái</a:t>
            </a:r>
            <a:r>
              <a:rPr lang="en-US" sz="3200" dirty="0"/>
              <a:t> </a:t>
            </a:r>
            <a:r>
              <a:rPr lang="en-US" sz="3200" dirty="0" err="1"/>
              <a:t>lu</a:t>
            </a:r>
            <a:r>
              <a:rPr lang="en-US" sz="3200" dirty="0"/>
              <a:t>.</a:t>
            </a:r>
          </a:p>
          <a:p>
            <a:r>
              <a:rPr lang="en-US" sz="3200" dirty="0"/>
              <a:t>+ </a:t>
            </a:r>
            <a:r>
              <a:rPr lang="en-US" sz="3200" dirty="0" err="1"/>
              <a:t>Tinh</a:t>
            </a:r>
            <a:r>
              <a:rPr lang="en-US" sz="3200" dirty="0"/>
              <a:t> </a:t>
            </a:r>
            <a:r>
              <a:rPr lang="en-US" sz="3200" dirty="0" err="1"/>
              <a:t>tươm</a:t>
            </a:r>
            <a:r>
              <a:rPr lang="en-US" sz="3200" dirty="0"/>
              <a:t> : </a:t>
            </a:r>
            <a:r>
              <a:rPr lang="en-US" sz="3200" dirty="0" err="1"/>
              <a:t>ngăn</a:t>
            </a:r>
            <a:r>
              <a:rPr lang="en-US" sz="3200" dirty="0"/>
              <a:t> </a:t>
            </a:r>
            <a:r>
              <a:rPr lang="en-US" sz="3200" dirty="0" err="1"/>
              <a:t>nắp,đầy</a:t>
            </a:r>
            <a:r>
              <a:rPr lang="en-US" sz="3200" dirty="0"/>
              <a:t> </a:t>
            </a:r>
            <a:r>
              <a:rPr lang="en-US" sz="3200" dirty="0" err="1"/>
              <a:t>đủ</a:t>
            </a:r>
            <a:r>
              <a:rPr lang="en-US" sz="3200" dirty="0"/>
              <a:t>.</a:t>
            </a:r>
          </a:p>
          <a:p>
            <a:r>
              <a:rPr lang="en-US" sz="3200" dirty="0"/>
              <a:t>+ </a:t>
            </a:r>
            <a:r>
              <a:rPr lang="en-US" sz="3200" dirty="0" err="1"/>
              <a:t>Vỡ</a:t>
            </a:r>
            <a:r>
              <a:rPr lang="en-US" sz="3200" dirty="0"/>
              <a:t> : </a:t>
            </a:r>
            <a:r>
              <a:rPr lang="en-US" sz="3200" dirty="0" err="1"/>
              <a:t>bể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8912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14340" name="Picture 4" descr="Hinh nen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"/>
            <a:ext cx="121920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2209802" y="790576"/>
            <a:ext cx="7605713" cy="5786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</a:rPr>
              <a:t>Trẻ đọc thơ: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sz="5000">
                <a:solidFill>
                  <a:srgbClr val="000099"/>
                </a:solidFill>
              </a:rPr>
              <a:t>- Cả lớp đọc</a:t>
            </a:r>
            <a:r>
              <a:rPr lang="vi-VN" sz="5000">
                <a:solidFill>
                  <a:srgbClr val="000099"/>
                </a:solidFill>
              </a:rPr>
              <a:t> 2  lần theo </a:t>
            </a:r>
            <a:endParaRPr lang="en-US" sz="5000">
              <a:solidFill>
                <a:srgbClr val="000099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sz="5000">
                <a:solidFill>
                  <a:srgbClr val="000099"/>
                </a:solidFill>
              </a:rPr>
              <a:t>cô từng câu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sz="5000">
                <a:solidFill>
                  <a:srgbClr val="000099"/>
                </a:solidFill>
              </a:rPr>
              <a:t>- Lớp đọc cả bài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sz="5000">
                <a:solidFill>
                  <a:srgbClr val="000099"/>
                </a:solidFill>
              </a:rPr>
              <a:t>- Từng tổ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sz="5000">
                <a:solidFill>
                  <a:srgbClr val="000099"/>
                </a:solidFill>
              </a:rPr>
              <a:t>- Nhóm trai, gái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sz="60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899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15364" name="Picture 4" descr="Hinh nen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"/>
            <a:ext cx="121920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4502072" y="1357314"/>
            <a:ext cx="293862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</a:rPr>
              <a:t>Đàm thoại</a:t>
            </a:r>
          </a:p>
        </p:txBody>
      </p:sp>
    </p:spTree>
    <p:extLst>
      <p:ext uri="{BB962C8B-B14F-4D97-AF65-F5344CB8AC3E}">
        <p14:creationId xmlns:p14="http://schemas.microsoft.com/office/powerpoint/2010/main" val="4287196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MỤC ĐÍCH- YÊU CẦU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628651" cy="1857375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454" y="5630779"/>
            <a:ext cx="5943599" cy="1419726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563349" y="2"/>
            <a:ext cx="628651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203159" y="1485919"/>
            <a:ext cx="984183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i="1" dirty="0"/>
              <a:t>1. Kiến thức : 	</a:t>
            </a:r>
            <a:endParaRPr lang="en-US" dirty="0"/>
          </a:p>
          <a:p>
            <a:r>
              <a:rPr lang="vi-VN" dirty="0"/>
              <a:t>- Trẻ nhớ tên bài thơ, tên tác giả.</a:t>
            </a:r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thuộc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</a:p>
          <a:p>
            <a:r>
              <a:rPr lang="en-US" dirty="0"/>
              <a:t>- </a:t>
            </a:r>
            <a:r>
              <a:rPr lang="vi-VN" dirty="0"/>
              <a:t>Trẻ hiểu nội dung bài thơ </a:t>
            </a:r>
            <a:endParaRPr lang="en-US" dirty="0"/>
          </a:p>
          <a:p>
            <a:r>
              <a:rPr lang="vi-VN" dirty="0"/>
              <a:t>- Trẻ hứng thú đọc diễn cảm, và  cảm nhận được âm điệu vui tươi, nhịp nhàng khi đọc bài thơ.</a:t>
            </a:r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luật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,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,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r>
              <a:rPr lang="vi-VN" b="1" i="1" dirty="0"/>
              <a:t>2. Kỹ năng :</a:t>
            </a:r>
            <a:endParaRPr lang="en-US" dirty="0"/>
          </a:p>
          <a:p>
            <a:r>
              <a:rPr lang="en-US" dirty="0"/>
              <a:t>+ </a:t>
            </a:r>
            <a:r>
              <a:rPr lang="en-US" dirty="0" err="1"/>
              <a:t>Trẻ</a:t>
            </a:r>
            <a:r>
              <a:rPr lang="en-US" dirty="0"/>
              <a:t> 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kỹ</a:t>
            </a:r>
            <a:r>
              <a:rPr lang="en-US" dirty="0"/>
              <a:t> </a:t>
            </a:r>
            <a:r>
              <a:rPr lang="en-US" dirty="0" err="1"/>
              <a:t>năng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diễn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,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nhịp</a:t>
            </a:r>
            <a:r>
              <a:rPr lang="en-US" dirty="0"/>
              <a:t> </a:t>
            </a:r>
            <a:r>
              <a:rPr lang="en-US" dirty="0" err="1"/>
              <a:t>ngắt</a:t>
            </a:r>
            <a:r>
              <a:rPr lang="en-US" dirty="0"/>
              <a:t> </a:t>
            </a:r>
            <a:r>
              <a:rPr lang="en-US" dirty="0" err="1"/>
              <a:t>nghỉ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,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.</a:t>
            </a:r>
          </a:p>
          <a:p>
            <a:r>
              <a:rPr lang="en-US" dirty="0"/>
              <a:t>+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triển</a:t>
            </a:r>
            <a:r>
              <a:rPr lang="en-US" dirty="0"/>
              <a:t> </a:t>
            </a:r>
            <a:r>
              <a:rPr lang="en-US" dirty="0" err="1"/>
              <a:t>khả</a:t>
            </a:r>
            <a:r>
              <a:rPr lang="en-US" dirty="0"/>
              <a:t> </a:t>
            </a:r>
            <a:r>
              <a:rPr lang="en-US" dirty="0" err="1"/>
              <a:t>năng</a:t>
            </a:r>
            <a:r>
              <a:rPr lang="en-US" dirty="0"/>
              <a:t> </a:t>
            </a:r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.</a:t>
            </a:r>
          </a:p>
          <a:p>
            <a:r>
              <a:rPr lang="en-US" dirty="0"/>
              <a:t>+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triển</a:t>
            </a:r>
            <a:r>
              <a:rPr lang="en-US" dirty="0"/>
              <a:t> </a:t>
            </a:r>
            <a:r>
              <a:rPr lang="en-US" dirty="0" err="1"/>
              <a:t>vốn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trẻ</a:t>
            </a:r>
            <a:r>
              <a:rPr lang="en-US" dirty="0"/>
              <a:t>.</a:t>
            </a:r>
          </a:p>
          <a:p>
            <a:r>
              <a:rPr lang="vi-VN" b="1" i="1" dirty="0"/>
              <a:t>3. Thái độ :</a:t>
            </a:r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thích</a:t>
            </a:r>
            <a:r>
              <a:rPr lang="en-US" dirty="0"/>
              <a:t> </a:t>
            </a:r>
            <a:r>
              <a:rPr lang="en-US" dirty="0" err="1"/>
              <a:t>thú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b="1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8614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1" y="3"/>
            <a:ext cx="12031980" cy="679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5"/>
          <p:cNvSpPr>
            <a:spLocks noChangeArrowheads="1"/>
          </p:cNvSpPr>
          <p:nvPr/>
        </p:nvSpPr>
        <p:spPr bwMode="auto">
          <a:xfrm>
            <a:off x="3048001" y="1371600"/>
            <a:ext cx="6991016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000" b="1">
                <a:solidFill>
                  <a:srgbClr val="FF0000"/>
                </a:solidFill>
              </a:rPr>
              <a:t>Các con vừa được nghe cô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000" b="1">
                <a:solidFill>
                  <a:srgbClr val="FF0000"/>
                </a:solidFill>
              </a:rPr>
              <a:t>đọc bài thơ gì?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 b="1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000" b="1">
                <a:solidFill>
                  <a:srgbClr val="FF0000"/>
                </a:solidFill>
              </a:rPr>
              <a:t>Do ai sáng tác?</a:t>
            </a:r>
          </a:p>
        </p:txBody>
      </p:sp>
    </p:spTree>
    <p:extLst>
      <p:ext uri="{BB962C8B-B14F-4D97-AF65-F5344CB8AC3E}">
        <p14:creationId xmlns:p14="http://schemas.microsoft.com/office/powerpoint/2010/main" val="10588113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8793" y="-987380"/>
            <a:ext cx="13986455" cy="807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442868" y="5036258"/>
            <a:ext cx="752475" cy="1477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9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01615" y="3367783"/>
            <a:ext cx="736600" cy="1477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9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Avant" panose="020B7200000000000000" pitchFamily="34" charset="0"/>
                <a:cs typeface="Times New Roman"/>
              </a:rPr>
              <a:t>n</a:t>
            </a:r>
            <a:endParaRPr lang="en-US" sz="9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anose="020B7200000000000000" pitchFamily="34" charset="0"/>
              <a:cs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29861" y="3394289"/>
            <a:ext cx="752475" cy="1477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9000" b="1" dirty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  <a:cs typeface="Arial" charset="0"/>
              </a:rPr>
              <a:t>à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001317" y="3311366"/>
            <a:ext cx="752475" cy="1477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90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ê</a:t>
            </a:r>
          </a:p>
        </p:txBody>
      </p:sp>
      <p:pic>
        <p:nvPicPr>
          <p:cNvPr id="17418" name="Picture 1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583" y="-188914"/>
            <a:ext cx="9453093" cy="2857501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967553" y="3394289"/>
            <a:ext cx="752475" cy="1477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9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  <a:cs typeface="Arial" charset="0"/>
              </a:rPr>
              <a:t>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664455" y="3394289"/>
            <a:ext cx="752475" cy="1477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90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  <a:cs typeface="Arial" charset="0"/>
              </a:rPr>
              <a:t>g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178916" y="3325946"/>
            <a:ext cx="752475" cy="1477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9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  <a:cs typeface="Arial" charset="0"/>
              </a:rPr>
              <a:t>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538433" y="3343720"/>
            <a:ext cx="736600" cy="1477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9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Avant" panose="020B7200000000000000" pitchFamily="34" charset="0"/>
                <a:cs typeface="Times New Roman"/>
              </a:rPr>
              <a:t>n</a:t>
            </a:r>
            <a:endParaRPr lang="en-US" sz="9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anose="020B7200000000000000" pitchFamily="34" charset="0"/>
              <a:cs typeface="Arial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65667" y="5028423"/>
            <a:ext cx="752475" cy="1477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9000" b="1" dirty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  <a:cs typeface="Arial" charset="0"/>
              </a:rPr>
              <a:t>Ố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611301" y="3358591"/>
            <a:ext cx="752475" cy="1477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90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  <a:cs typeface="Arial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1843990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7955E-6 1.65587E-6 L 0.07615 -0.39755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1" y="-19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7803E-6 6.6605E-7 L 0.21046 -0.66813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17" y="-334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6 L -0.02421 -0.43542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1" y="-2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 nodeType="clickPar">
                      <p:stCondLst>
                        <p:cond delay="0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6 L 0.00352 -0.45047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-2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48406E-7 1.10083E-6 L -0.12248 0.46855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30" y="234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12821E-7 -4.26457E-6 L 0.23155 -0.67969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71" y="-339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 nodeType="clickPar">
                      <p:stCondLst>
                        <p:cond delay="0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59259E-6 L -0.02838 -0.46296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9" y="-2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11111E-6 L -0.01236 -0.43495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" y="-2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777E-6 -2.99722E-6 L -0.01223 -0.43709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" y="-218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59259E-6 L -0.02838 -0.46296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9" y="-2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23556" name="Picture 2" descr="SZ1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4" t="2061" r="10156" b="5154"/>
          <a:stretch>
            <a:fillRect/>
          </a:stretch>
        </p:blipFill>
        <p:spPr bwMode="auto">
          <a:xfrm>
            <a:off x="-137160" y="0"/>
            <a:ext cx="12329160" cy="6858000"/>
          </a:xfrm>
          <a:prstGeom prst="rect">
            <a:avLst/>
          </a:prstGeom>
          <a:solidFill>
            <a:srgbClr val="FF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919218" y="959357"/>
            <a:ext cx="7815714" cy="541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en-US" sz="3600" dirty="0"/>
              <a:t> - </a:t>
            </a:r>
            <a:r>
              <a:rPr lang="en-US" sz="3600" dirty="0" err="1"/>
              <a:t>Từ</a:t>
            </a:r>
            <a:r>
              <a:rPr lang="vi-VN" sz="3600" dirty="0"/>
              <a:t> nào trong bài thơ nói lên nghề nghiệp của bà lão vậy c/c?</a:t>
            </a:r>
            <a:endParaRPr lang="en-US" sz="3600" dirty="0"/>
          </a:p>
          <a:p>
            <a:pPr marL="0" indent="0">
              <a:buNone/>
            </a:pPr>
            <a:r>
              <a:rPr lang="en-US" sz="3600" dirty="0"/>
              <a:t>- </a:t>
            </a:r>
            <a:r>
              <a:rPr lang="en-US" sz="3600" dirty="0" err="1"/>
              <a:t>Vẻ</a:t>
            </a:r>
            <a:r>
              <a:rPr lang="en-US" sz="3600" dirty="0"/>
              <a:t> </a:t>
            </a:r>
            <a:r>
              <a:rPr lang="en-US" sz="3600" dirty="0" err="1"/>
              <a:t>đẹp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bài</a:t>
            </a:r>
            <a:r>
              <a:rPr lang="en-US" sz="3600" dirty="0"/>
              <a:t> </a:t>
            </a:r>
            <a:r>
              <a:rPr lang="en-US" sz="3600" dirty="0" err="1"/>
              <a:t>thơ</a:t>
            </a:r>
            <a:r>
              <a:rPr lang="en-US" sz="3600" dirty="0"/>
              <a:t> </a:t>
            </a:r>
            <a:r>
              <a:rPr lang="en-US" sz="3600" dirty="0" err="1"/>
              <a:t>được</a:t>
            </a:r>
            <a:r>
              <a:rPr lang="en-US" sz="3600" dirty="0"/>
              <a:t> </a:t>
            </a:r>
            <a:r>
              <a:rPr lang="en-US" sz="3600" dirty="0" err="1"/>
              <a:t>thể</a:t>
            </a:r>
            <a:r>
              <a:rPr lang="en-US" sz="3600" dirty="0"/>
              <a:t> </a:t>
            </a:r>
            <a:r>
              <a:rPr lang="en-US" sz="3600" dirty="0" err="1"/>
              <a:t>hiện</a:t>
            </a:r>
            <a:r>
              <a:rPr lang="en-US" sz="3600" dirty="0"/>
              <a:t> qua </a:t>
            </a:r>
            <a:r>
              <a:rPr lang="en-US" sz="3600" dirty="0" err="1"/>
              <a:t>câu</a:t>
            </a:r>
            <a:r>
              <a:rPr lang="en-US" sz="3600" dirty="0"/>
              <a:t> </a:t>
            </a:r>
            <a:r>
              <a:rPr lang="en-US" sz="3600" dirty="0" err="1"/>
              <a:t>thơ</a:t>
            </a:r>
            <a:r>
              <a:rPr lang="en-US" sz="3600" dirty="0"/>
              <a:t> </a:t>
            </a:r>
            <a:r>
              <a:rPr lang="en-US" sz="3600" dirty="0" err="1"/>
              <a:t>nào</a:t>
            </a:r>
            <a:endParaRPr lang="en-US" sz="3600" dirty="0"/>
          </a:p>
          <a:p>
            <a:pPr marL="0" indent="0">
              <a:buNone/>
            </a:pPr>
            <a:r>
              <a:rPr lang="en-US" sz="3600" dirty="0"/>
              <a:t> - </a:t>
            </a:r>
            <a:r>
              <a:rPr lang="en-US" sz="3600" dirty="0" err="1"/>
              <a:t>Bà</a:t>
            </a:r>
            <a:r>
              <a:rPr lang="en-US" sz="3600" dirty="0"/>
              <a:t> </a:t>
            </a:r>
            <a:r>
              <a:rPr lang="en-US" sz="3600" dirty="0" err="1"/>
              <a:t>đã</a:t>
            </a:r>
            <a:r>
              <a:rPr lang="en-US" sz="3600" dirty="0"/>
              <a:t> </a:t>
            </a:r>
            <a:r>
              <a:rPr lang="en-US" sz="3600" dirty="0" err="1"/>
              <a:t>làm</a:t>
            </a:r>
            <a:r>
              <a:rPr lang="en-US" sz="3600" dirty="0"/>
              <a:t> </a:t>
            </a:r>
            <a:r>
              <a:rPr lang="en-US" sz="3600" dirty="0" err="1"/>
              <a:t>gì</a:t>
            </a:r>
            <a:r>
              <a:rPr lang="en-US" sz="3600" dirty="0"/>
              <a:t> </a:t>
            </a:r>
            <a:r>
              <a:rPr lang="en-US" sz="3600" dirty="0" err="1"/>
              <a:t>khi</a:t>
            </a:r>
            <a:r>
              <a:rPr lang="en-US" sz="3600" dirty="0"/>
              <a:t> </a:t>
            </a:r>
            <a:r>
              <a:rPr lang="en-US" sz="3600" dirty="0" err="1"/>
              <a:t>bắt</a:t>
            </a:r>
            <a:r>
              <a:rPr lang="en-US" sz="3600" dirty="0"/>
              <a:t> </a:t>
            </a:r>
            <a:r>
              <a:rPr lang="en-US" sz="3600" dirty="0" err="1"/>
              <a:t>được</a:t>
            </a:r>
            <a:r>
              <a:rPr lang="en-US" sz="3600" dirty="0"/>
              <a:t> con </a:t>
            </a:r>
            <a:r>
              <a:rPr lang="en-US" sz="3600" dirty="0" err="1"/>
              <a:t>ốc</a:t>
            </a:r>
            <a:r>
              <a:rPr lang="en-US" sz="3600" dirty="0"/>
              <a:t>?     - Con </a:t>
            </a:r>
            <a:r>
              <a:rPr lang="en-US" sz="3600" dirty="0" err="1"/>
              <a:t>đoán</a:t>
            </a:r>
            <a:r>
              <a:rPr lang="en-US" sz="3600" dirty="0"/>
              <a:t> </a:t>
            </a:r>
            <a:r>
              <a:rPr lang="en-US" sz="3600" dirty="0" err="1"/>
              <a:t>xem</a:t>
            </a:r>
            <a:r>
              <a:rPr lang="en-US" sz="3600" dirty="0"/>
              <a:t> </a:t>
            </a:r>
            <a:r>
              <a:rPr lang="en-US" sz="3600" dirty="0" err="1"/>
              <a:t>từ</a:t>
            </a:r>
            <a:r>
              <a:rPr lang="en-US" sz="3600" dirty="0"/>
              <a:t> </a:t>
            </a:r>
            <a:r>
              <a:rPr lang="en-US" sz="3600" dirty="0" err="1"/>
              <a:t>khi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con </a:t>
            </a:r>
            <a:r>
              <a:rPr lang="en-US" sz="3600" dirty="0" err="1"/>
              <a:t>ốc</a:t>
            </a:r>
            <a:r>
              <a:rPr lang="en-US" sz="3600" dirty="0"/>
              <a:t> </a:t>
            </a:r>
            <a:r>
              <a:rPr lang="en-US" sz="3600" dirty="0" err="1"/>
              <a:t>nhà</a:t>
            </a:r>
            <a:r>
              <a:rPr lang="en-US" sz="3600" dirty="0"/>
              <a:t> </a:t>
            </a:r>
            <a:r>
              <a:rPr lang="en-US" sz="3600" dirty="0" err="1"/>
              <a:t>bà</a:t>
            </a:r>
            <a:r>
              <a:rPr lang="en-US" sz="3600" dirty="0"/>
              <a:t> </a:t>
            </a:r>
            <a:r>
              <a:rPr lang="en-US" sz="3600" dirty="0" err="1"/>
              <a:t>thường</a:t>
            </a:r>
            <a:r>
              <a:rPr lang="en-US" sz="3600" dirty="0"/>
              <a:t> </a:t>
            </a:r>
            <a:r>
              <a:rPr lang="en-US" sz="3600" dirty="0" err="1"/>
              <a:t>xảy</a:t>
            </a:r>
            <a:r>
              <a:rPr lang="en-US" sz="3600" dirty="0"/>
              <a:t> </a:t>
            </a:r>
            <a:r>
              <a:rPr lang="en-US" sz="3600" dirty="0" err="1"/>
              <a:t>ra</a:t>
            </a:r>
            <a:r>
              <a:rPr lang="en-US" sz="3600" dirty="0"/>
              <a:t> </a:t>
            </a:r>
            <a:r>
              <a:rPr lang="en-US" sz="3600" dirty="0" err="1"/>
              <a:t>những</a:t>
            </a:r>
            <a:r>
              <a:rPr lang="en-US" sz="3600" dirty="0"/>
              <a:t> </a:t>
            </a:r>
            <a:r>
              <a:rPr lang="en-US" sz="3600" dirty="0" err="1"/>
              <a:t>chuyện</a:t>
            </a:r>
            <a:r>
              <a:rPr lang="en-US" sz="3600" dirty="0"/>
              <a:t> </a:t>
            </a:r>
            <a:r>
              <a:rPr lang="en-US" sz="3600" dirty="0" err="1"/>
              <a:t>gì</a:t>
            </a:r>
            <a:r>
              <a:rPr lang="en-US" sz="3600" dirty="0"/>
              <a:t> </a:t>
            </a:r>
            <a:r>
              <a:rPr lang="en-US" sz="3600" dirty="0" err="1"/>
              <a:t>nào</a:t>
            </a:r>
            <a:r>
              <a:rPr lang="en-US" sz="3600" dirty="0"/>
              <a:t>?</a:t>
            </a:r>
          </a:p>
          <a:p>
            <a:pPr marL="0" indent="0">
              <a:buNone/>
            </a:pPr>
            <a:endParaRPr lang="vi-VN" sz="3600" dirty="0">
              <a:solidFill>
                <a:srgbClr val="000099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696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2151" y="48701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3200" b="1" dirty="0">
                <a:solidFill>
                  <a:srgbClr val="7030A0"/>
                </a:solidFill>
              </a:rPr>
              <a:t>- </a:t>
            </a:r>
            <a:r>
              <a:rPr lang="en-US" sz="3200" b="1" dirty="0" err="1">
                <a:solidFill>
                  <a:srgbClr val="7030A0"/>
                </a:solidFill>
              </a:rPr>
              <a:t>Thế</a:t>
            </a:r>
            <a:r>
              <a:rPr lang="en-US" sz="3200" b="1" dirty="0">
                <a:solidFill>
                  <a:srgbClr val="7030A0"/>
                </a:solidFill>
              </a:rPr>
              <a:t> con </a:t>
            </a:r>
            <a:r>
              <a:rPr lang="en-US" sz="3200" b="1" dirty="0" err="1">
                <a:solidFill>
                  <a:srgbClr val="7030A0"/>
                </a:solidFill>
              </a:rPr>
              <a:t>có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biết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ai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đã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làm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những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công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việc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đó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không</a:t>
            </a:r>
            <a:endParaRPr lang="en-US" sz="3200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en-US" sz="3200" b="1" dirty="0">
                <a:solidFill>
                  <a:srgbClr val="7030A0"/>
                </a:solidFill>
              </a:rPr>
              <a:t>   - </a:t>
            </a:r>
            <a:r>
              <a:rPr lang="en-US" sz="3200" b="1" dirty="0" err="1">
                <a:solidFill>
                  <a:srgbClr val="7030A0"/>
                </a:solidFill>
              </a:rPr>
              <a:t>Vì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sao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cô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gái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làm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những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công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việc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đó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giup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bà</a:t>
            </a:r>
            <a:r>
              <a:rPr lang="en-US" sz="3200" b="1" dirty="0">
                <a:solidFill>
                  <a:srgbClr val="7030A0"/>
                </a:solidFill>
              </a:rPr>
              <a:t>.</a:t>
            </a:r>
          </a:p>
          <a:p>
            <a:pPr marL="0" indent="0">
              <a:buNone/>
            </a:pPr>
            <a:r>
              <a:rPr lang="en-US" sz="3200" b="1" dirty="0">
                <a:solidFill>
                  <a:srgbClr val="7030A0"/>
                </a:solidFill>
              </a:rPr>
              <a:t>  - </a:t>
            </a:r>
            <a:r>
              <a:rPr lang="en-US" sz="3200" b="1" dirty="0" err="1">
                <a:solidFill>
                  <a:srgbClr val="7030A0"/>
                </a:solidFill>
              </a:rPr>
              <a:t>Bài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thơ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có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bao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nhiêu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tiếng</a:t>
            </a:r>
            <a:r>
              <a:rPr lang="en-US" sz="3200" b="1" dirty="0">
                <a:solidFill>
                  <a:srgbClr val="7030A0"/>
                </a:solidFill>
              </a:rPr>
              <a:t> ?</a:t>
            </a:r>
          </a:p>
          <a:p>
            <a:pPr marL="0" indent="0">
              <a:buNone/>
            </a:pPr>
            <a:r>
              <a:rPr lang="en-US" sz="3200" b="1" dirty="0">
                <a:solidFill>
                  <a:srgbClr val="7030A0"/>
                </a:solidFill>
              </a:rPr>
              <a:t>   - </a:t>
            </a:r>
            <a:r>
              <a:rPr lang="en-US" sz="3200" b="1" dirty="0" err="1">
                <a:solidFill>
                  <a:srgbClr val="7030A0"/>
                </a:solidFill>
              </a:rPr>
              <a:t>Thế</a:t>
            </a:r>
            <a:r>
              <a:rPr lang="en-US" sz="3200" b="1" dirty="0">
                <a:solidFill>
                  <a:srgbClr val="7030A0"/>
                </a:solidFill>
              </a:rPr>
              <a:t> con </a:t>
            </a:r>
            <a:r>
              <a:rPr lang="en-US" sz="3200" b="1" dirty="0" err="1">
                <a:solidFill>
                  <a:srgbClr val="7030A0"/>
                </a:solidFill>
              </a:rPr>
              <a:t>thấy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tên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bài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thơ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cô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cho</a:t>
            </a:r>
            <a:r>
              <a:rPr lang="en-US" sz="3200" b="1" dirty="0">
                <a:solidFill>
                  <a:srgbClr val="7030A0"/>
                </a:solidFill>
              </a:rPr>
              <a:t> cc </a:t>
            </a:r>
            <a:r>
              <a:rPr lang="en-US" sz="3200" b="1" dirty="0" err="1">
                <a:solidFill>
                  <a:srgbClr val="7030A0"/>
                </a:solidFill>
              </a:rPr>
              <a:t>xem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có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gì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khác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với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tên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bài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thơ,câu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chuyện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lần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trước</a:t>
            </a:r>
            <a:r>
              <a:rPr lang="en-US" sz="3200" b="1" dirty="0">
                <a:solidFill>
                  <a:srgbClr val="7030A0"/>
                </a:solidFill>
              </a:rPr>
              <a:t>  </a:t>
            </a:r>
            <a:r>
              <a:rPr lang="en-US" sz="3200" b="1" dirty="0" err="1">
                <a:solidFill>
                  <a:srgbClr val="7030A0"/>
                </a:solidFill>
              </a:rPr>
              <a:t>không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nào</a:t>
            </a:r>
            <a:r>
              <a:rPr lang="en-US" sz="3200" b="1" dirty="0">
                <a:solidFill>
                  <a:srgbClr val="7030A0"/>
                </a:solidFill>
              </a:rPr>
              <a:t>?     </a:t>
            </a:r>
          </a:p>
        </p:txBody>
      </p:sp>
    </p:spTree>
    <p:extLst>
      <p:ext uri="{BB962C8B-B14F-4D97-AF65-F5344CB8AC3E}">
        <p14:creationId xmlns:p14="http://schemas.microsoft.com/office/powerpoint/2010/main" val="20278587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dirty="0"/>
          </a:p>
        </p:txBody>
      </p:sp>
      <p:pic>
        <p:nvPicPr>
          <p:cNvPr id="24580" name="Picture 2" descr="F:\Tranh ảnh dạy học\Hinh nen dep\SLGG_2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WordArt 6"/>
          <p:cNvSpPr>
            <a:spLocks noChangeArrowheads="1" noChangeShapeType="1" noTextEdit="1"/>
          </p:cNvSpPr>
          <p:nvPr/>
        </p:nvSpPr>
        <p:spPr bwMode="auto">
          <a:xfrm>
            <a:off x="2628900" y="1905000"/>
            <a:ext cx="7239000" cy="2209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vi-VN" sz="54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Hoạt động 3: Củng cố</a:t>
            </a:r>
          </a:p>
        </p:txBody>
      </p:sp>
      <p:pic>
        <p:nvPicPr>
          <p:cNvPr id="23560" name="HatGapLangTa-TranVietBinh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7918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6930" fill="hold"/>
                                        <p:tgtEl>
                                          <p:spTgt spid="235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560"/>
                </p:tgtEl>
              </p:cMediaNode>
            </p:audio>
          </p:childTnLst>
        </p:cTn>
      </p:par>
    </p:tnLst>
    <p:bldLst>
      <p:bldP spid="2355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25604" name="Picture 4" descr="48dbbe9203c6c_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3036705" y="2590802"/>
            <a:ext cx="5750292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sz="5400" dirty="0">
                <a:solidFill>
                  <a:srgbClr val="FF0000"/>
                </a:solidFill>
                <a:latin typeface=".VnVogue" panose="020B7200000000000000" pitchFamily="34" charset="0"/>
              </a:rPr>
              <a:t>Trò chơi</a:t>
            </a:r>
            <a:endParaRPr lang="en-US" sz="5400" dirty="0">
              <a:solidFill>
                <a:srgbClr val="FF0000"/>
              </a:solidFill>
              <a:latin typeface=".VnVogue" panose="020B7200000000000000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Mò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cua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bắt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ốc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20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6481" y="128800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vi-VN" b="1" dirty="0">
                <a:solidFill>
                  <a:srgbClr val="7030A0"/>
                </a:solidFill>
                <a:latin typeface="Times New Roman"/>
                <a:ea typeface="Calibri"/>
              </a:rPr>
              <a:t>- Luật chơi: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đôi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nào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chọn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được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nhiều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con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cua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, con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ốc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theo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quy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định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của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cô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thì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sẽ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thắng</a:t>
            </a:r>
            <a:endParaRPr lang="en-US" b="1" dirty="0">
              <a:solidFill>
                <a:srgbClr val="7030A0"/>
              </a:solidFill>
              <a:latin typeface="Times New Roman"/>
              <a:ea typeface="Arial"/>
            </a:endParaRPr>
          </a:p>
          <a:p>
            <a:r>
              <a:rPr lang="vi-VN" b="1" dirty="0">
                <a:solidFill>
                  <a:srgbClr val="7030A0"/>
                </a:solidFill>
                <a:latin typeface="Times New Roman"/>
                <a:ea typeface="Calibri"/>
              </a:rPr>
              <a:t>- Cách chơi: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cô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có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2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cái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túi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trong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đó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có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cua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và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cá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,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tôm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,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tép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…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cô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sẽ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chia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lớp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thành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2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đội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,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mỗi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đội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5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bạn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. Cc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sẽ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thò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tay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vào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túi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và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sờ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chọn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con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cua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hoặc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con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ốc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theo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quy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định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. Cc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nhớ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là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không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được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nhìn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vào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trong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túi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.</a:t>
            </a:r>
            <a:endParaRPr lang="en-US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0099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438400" y="1920241"/>
            <a:ext cx="8122920" cy="295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vi-VN" sz="3500" b="1" u="sng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GDTT : </a:t>
            </a:r>
            <a:r>
              <a:rPr lang="vi-VN" sz="3500" b="1" u="sng" dirty="0">
                <a:solidFill>
                  <a:srgbClr val="C00000"/>
                </a:solidFill>
                <a:latin typeface="+mj-lt"/>
              </a:rPr>
              <a:t>:</a:t>
            </a:r>
            <a:r>
              <a:rPr lang="vi-VN" sz="35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dirty="0"/>
              <a:t>Qua </a:t>
            </a:r>
            <a:r>
              <a:rPr lang="en-US" sz="3600" dirty="0" err="1"/>
              <a:t>bài</a:t>
            </a:r>
            <a:r>
              <a:rPr lang="en-US" sz="3600" dirty="0"/>
              <a:t> </a:t>
            </a:r>
            <a:r>
              <a:rPr lang="en-US" sz="3600" dirty="0" err="1"/>
              <a:t>thơ</a:t>
            </a:r>
            <a:r>
              <a:rPr lang="en-US" sz="3600" dirty="0"/>
              <a:t> </a:t>
            </a:r>
            <a:r>
              <a:rPr lang="en-US" sz="3600" dirty="0" err="1"/>
              <a:t>muốn</a:t>
            </a:r>
            <a:r>
              <a:rPr lang="en-US" sz="3600" dirty="0"/>
              <a:t> </a:t>
            </a:r>
            <a:r>
              <a:rPr lang="en-US" sz="3600" dirty="0" err="1"/>
              <a:t>giáo</a:t>
            </a:r>
            <a:r>
              <a:rPr lang="en-US" sz="3600" dirty="0"/>
              <a:t> </a:t>
            </a:r>
            <a:r>
              <a:rPr lang="en-US" sz="3600" dirty="0" err="1"/>
              <a:t>dục</a:t>
            </a:r>
            <a:r>
              <a:rPr lang="en-US" sz="3600" dirty="0"/>
              <a:t> cc ở </a:t>
            </a:r>
            <a:r>
              <a:rPr lang="en-US" sz="3600" dirty="0" err="1"/>
              <a:t>hiền</a:t>
            </a:r>
            <a:r>
              <a:rPr lang="en-US" sz="3600" dirty="0"/>
              <a:t> </a:t>
            </a:r>
            <a:r>
              <a:rPr lang="en-US" sz="3600" dirty="0" err="1"/>
              <a:t>thì</a:t>
            </a:r>
            <a:r>
              <a:rPr lang="en-US" sz="3600" dirty="0"/>
              <a:t> </a:t>
            </a:r>
            <a:r>
              <a:rPr lang="en-US" sz="3600" dirty="0" err="1"/>
              <a:t>gặp</a:t>
            </a:r>
            <a:r>
              <a:rPr lang="en-US" sz="3600" dirty="0"/>
              <a:t> </a:t>
            </a:r>
            <a:r>
              <a:rPr lang="en-US" sz="3600" dirty="0" err="1"/>
              <a:t>lành,và</a:t>
            </a:r>
            <a:r>
              <a:rPr lang="en-US" sz="3600" dirty="0"/>
              <a:t> </a:t>
            </a:r>
            <a:r>
              <a:rPr lang="en-US" sz="3600" dirty="0" err="1"/>
              <a:t>siêng</a:t>
            </a:r>
            <a:r>
              <a:rPr lang="en-US" sz="3600" dirty="0"/>
              <a:t> </a:t>
            </a:r>
            <a:r>
              <a:rPr lang="en-US" sz="3600" dirty="0" err="1"/>
              <a:t>năng</a:t>
            </a:r>
            <a:r>
              <a:rPr lang="en-US" sz="3600" dirty="0"/>
              <a:t> </a:t>
            </a:r>
            <a:r>
              <a:rPr lang="en-US" sz="3600" dirty="0" err="1"/>
              <a:t>chịu</a:t>
            </a:r>
            <a:r>
              <a:rPr lang="en-US" sz="3600" dirty="0"/>
              <a:t> </a:t>
            </a:r>
            <a:r>
              <a:rPr lang="en-US" sz="3600" dirty="0" err="1"/>
              <a:t>khó</a:t>
            </a:r>
            <a:r>
              <a:rPr lang="en-US" sz="3600" dirty="0"/>
              <a:t> </a:t>
            </a:r>
            <a:r>
              <a:rPr lang="en-US" sz="3600" dirty="0" err="1"/>
              <a:t>làm</a:t>
            </a:r>
            <a:r>
              <a:rPr lang="en-US" sz="3600" dirty="0"/>
              <a:t> </a:t>
            </a:r>
            <a:r>
              <a:rPr lang="en-US" sz="3600" dirty="0" err="1"/>
              <a:t>việc</a:t>
            </a:r>
            <a:r>
              <a:rPr lang="en-US" sz="3600" dirty="0"/>
              <a:t> </a:t>
            </a:r>
            <a:r>
              <a:rPr lang="en-US" sz="3600" dirty="0" err="1"/>
              <a:t>sẽ</a:t>
            </a:r>
            <a:r>
              <a:rPr lang="en-US" sz="3600" dirty="0"/>
              <a:t> </a:t>
            </a:r>
            <a:r>
              <a:rPr lang="en-US" sz="3600" dirty="0" err="1"/>
              <a:t>được</a:t>
            </a:r>
            <a:r>
              <a:rPr lang="en-US" sz="3600" dirty="0"/>
              <a:t> </a:t>
            </a:r>
            <a:r>
              <a:rPr lang="en-US" sz="3600" dirty="0" err="1"/>
              <a:t>mọi</a:t>
            </a:r>
            <a:r>
              <a:rPr lang="en-US" sz="3600" dirty="0"/>
              <a:t> </a:t>
            </a:r>
            <a:r>
              <a:rPr lang="en-US" sz="3600" dirty="0" err="1"/>
              <a:t>người</a:t>
            </a:r>
            <a:r>
              <a:rPr lang="en-US" sz="3600" dirty="0"/>
              <a:t> </a:t>
            </a:r>
            <a:r>
              <a:rPr lang="en-US" sz="3600" dirty="0" err="1"/>
              <a:t>thương</a:t>
            </a:r>
            <a:r>
              <a:rPr lang="en-US" sz="3600" dirty="0"/>
              <a:t> </a:t>
            </a:r>
            <a:r>
              <a:rPr lang="en-US" sz="3600" dirty="0" err="1"/>
              <a:t>yêu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hạnh</a:t>
            </a:r>
            <a:r>
              <a:rPr lang="en-US" sz="3600" dirty="0"/>
              <a:t> </a:t>
            </a:r>
            <a:r>
              <a:rPr lang="en-US" sz="3600" dirty="0" err="1"/>
              <a:t>phúc</a:t>
            </a:r>
            <a:r>
              <a:rPr lang="en-US" sz="3600" dirty="0"/>
              <a:t>.</a:t>
            </a:r>
          </a:p>
          <a:p>
            <a:pPr>
              <a:buNone/>
            </a:pPr>
            <a:endParaRPr lang="vi-VN" sz="3500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04545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2969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29700" name="Picture 4" descr="felicitsh71-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 descr="E:\image\anhdong moi\hd36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742573">
            <a:off x="1524002" y="5791200"/>
            <a:ext cx="10763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5" descr="E:\image\anhdong moi\hd36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742573">
            <a:off x="1524002" y="0"/>
            <a:ext cx="10763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5" descr="E:\image\anhdong moi\hd36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742573">
            <a:off x="9591676" y="0"/>
            <a:ext cx="10763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5" descr="E:\image\anhdong moi\hd36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742573">
            <a:off x="9591676" y="5638800"/>
            <a:ext cx="10763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41" name="Copy of Dai Loc que minh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676400"/>
            <a:ext cx="304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Picture 10" descr="icon_butterfly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33400"/>
            <a:ext cx="857251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7" name="Picture 11" descr="icon_butterfly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124200"/>
            <a:ext cx="857251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8" name="Picture 12" descr="icon_butterfly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676400"/>
            <a:ext cx="857251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9" name="Picture 13" descr="icon_butterfly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048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0" name="Picture 14" descr="icon_butterfly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572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1" name="Picture 15" descr="icon_butterfly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2" name="Picture 16" descr="icon_butterfly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64770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3" name="WordArt 17"/>
          <p:cNvSpPr>
            <a:spLocks noChangeArrowheads="1" noChangeShapeType="1" noTextEdit="1"/>
          </p:cNvSpPr>
          <p:nvPr/>
        </p:nvSpPr>
        <p:spPr bwMode="auto">
          <a:xfrm>
            <a:off x="2424114" y="3078164"/>
            <a:ext cx="7559675" cy="1341437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Chào tạm biệt</a:t>
            </a:r>
          </a:p>
        </p:txBody>
      </p:sp>
    </p:spTree>
    <p:extLst>
      <p:ext uri="{BB962C8B-B14F-4D97-AF65-F5344CB8AC3E}">
        <p14:creationId xmlns:p14="http://schemas.microsoft.com/office/powerpoint/2010/main" val="20171133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524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3076" name="Picture 4" descr="BORBS33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359" y="-220980"/>
            <a:ext cx="13098780" cy="7313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WordArt 5"/>
          <p:cNvSpPr>
            <a:spLocks noChangeArrowheads="1" noChangeShapeType="1" noTextEdit="1"/>
          </p:cNvSpPr>
          <p:nvPr/>
        </p:nvSpPr>
        <p:spPr bwMode="auto">
          <a:xfrm>
            <a:off x="3352800" y="685800"/>
            <a:ext cx="60198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4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 dung hoạt động</a:t>
            </a: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3605046" y="1824824"/>
            <a:ext cx="574708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sz="2800" b="1" dirty="0">
                <a:solidFill>
                  <a:srgbClr val="CC0099"/>
                </a:solidFill>
                <a:latin typeface=".VnTime" panose="020B7200000000000000" pitchFamily="34" charset="0"/>
              </a:rPr>
              <a:t>* Ho¹t ®</a:t>
            </a:r>
            <a:r>
              <a:rPr lang="fr-FR" sz="2800" b="1" dirty="0" err="1">
                <a:solidFill>
                  <a:srgbClr val="CC0099"/>
                </a:solidFill>
                <a:latin typeface=".VnTime" panose="020B7200000000000000" pitchFamily="34" charset="0"/>
              </a:rPr>
              <a:t>éng</a:t>
            </a:r>
            <a:r>
              <a:rPr lang="fr-FR" sz="2800" b="1" dirty="0">
                <a:solidFill>
                  <a:srgbClr val="CC0099"/>
                </a:solidFill>
                <a:latin typeface=".VnTime" panose="020B7200000000000000" pitchFamily="34" charset="0"/>
              </a:rPr>
              <a:t> 1 :</a:t>
            </a:r>
            <a:r>
              <a:rPr lang="fr-FR" sz="2800" b="1" dirty="0" err="1">
                <a:solidFill>
                  <a:srgbClr val="CC0099"/>
                </a:solidFill>
                <a:latin typeface=".VnTime" panose="020B7200000000000000" pitchFamily="34" charset="0"/>
              </a:rPr>
              <a:t>æn</a:t>
            </a:r>
            <a:r>
              <a:rPr lang="fr-FR" sz="2800" b="1" dirty="0">
                <a:solidFill>
                  <a:srgbClr val="CC0099"/>
                </a:solidFill>
                <a:latin typeface=".VnTime" panose="020B7200000000000000" pitchFamily="34" charset="0"/>
              </a:rPr>
              <a:t> ®</a:t>
            </a:r>
            <a:r>
              <a:rPr lang="fr-FR" sz="2800" b="1" dirty="0" err="1">
                <a:solidFill>
                  <a:srgbClr val="CC0099"/>
                </a:solidFill>
                <a:latin typeface=".VnTime" panose="020B7200000000000000" pitchFamily="34" charset="0"/>
              </a:rPr>
              <a:t>Þnh</a:t>
            </a:r>
            <a:r>
              <a:rPr lang="fr-FR" sz="2800" b="1" dirty="0">
                <a:solidFill>
                  <a:srgbClr val="CC0099"/>
                </a:solidFill>
                <a:latin typeface=".VnTime" panose="020B7200000000000000" pitchFamily="34" charset="0"/>
              </a:rPr>
              <a:t> - </a:t>
            </a:r>
            <a:r>
              <a:rPr lang="fr-FR" sz="2800" b="1" dirty="0" err="1">
                <a:solidFill>
                  <a:srgbClr val="CC0099"/>
                </a:solidFill>
                <a:latin typeface=".VnTime" panose="020B7200000000000000" pitchFamily="34" charset="0"/>
              </a:rPr>
              <a:t>trß</a:t>
            </a:r>
            <a:r>
              <a:rPr lang="fr-FR" sz="2800" b="1" dirty="0">
                <a:solidFill>
                  <a:srgbClr val="CC0099"/>
                </a:solidFill>
                <a:latin typeface=".VnTime" panose="020B7200000000000000" pitchFamily="34" charset="0"/>
              </a:rPr>
              <a:t> </a:t>
            </a:r>
            <a:r>
              <a:rPr lang="fr-FR" sz="2800" b="1" dirty="0" err="1">
                <a:solidFill>
                  <a:srgbClr val="CC0099"/>
                </a:solidFill>
                <a:latin typeface=".VnTime" panose="020B7200000000000000" pitchFamily="34" charset="0"/>
              </a:rPr>
              <a:t>chuyÖn</a:t>
            </a:r>
            <a:r>
              <a:rPr lang="fr-FR" sz="2800" b="1" dirty="0">
                <a:solidFill>
                  <a:srgbClr val="CC0099"/>
                </a:solidFill>
                <a:latin typeface=".VnTime" panose="020B7200000000000000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sz="2800" b="1" dirty="0" err="1">
                <a:solidFill>
                  <a:srgbClr val="CC0099"/>
                </a:solidFill>
                <a:latin typeface=".VnTime" panose="020B7200000000000000" pitchFamily="34" charset="0"/>
              </a:rPr>
              <a:t>g©y</a:t>
            </a:r>
            <a:r>
              <a:rPr lang="fr-FR" sz="2800" b="1" dirty="0">
                <a:solidFill>
                  <a:srgbClr val="CC0099"/>
                </a:solidFill>
                <a:latin typeface=".VnTime" panose="020B7200000000000000" pitchFamily="34" charset="0"/>
              </a:rPr>
              <a:t> </a:t>
            </a:r>
            <a:r>
              <a:rPr lang="fr-FR" sz="2800" b="1" dirty="0" err="1">
                <a:solidFill>
                  <a:srgbClr val="CC0099"/>
                </a:solidFill>
                <a:latin typeface=".VnTime" panose="020B7200000000000000" pitchFamily="34" charset="0"/>
              </a:rPr>
              <a:t>høng</a:t>
            </a:r>
            <a:r>
              <a:rPr lang="fr-FR" sz="2800" b="1" dirty="0">
                <a:solidFill>
                  <a:srgbClr val="CC0099"/>
                </a:solidFill>
                <a:latin typeface=".VnTime" panose="020B7200000000000000" pitchFamily="34" charset="0"/>
              </a:rPr>
              <a:t> thó. </a:t>
            </a:r>
            <a:r>
              <a:rPr lang="en-US" sz="2800" dirty="0">
                <a:latin typeface=".VnTime" panose="020B7200000000000000" pitchFamily="34" charset="0"/>
              </a:rPr>
              <a:t> </a:t>
            </a:r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1203898" y="3106694"/>
            <a:ext cx="9580808" cy="2160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dirty="0"/>
              <a:t>-</a:t>
            </a:r>
            <a:r>
              <a:rPr lang="en-US" sz="2400" dirty="0" err="1"/>
              <a:t>Cả</a:t>
            </a:r>
            <a:r>
              <a:rPr lang="en-US" sz="2400" dirty="0"/>
              <a:t> </a:t>
            </a:r>
            <a:r>
              <a:rPr lang="en-US" sz="2400" dirty="0" err="1"/>
              <a:t>lớp</a:t>
            </a:r>
            <a:r>
              <a:rPr lang="en-US" sz="2400" dirty="0"/>
              <a:t> </a:t>
            </a:r>
            <a:r>
              <a:rPr lang="en-US" sz="2400" dirty="0" err="1"/>
              <a:t>hát</a:t>
            </a:r>
            <a:r>
              <a:rPr lang="en-US" sz="2400" dirty="0"/>
              <a:t> </a:t>
            </a:r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cá</a:t>
            </a:r>
            <a:r>
              <a:rPr lang="en-US" sz="2400" dirty="0"/>
              <a:t> </a:t>
            </a:r>
            <a:r>
              <a:rPr lang="en-US" sz="2400" dirty="0" err="1"/>
              <a:t>vàng</a:t>
            </a:r>
            <a:r>
              <a:rPr lang="en-US" sz="2400" dirty="0"/>
              <a:t> </a:t>
            </a:r>
            <a:r>
              <a:rPr lang="en-US" sz="2400" dirty="0" err="1"/>
              <a:t>bơi</a:t>
            </a:r>
            <a:endParaRPr lang="en-US" sz="2400" dirty="0"/>
          </a:p>
          <a:p>
            <a:r>
              <a:rPr lang="en-US" sz="2400" dirty="0"/>
              <a:t>- </a:t>
            </a:r>
            <a:r>
              <a:rPr lang="en-US" sz="2400" dirty="0" err="1"/>
              <a:t>Các</a:t>
            </a:r>
            <a:r>
              <a:rPr lang="en-US" sz="2400" dirty="0"/>
              <a:t> con </a:t>
            </a:r>
            <a:r>
              <a:rPr lang="en-US" sz="2400" dirty="0" err="1"/>
              <a:t>vừa</a:t>
            </a:r>
            <a:r>
              <a:rPr lang="en-US" sz="2400" dirty="0"/>
              <a:t> </a:t>
            </a:r>
            <a:r>
              <a:rPr lang="en-US" sz="2400" dirty="0" err="1"/>
              <a:t>hát</a:t>
            </a:r>
            <a:r>
              <a:rPr lang="en-US" sz="2400" dirty="0"/>
              <a:t> </a:t>
            </a:r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hát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? Con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?</a:t>
            </a:r>
          </a:p>
          <a:p>
            <a:r>
              <a:rPr lang="en-US" sz="2400" dirty="0"/>
              <a:t>- </a:t>
            </a:r>
            <a:r>
              <a:rPr lang="en-US" sz="2400" dirty="0" err="1"/>
              <a:t>Vậy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con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 c/c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sống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nước</a:t>
            </a:r>
            <a:r>
              <a:rPr lang="en-US" sz="2400" dirty="0"/>
              <a:t>..</a:t>
            </a:r>
          </a:p>
          <a:p>
            <a:r>
              <a:rPr lang="en-US" sz="2400" dirty="0"/>
              <a:t>- </a:t>
            </a:r>
            <a:r>
              <a:rPr lang="en-US" sz="2400" dirty="0" err="1"/>
              <a:t>Các</a:t>
            </a:r>
            <a:r>
              <a:rPr lang="en-US" sz="2400" dirty="0"/>
              <a:t> con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thơ</a:t>
            </a:r>
            <a:r>
              <a:rPr lang="en-US" sz="2400" dirty="0"/>
              <a:t> </a:t>
            </a:r>
            <a:r>
              <a:rPr lang="en-US" sz="2400" dirty="0" err="1"/>
              <a:t>Phan</a:t>
            </a:r>
            <a:r>
              <a:rPr lang="en-US" sz="2400" dirty="0"/>
              <a:t> </a:t>
            </a:r>
            <a:r>
              <a:rPr lang="en-US" sz="2400" dirty="0" err="1"/>
              <a:t>Thanh</a:t>
            </a:r>
            <a:r>
              <a:rPr lang="en-US" sz="2400" dirty="0"/>
              <a:t> </a:t>
            </a:r>
            <a:r>
              <a:rPr lang="en-US" sz="2400" dirty="0" err="1"/>
              <a:t>Nhàn</a:t>
            </a:r>
            <a:r>
              <a:rPr lang="en-US" sz="2400" dirty="0"/>
              <a:t> </a:t>
            </a:r>
            <a:r>
              <a:rPr lang="en-US" sz="2400" dirty="0" err="1"/>
              <a:t>đã</a:t>
            </a:r>
            <a:r>
              <a:rPr lang="en-US" sz="2400" dirty="0"/>
              <a:t> </a:t>
            </a:r>
            <a:r>
              <a:rPr lang="en-US" sz="2400" dirty="0" err="1"/>
              <a:t>mô</a:t>
            </a:r>
            <a:r>
              <a:rPr lang="en-US" sz="2400" dirty="0"/>
              <a:t> </a:t>
            </a:r>
            <a:r>
              <a:rPr lang="en-US" sz="2400" dirty="0" err="1"/>
              <a:t>tả</a:t>
            </a:r>
            <a:r>
              <a:rPr lang="en-US" sz="2400" dirty="0"/>
              <a:t> </a:t>
            </a:r>
            <a:r>
              <a:rPr lang="en-US" sz="2400" dirty="0" err="1"/>
              <a:t>vẻ</a:t>
            </a:r>
            <a:r>
              <a:rPr lang="en-US" sz="2400" dirty="0"/>
              <a:t> </a:t>
            </a:r>
            <a:r>
              <a:rPr lang="en-US" sz="2400" dirty="0" err="1"/>
              <a:t>đẹp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con </a:t>
            </a:r>
            <a:r>
              <a:rPr lang="en-US" sz="2400" dirty="0" err="1"/>
              <a:t>ốc</a:t>
            </a:r>
            <a:r>
              <a:rPr lang="en-US" sz="2400" dirty="0"/>
              <a:t> c/c </a:t>
            </a:r>
            <a:r>
              <a:rPr lang="en-US" sz="2400" dirty="0" err="1"/>
              <a:t>cùng</a:t>
            </a:r>
            <a:r>
              <a:rPr lang="en-US" sz="2400" dirty="0"/>
              <a:t> </a:t>
            </a:r>
            <a:r>
              <a:rPr lang="en-US" sz="2400" dirty="0" err="1"/>
              <a:t>lắng</a:t>
            </a:r>
            <a:r>
              <a:rPr lang="en-US" sz="2400" dirty="0"/>
              <a:t> </a:t>
            </a:r>
            <a:r>
              <a:rPr lang="en-US" sz="2400" dirty="0" err="1"/>
              <a:t>nghe</a:t>
            </a:r>
            <a:r>
              <a:rPr lang="en-US" sz="2400" dirty="0"/>
              <a:t> </a:t>
            </a:r>
            <a:r>
              <a:rPr lang="en-US" sz="2400" dirty="0" err="1"/>
              <a:t>nhé</a:t>
            </a:r>
            <a:endParaRPr lang="vi-VN" sz="23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33404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/>
      <p:bldP spid="92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4100" name="Picture 2" descr="F:\Tranh ảnh dạy học\Hinh nen dep\SLGG_2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WordArt 5"/>
          <p:cNvSpPr>
            <a:spLocks noChangeArrowheads="1" noChangeShapeType="1" noTextEdit="1"/>
          </p:cNvSpPr>
          <p:nvPr/>
        </p:nvSpPr>
        <p:spPr bwMode="auto">
          <a:xfrm>
            <a:off x="2667000" y="533400"/>
            <a:ext cx="7239000" cy="2209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vi-VN" sz="54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</a:t>
            </a:r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3429001" y="3001965"/>
            <a:ext cx="607890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96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 thụ</a:t>
            </a:r>
          </a:p>
        </p:txBody>
      </p:sp>
      <p:pic>
        <p:nvPicPr>
          <p:cNvPr id="12295" name="Picture 7" descr="Firewrk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72440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8" descr="Firewrk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05740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04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 animBg="1"/>
      <p:bldP spid="1229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 descr="Frame_11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WordArt 16"/>
          <p:cNvSpPr>
            <a:spLocks noChangeArrowheads="1" noChangeShapeType="1" noTextEdit="1"/>
          </p:cNvSpPr>
          <p:nvPr/>
        </p:nvSpPr>
        <p:spPr bwMode="auto">
          <a:xfrm>
            <a:off x="4073526" y="1917703"/>
            <a:ext cx="3943351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Cô đọc lần 1</a:t>
            </a:r>
          </a:p>
        </p:txBody>
      </p:sp>
      <p:sp>
        <p:nvSpPr>
          <p:cNvPr id="11" name="WordArt 24"/>
          <p:cNvSpPr>
            <a:spLocks noChangeArrowheads="1" noChangeShapeType="1" noTextEdit="1"/>
          </p:cNvSpPr>
          <p:nvPr/>
        </p:nvSpPr>
        <p:spPr bwMode="auto">
          <a:xfrm>
            <a:off x="4106863" y="2681291"/>
            <a:ext cx="3543300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Giảng nội dung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834642" y="3288601"/>
            <a:ext cx="740663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thơ</a:t>
            </a:r>
            <a:r>
              <a:rPr lang="en-US" sz="2800" dirty="0"/>
              <a:t> </a:t>
            </a:r>
            <a:r>
              <a:rPr lang="en-US" sz="2800" dirty="0" err="1"/>
              <a:t>mô</a:t>
            </a:r>
            <a:r>
              <a:rPr lang="en-US" sz="2800" dirty="0"/>
              <a:t> </a:t>
            </a:r>
            <a:r>
              <a:rPr lang="en-US" sz="2800" dirty="0" err="1"/>
              <a:t>tả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ảnh</a:t>
            </a:r>
            <a:r>
              <a:rPr lang="en-US" sz="2800" dirty="0"/>
              <a:t> </a:t>
            </a:r>
            <a:r>
              <a:rPr lang="en-US" sz="2800" dirty="0" err="1"/>
              <a:t>đẹp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con </a:t>
            </a:r>
            <a:r>
              <a:rPr lang="en-US" sz="2800" dirty="0" err="1"/>
              <a:t>ốc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đền</a:t>
            </a:r>
            <a:r>
              <a:rPr lang="en-US" sz="2800" dirty="0"/>
              <a:t> </a:t>
            </a:r>
            <a:r>
              <a:rPr lang="en-US" sz="2800" dirty="0" err="1"/>
              <a:t>ơn</a:t>
            </a:r>
            <a:r>
              <a:rPr lang="en-US" sz="2800" dirty="0"/>
              <a:t> </a:t>
            </a:r>
            <a:r>
              <a:rPr lang="en-US" sz="2800" dirty="0" err="1"/>
              <a:t>nàng</a:t>
            </a:r>
            <a:r>
              <a:rPr lang="en-US" sz="2800" dirty="0"/>
              <a:t> </a:t>
            </a:r>
            <a:r>
              <a:rPr lang="en-US" sz="2800" dirty="0" err="1"/>
              <a:t>tiên</a:t>
            </a:r>
            <a:r>
              <a:rPr lang="en-US" sz="2800" dirty="0"/>
              <a:t> </a:t>
            </a:r>
            <a:r>
              <a:rPr lang="en-US" sz="2800" dirty="0" err="1"/>
              <a:t>ốc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gíup</a:t>
            </a:r>
            <a:r>
              <a:rPr lang="en-US" sz="2800" dirty="0"/>
              <a:t> </a:t>
            </a:r>
            <a:r>
              <a:rPr lang="en-US" sz="2800" dirty="0" err="1"/>
              <a:t>bà</a:t>
            </a:r>
            <a:r>
              <a:rPr lang="en-US" sz="2800" dirty="0"/>
              <a:t> </a:t>
            </a:r>
            <a:r>
              <a:rPr lang="en-US" sz="2800" dirty="0" err="1"/>
              <a:t>rất</a:t>
            </a:r>
            <a:r>
              <a:rPr lang="en-US" sz="2800" dirty="0"/>
              <a:t>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việc</a:t>
            </a:r>
            <a:r>
              <a:rPr lang="en-US" sz="2800" dirty="0"/>
              <a:t>  .</a:t>
            </a:r>
          </a:p>
        </p:txBody>
      </p:sp>
    </p:spTree>
    <p:extLst>
      <p:ext uri="{BB962C8B-B14F-4D97-AF65-F5344CB8AC3E}">
        <p14:creationId xmlns:p14="http://schemas.microsoft.com/office/powerpoint/2010/main" val="2078310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 descr="Frame_11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41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WordArt 16"/>
          <p:cNvSpPr>
            <a:spLocks noChangeArrowheads="1" noChangeShapeType="1" noTextEdit="1"/>
          </p:cNvSpPr>
          <p:nvPr/>
        </p:nvSpPr>
        <p:spPr bwMode="auto">
          <a:xfrm>
            <a:off x="4073526" y="1917703"/>
            <a:ext cx="3943351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Video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cô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đọc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lần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vi-VN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783513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6148" name="Picture 2" descr="F:\Tranh ảnh dạy học\Hinh nen dep\SLGG_2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ordArt 25"/>
          <p:cNvSpPr>
            <a:spLocks noChangeArrowheads="1" noChangeShapeType="1" noTextEdit="1"/>
          </p:cNvSpPr>
          <p:nvPr/>
        </p:nvSpPr>
        <p:spPr bwMode="auto">
          <a:xfrm>
            <a:off x="2458387" y="1863728"/>
            <a:ext cx="8319541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Cô đọc lần 2: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hình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ảnh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động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minh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hoa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̣</a:t>
            </a:r>
            <a:r>
              <a:rPr lang="vi-VN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8949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DA2B25-0F49-4A0F-9041-85BD98BAF1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Truyen tho - Nang tien oc - NOaduio (video-converter.com)">
            <a:hlinkClick r:id="" action="ppaction://media"/>
            <a:extLst>
              <a:ext uri="{FF2B5EF4-FFF2-40B4-BE49-F238E27FC236}">
                <a16:creationId xmlns:a16="http://schemas.microsoft.com/office/drawing/2014/main" id="{EEFC0BA3-5029-4582-B603-147141BE8E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2122" y="569842"/>
            <a:ext cx="10906539" cy="569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51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6148" name="Picture 2" descr="F:\Tranh ảnh dạy học\Hinh nen dep\SLGG_2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ordArt 25"/>
          <p:cNvSpPr>
            <a:spLocks noChangeArrowheads="1" noChangeShapeType="1" noTextEdit="1"/>
          </p:cNvSpPr>
          <p:nvPr/>
        </p:nvSpPr>
        <p:spPr bwMode="auto">
          <a:xfrm>
            <a:off x="2458387" y="1863728"/>
            <a:ext cx="8319541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Cô đọc lần 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3</a:t>
            </a:r>
            <a:r>
              <a:rPr lang="vi-VN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: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đọc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va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̀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diễn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giải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từng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tranh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endParaRPr lang="vi-VN" sz="4000" b="1" kern="10" dirty="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153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</TotalTime>
  <Words>742</Words>
  <Application>Microsoft Office PowerPoint</Application>
  <PresentationFormat>Widescreen</PresentationFormat>
  <Paragraphs>90</Paragraphs>
  <Slides>28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.VnAvant</vt:lpstr>
      <vt:lpstr>.VnTime</vt:lpstr>
      <vt:lpstr>.VnVogue</vt:lpstr>
      <vt:lpstr>Arial</vt:lpstr>
      <vt:lpstr>Calibri</vt:lpstr>
      <vt:lpstr>Calibri Light</vt:lpstr>
      <vt:lpstr>Tahoma</vt:lpstr>
      <vt:lpstr>Times New Roman</vt:lpstr>
      <vt:lpstr>Office Theme</vt:lpstr>
      <vt:lpstr>Default Design</vt:lpstr>
      <vt:lpstr>PowerPoint Presentation</vt:lpstr>
      <vt:lpstr>MỤC ĐÍCH- YÊU CẦU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Administrator</cp:lastModifiedBy>
  <cp:revision>26</cp:revision>
  <dcterms:created xsi:type="dcterms:W3CDTF">2016-03-29T13:15:34Z</dcterms:created>
  <dcterms:modified xsi:type="dcterms:W3CDTF">2025-11-18T12:51:41Z</dcterms:modified>
</cp:coreProperties>
</file>