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3"/>
    <p:sldId id="256" r:id="rId4"/>
    <p:sldId id="265" r:id="rId5"/>
    <p:sldId id="258" r:id="rId6"/>
    <p:sldId id="269" r:id="rId7"/>
    <p:sldId id="257" r:id="rId8"/>
    <p:sldId id="271" r:id="rId9"/>
    <p:sldId id="259" r:id="rId10"/>
    <p:sldId id="267" r:id="rId11"/>
    <p:sldId id="274" r:id="rId12"/>
    <p:sldId id="275" r:id="rId13"/>
    <p:sldId id="276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E8FC"/>
    <a:srgbClr val="00CFD1"/>
    <a:srgbClr val="027EFF"/>
    <a:srgbClr val="F76139"/>
    <a:srgbClr val="204481"/>
    <a:srgbClr val="59A000"/>
    <a:srgbClr val="4C941F"/>
    <a:srgbClr val="4A9116"/>
    <a:srgbClr val="D6161D"/>
    <a:srgbClr val="FE5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DFEFE-315F-4D27-A52D-2E83FF4E336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FFE39-0B27-4DC0-B661-3F7350372D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2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4a"/><Relationship Id="rId5" Type="http://schemas.openxmlformats.org/officeDocument/2006/relationships/audio" Target="../media/media5.m4a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GIF"/><Relationship Id="rId3" Type="http://schemas.openxmlformats.org/officeDocument/2006/relationships/image" Target="../media/image7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7.m4a"/><Relationship Id="rId5" Type="http://schemas.openxmlformats.org/officeDocument/2006/relationships/audio" Target="../media/media7.m4a"/><Relationship Id="rId4" Type="http://schemas.openxmlformats.org/officeDocument/2006/relationships/image" Target="../media/image2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9.m4a"/><Relationship Id="rId5" Type="http://schemas.openxmlformats.org/officeDocument/2006/relationships/audio" Target="../media/media9.m4a"/><Relationship Id="rId4" Type="http://schemas.openxmlformats.org/officeDocument/2006/relationships/image" Target="../media/image2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GIF"/><Relationship Id="rId3" Type="http://schemas.openxmlformats.org/officeDocument/2006/relationships/image" Target="../media/image7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000125" y="228600"/>
            <a:ext cx="7162800" cy="4800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UBND</a:t>
            </a:r>
            <a: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QUẬN</a:t>
            </a:r>
            <a: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LONG </a:t>
            </a:r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BIÊN</a:t>
            </a:r>
            <a:b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TRƯỜNG</a:t>
            </a:r>
            <a: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 </a:t>
            </a:r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MẦM</a:t>
            </a:r>
            <a: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NON </a:t>
            </a:r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THẠCH</a:t>
            </a:r>
            <a: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16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BÀN</a:t>
            </a:r>
            <a:br>
              <a:rPr lang="en-US" sz="16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br>
              <a:rPr lang="en-US" sz="1400" b="1" dirty="0" smtClean="0">
                <a:solidFill>
                  <a:srgbClr val="59A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800" b="1" dirty="0" err="1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GIÁO</a:t>
            </a:r>
            <a:r>
              <a:rPr lang="en-US" sz="2800" b="1" dirty="0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ÁN</a:t>
            </a:r>
            <a:br>
              <a:rPr lang="en-US" sz="2800" b="1" dirty="0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800" b="1" dirty="0" err="1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PHÁT</a:t>
            </a:r>
            <a:r>
              <a:rPr lang="en-US" sz="2800" b="1" dirty="0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TRIỂN</a:t>
            </a:r>
            <a:r>
              <a:rPr lang="en-US" sz="2800" b="1" dirty="0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NHẬN</a:t>
            </a:r>
            <a:r>
              <a:rPr lang="en-US" sz="2800" b="1" dirty="0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THỨC</a:t>
            </a:r>
            <a:br>
              <a:rPr lang="en-US" sz="2400" b="1" dirty="0" smtClean="0">
                <a:solidFill>
                  <a:srgbClr val="D6161D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br>
              <a:rPr lang="en-US" sz="1400" b="1" dirty="0" smtClean="0">
                <a:solidFill>
                  <a:srgbClr val="B8A078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4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Chủ</a:t>
            </a:r>
            <a: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đề</a:t>
            </a:r>
            <a: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24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Quê</a:t>
            </a:r>
            <a: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hương</a:t>
            </a:r>
            <a: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đất</a:t>
            </a:r>
            <a: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nước</a:t>
            </a:r>
            <a: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br>
              <a:rPr lang="en-US" sz="24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b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Đề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tài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Ôn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hình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tròn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hình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tam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giác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hình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vuông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hình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chữ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nhật</a:t>
            </a:r>
            <a:b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Đối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tượng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Mẫu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giáo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nhỡ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(4 - 5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tuổi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</a:t>
            </a:r>
            <a:b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lượng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20 – 22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trẻ</a:t>
            </a:r>
            <a:b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Thời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gian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25 – 30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phút</a:t>
            </a:r>
            <a:b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Người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thực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hiện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Nguyễn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Thị</a:t>
            </a:r>
            <a: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2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Hương</a:t>
            </a:r>
            <a:br>
              <a:rPr lang="en-US" sz="22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br>
              <a:rPr lang="en-US" sz="20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20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Năm</a:t>
            </a:r>
            <a:r>
              <a:rPr lang="en-US" sz="20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học</a:t>
            </a:r>
            <a:r>
              <a:rPr lang="en-US" sz="2000" b="1" dirty="0" smtClean="0">
                <a:solidFill>
                  <a:srgbClr val="20448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2021 - 2022</a:t>
            </a:r>
            <a:endParaRPr lang="en-US" sz="2000" b="1" dirty="0">
              <a:solidFill>
                <a:srgbClr val="20448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" name="Nho-On-Bac-Various-Artists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00" y="7105015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" y="0"/>
            <a:ext cx="9213166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051" y="2438400"/>
            <a:ext cx="5015132" cy="1143000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Trò</a:t>
            </a:r>
            <a:r>
              <a:rPr lang="en-US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</a:t>
            </a:r>
            <a:r>
              <a:rPr lang="vi-VN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ơ</a:t>
            </a:r>
            <a:r>
              <a:rPr lang="en-US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</a:t>
            </a:r>
            <a:r>
              <a:rPr lang="en-US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b="1" dirty="0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1</a:t>
            </a:r>
            <a:br>
              <a:rPr lang="en-US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</a:b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Xúc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xắc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vui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vẻ</a:t>
            </a:r>
            <a:endParaRPr lang="en-US" sz="5400" b="1" dirty="0">
              <a:solidFill>
                <a:srgbClr val="4C941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3" name="LẠI ĐÂY VỚI NHA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00" y="34934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03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752600"/>
            <a:ext cx="6629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Trò</a:t>
            </a:r>
            <a:r>
              <a:rPr lang="en-US" sz="4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</a:t>
            </a:r>
            <a:r>
              <a:rPr lang="vi-VN" sz="4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ơ</a:t>
            </a:r>
            <a:r>
              <a:rPr lang="en-US" sz="4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</a:t>
            </a:r>
            <a:r>
              <a:rPr lang="en-US" sz="4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2</a:t>
            </a:r>
            <a:endParaRPr lang="en-US" sz="4400" b="1" dirty="0">
              <a:solidFill>
                <a:srgbClr val="4C941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Tạo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các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hình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từ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sz="5400" b="1" dirty="0" smtClean="0">
              <a:solidFill>
                <a:srgbClr val="4C941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nhiều</a:t>
            </a:r>
            <a:r>
              <a:rPr lang="en-US" sz="5400" b="1" dirty="0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nguyên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vật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liệu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sz="5400" b="1" dirty="0">
              <a:solidFill>
                <a:srgbClr val="4C941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4" name="nhạc chơi gó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7326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214"/>
            <a:ext cx="9144000" cy="6803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133600"/>
            <a:ext cx="701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Trò</a:t>
            </a:r>
            <a:r>
              <a:rPr lang="en-US" sz="4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</a:t>
            </a:r>
            <a:r>
              <a:rPr lang="vi-VN" sz="4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ơ</a:t>
            </a:r>
            <a:r>
              <a:rPr lang="en-US" sz="4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i</a:t>
            </a:r>
            <a:r>
              <a:rPr lang="en-US" sz="4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3</a:t>
            </a:r>
            <a:endParaRPr lang="en-US" sz="4400" b="1" dirty="0" smtClean="0">
              <a:solidFill>
                <a:srgbClr val="4C941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Thi</a:t>
            </a:r>
            <a:r>
              <a:rPr lang="en-US" sz="5400" b="1" dirty="0" smtClean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xem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đội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nào</a:t>
            </a:r>
            <a:r>
              <a:rPr lang="en-US" sz="5400" b="1" dirty="0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5400" b="1" dirty="0" err="1">
                <a:solidFill>
                  <a:srgbClr val="4C941F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nhanh</a:t>
            </a:r>
            <a:endParaRPr lang="en-US" sz="5400" b="1" dirty="0">
              <a:solidFill>
                <a:srgbClr val="4C941F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5" name="children-fun-light-ukulele-joyful-bright-playful-music-163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9800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812"/>
            <a:ext cx="9144000" cy="6986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5" y="2209800"/>
            <a:ext cx="8534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CHÚC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CÁC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BÉ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sz="4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7AE8F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CHĂM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NGOAN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VÀ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HỌC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GIỎI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AE8F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AE8FC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380999" y="197485"/>
            <a:ext cx="8372475" cy="1905000"/>
          </a:xfrm>
          <a:prstGeom prst="cloudCallout">
            <a:avLst>
              <a:gd name="adj1" fmla="val -658"/>
              <a:gd name="adj2" fmla="val 87500"/>
            </a:avLst>
          </a:prstGeom>
          <a:solidFill>
            <a:srgbClr val="08A8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,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r>
              <a:rPr lang="en-US" sz="3200" b="1" dirty="0"/>
              <a:t>,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bao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lăn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.</a:t>
            </a:r>
            <a:endParaRPr lang="en-US" sz="3200" b="1" dirty="0"/>
          </a:p>
        </p:txBody>
      </p:sp>
      <p:sp>
        <p:nvSpPr>
          <p:cNvPr id="5" name="Cloud Callout 4"/>
          <p:cNvSpPr/>
          <p:nvPr/>
        </p:nvSpPr>
        <p:spPr>
          <a:xfrm>
            <a:off x="381000" y="426085"/>
            <a:ext cx="8534399" cy="1676400"/>
          </a:xfrm>
          <a:prstGeom prst="cloudCallout">
            <a:avLst>
              <a:gd name="adj1" fmla="val -1060"/>
              <a:gd name="adj2" fmla="val 87500"/>
            </a:avLst>
          </a:prstGeom>
          <a:solidFill>
            <a:srgbClr val="08A8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tròn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en-US" sz="4000" b="1" dirty="0"/>
          </a:p>
        </p:txBody>
      </p:sp>
      <p:pic>
        <p:nvPicPr>
          <p:cNvPr id="1027" name="Picture 3" descr="C:\Users\admin\Desktop\PP Thương\tròn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600" y="2873848"/>
            <a:ext cx="4581524" cy="398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724400" y="4191000"/>
            <a:ext cx="3048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95751" y="4183117"/>
            <a:ext cx="3048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95600" y="3124200"/>
            <a:ext cx="3276600" cy="3352800"/>
          </a:xfrm>
          <a:prstGeom prst="ellipse">
            <a:avLst/>
          </a:prstGeom>
          <a:solidFill>
            <a:schemeClr val="lt1">
              <a:alpha val="0"/>
            </a:schemeClr>
          </a:solidFill>
          <a:ln w="889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185" y="6943090"/>
            <a:ext cx="464185" cy="464185"/>
          </a:xfrm>
          <a:prstGeom prst="rect">
            <a:avLst/>
          </a:prstGeom>
        </p:spPr>
      </p:pic>
      <p:pic>
        <p:nvPicPr>
          <p:cNvPr id="4" name="2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185" y="6943090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6915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66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5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69149 0.00139 C 0.72152 -0.03657 0.76649 -0.06064 0.81649 -0.06064 C 0.86649 -0.06064 0.91146 -0.03657 0.94149 0.00139 C 0.91146 0.03936 0.86649 0.06343 0.81649 0.06343 C 0.76649 0.06343 0.72152 0.03936 0.69149 0.00139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1" nodeType="withEffect">
                                  <p:stCondLst>
                                    <p:cond delay="6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3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3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3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3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3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9149 0.00139 C 0.66146 0.03935 0.61649 0.06343 0.56649 0.06343 C 0.51649 0.06343 0.47152 0.03935 0.44149 0.00139 C 0.47152 -0.03657 0.51649 -0.06065 0.56649 -0.06065 C 0.61649 -0.06065 0.66146 -0.03657 0.69149 0.00139 Z " pathEditMode="relative" rAng="10800000" ptsTypes="fffff">
                                      <p:cBhvr>
                                        <p:cTn id="50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69149 0.00139 C 0.72153 -0.03657 0.76649 -0.06065 0.81649 -0.06065 C 0.86649 -0.06065 0.91146 -0.03657 0.94149 0.00139 C 0.91146 0.03935 0.86649 0.06343 0.81649 0.06343 C 0.76649 0.06343 0.72153 0.03935 0.69149 0.00139 Z " pathEditMode="relative" rAng="0" ptsTypes="fffff">
                                      <p:cBhvr>
                                        <p:cTn id="5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4" dur="7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3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3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7" presetClass="emph" presetSubtype="0" fill="remove" grpId="4" nodeType="withEffect">
                                  <p:stCondLst>
                                    <p:cond delay="5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4" nodeType="withEffect">
                                  <p:stCondLst>
                                    <p:cond delay="5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0.6915 0.00139 L 1.03316 0.0013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1.03316 0.00139 L 0.3665 0.0013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3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Motion origin="layout" path="M 0.3665 0.00139 L 0.6915 0.0013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9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ldLvl="0" animBg="1"/>
      <p:bldP spid="5" grpId="0" bldLvl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o tay.wav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8288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7465" y="649044"/>
            <a:ext cx="8534400" cy="1812851"/>
          </a:xfrm>
          <a:prstGeom prst="cloudCallout">
            <a:avLst>
              <a:gd name="adj1" fmla="val -1096"/>
              <a:gd name="adj2" fmla="val 9507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Hình</a:t>
            </a:r>
            <a:r>
              <a:rPr lang="en-US" sz="4000" b="1" dirty="0"/>
              <a:t> tam </a:t>
            </a:r>
            <a:r>
              <a:rPr lang="en-US" sz="4000" b="1" dirty="0" err="1"/>
              <a:t>giác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en-US" sz="4000" b="1" dirty="0"/>
          </a:p>
        </p:txBody>
      </p:sp>
      <p:sp>
        <p:nvSpPr>
          <p:cNvPr id="9" name="Cloud Callout 8"/>
          <p:cNvSpPr/>
          <p:nvPr/>
        </p:nvSpPr>
        <p:spPr>
          <a:xfrm>
            <a:off x="142875" y="450288"/>
            <a:ext cx="8724900" cy="1774751"/>
          </a:xfrm>
          <a:prstGeom prst="cloudCallout">
            <a:avLst>
              <a:gd name="adj1" fmla="val -1182"/>
              <a:gd name="adj2" fmla="val 10006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Có</a:t>
            </a:r>
            <a:r>
              <a:rPr lang="en-US" sz="3600" b="1" dirty="0"/>
              <a:t> 3 </a:t>
            </a:r>
            <a:r>
              <a:rPr lang="en-US" sz="3600" b="1" dirty="0" err="1"/>
              <a:t>cạnh</a:t>
            </a:r>
            <a:r>
              <a:rPr lang="en-US" sz="3600" b="1" dirty="0"/>
              <a:t>, 3 </a:t>
            </a:r>
            <a:r>
              <a:rPr lang="en-US" sz="3600" b="1" dirty="0" err="1"/>
              <a:t>góc</a:t>
            </a:r>
            <a:r>
              <a:rPr lang="en-US" sz="3600" b="1" dirty="0"/>
              <a:t>,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bao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lăn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en-US" sz="3600" b="1" dirty="0"/>
          </a:p>
        </p:txBody>
      </p:sp>
      <p:pic>
        <p:nvPicPr>
          <p:cNvPr id="4" name="Picture 2" descr="C:\Users\admin\Desktop\tamgiác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914400"/>
            <a:ext cx="5257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800600" y="4446623"/>
            <a:ext cx="304800" cy="4301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2400" y="4438740"/>
            <a:ext cx="304800" cy="4301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533651" y="3048000"/>
            <a:ext cx="1971674" cy="31242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62475" y="3048000"/>
            <a:ext cx="1990725" cy="315835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33650" y="6206359"/>
            <a:ext cx="394335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405" y="6835140"/>
            <a:ext cx="464185" cy="464185"/>
          </a:xfrm>
          <a:prstGeom prst="rect">
            <a:avLst/>
          </a:prstGeom>
        </p:spPr>
      </p:pic>
      <p:pic>
        <p:nvPicPr>
          <p:cNvPr id="6" name="3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65" y="6835140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156 -0.115187 C 0.017086 -0.137177 0.067256 -0.157777 0.084276 -0.157777 C 0.194346 -0.157777 0.307366 0.180183 0.307366 0.520003 C 0.307366 0.348243 0.364826 0.180183 0.418126 0.180183 C 0.475416 0.180183 0.529066 0.351253 0.529066 0.520003 C 0.529066 0.435513 0.557886 0.348243 0.586006 0.348243 C 0.614656 0.348243 0.642956 0.432503 0.642956 0.520003 C 0.642956 0.475783 0.657366 0.435513 0.671426 0.435513 C 0.685836 0.435513 0.700076 0.478793 0.700076 0.520003 C 0.700076 0.497083 0.707186 0.475783 0.713966 0.475783 C 0.717606 0.475783 0.728546 0.497783 0.728546 0.520003 C 0.728546 0.508423 0.731846 0.497083 0.735666 0.497083 C 0.735666 0.499863 0.743476 0.507963 0.743476 0.520003 C 0.743476 0.513283 0.743476 0.508423 0.746776 0.508423 C 0.746776 0.510973 0.750596 0.513983 0.750596 0.520003 C 0.750596 0.516533 0.750596 0.513283 0.750596 0.510973 C 0.754236 0.510973 0.754236 0.513283 0.754236 0.516533 C 0.758056 0.516533 0.758056 0.513983 0.758056 0.510973 C 0.762576 0.510973 0.762576 0.513283 0.762576 0.516533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" y="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1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72083 0.51643 L 0.94583 0.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0.9375 0.3 L 0.7125 0.51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0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0.72083 0.51643 L 0.4875 0.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10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Motion origin="layout" path="M 0.4875 0.3 L 0.72083 0.5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0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1" nodeType="withEffect">
                                  <p:stCondLst>
                                    <p:cond delay="10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10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79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3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fill="remove" grpId="4" nodeType="withEffect">
                                  <p:stCondLst>
                                    <p:cond delay="8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fill="remove" grpId="4" nodeType="withEffect">
                                  <p:stCondLst>
                                    <p:cond delay="8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7" grpId="0" animBg="1"/>
      <p:bldP spid="7" grpId="1" animBg="1"/>
      <p:bldP spid="7" grpId="2" animBg="1"/>
      <p:bldP spid="7" grpId="3" animBg="1"/>
      <p:bldP spid="7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o tay.wav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Kết quả hình ảnh cho clapping smile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81200" y="-762000"/>
            <a:ext cx="903257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13410" y="642620"/>
            <a:ext cx="7620000" cy="1524000"/>
          </a:xfrm>
          <a:prstGeom prst="wedgeEllipseCallout">
            <a:avLst>
              <a:gd name="adj1" fmla="val -3576"/>
              <a:gd name="adj2" fmla="val 109140"/>
            </a:avLst>
          </a:prstGeom>
          <a:solidFill>
            <a:srgbClr val="EE80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vuông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en-US" sz="4000" b="1" dirty="0"/>
          </a:p>
        </p:txBody>
      </p:sp>
      <p:pic>
        <p:nvPicPr>
          <p:cNvPr id="4" name="Picture 2" descr="C:\Users\admin\Desktop\hình vuông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2514600"/>
            <a:ext cx="5410200" cy="45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375920" y="547370"/>
            <a:ext cx="8391525" cy="1619250"/>
          </a:xfrm>
          <a:prstGeom prst="wedgeEllipseCallout">
            <a:avLst>
              <a:gd name="adj1" fmla="val -2027"/>
              <a:gd name="adj2" fmla="val 108622"/>
            </a:avLst>
          </a:prstGeom>
          <a:solidFill>
            <a:srgbClr val="EE80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Có</a:t>
            </a:r>
            <a:r>
              <a:rPr lang="en-US" sz="3600" b="1" dirty="0"/>
              <a:t> 4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, </a:t>
            </a:r>
            <a:r>
              <a:rPr lang="en-US" sz="3600" b="1" dirty="0" err="1"/>
              <a:t>đường</a:t>
            </a:r>
            <a:r>
              <a:rPr lang="en-US" sz="3600" b="1" dirty="0"/>
              <a:t> </a:t>
            </a:r>
            <a:r>
              <a:rPr lang="en-US" sz="3600" b="1" dirty="0" err="1"/>
              <a:t>bao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lăn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en-US" sz="3600" b="1" dirty="0"/>
          </a:p>
        </p:txBody>
      </p:sp>
      <p:sp>
        <p:nvSpPr>
          <p:cNvPr id="7" name="Oval 6"/>
          <p:cNvSpPr/>
          <p:nvPr/>
        </p:nvSpPr>
        <p:spPr>
          <a:xfrm>
            <a:off x="4495800" y="3837023"/>
            <a:ext cx="304800" cy="4301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81400" y="3837023"/>
            <a:ext cx="304800" cy="4301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4600" y="2895600"/>
            <a:ext cx="335280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14600" y="6134100"/>
            <a:ext cx="335280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4" y="2933133"/>
            <a:ext cx="0" cy="3200967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67400" y="2933133"/>
            <a:ext cx="0" cy="32385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55" y="7268845"/>
            <a:ext cx="464185" cy="464185"/>
          </a:xfrm>
          <a:prstGeom prst="rect">
            <a:avLst/>
          </a:prstGeom>
        </p:spPr>
      </p:pic>
      <p:pic>
        <p:nvPicPr>
          <p:cNvPr id="3" name="4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630" y="7268845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C 0.00556 0.05301 0.01823 0.12708 0.06545 0.12593 C 0.13351 0.12593 0.13854 -0.12199 0.21962 -0.12292 C 0.29271 -0.12292 0.25365 0.09398 0.32413 0.09306 C 0.39757 0.09306 0.35816 -0.06389 0.43663 -0.06389 C 0.50712 -0.06389 0.46806 0.0419 0.53073 0.0419 C 0.59097 0.0419 0.55972 -0.03889 0.61459 -0.03889 C 0.64601 -0.03889 0.64827 -0.0169 0.65104 0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2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65104 -0.00625 C 0.77934 -0.00625 0.88438 0.02454 0.88438 0.06273 C 0.88438 0.10069 0.77934 0.13194 0.65104 0.13194 C 0.52222 0.13194 0.41771 0.10069 0.41771 0.06273 C 0.41771 0.02454 0.52222 -0.00625 0.65104 -0.00625 Z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0.65104 0.00324 C 0.77934 0.00324 0.88437 0.03287 0.88437 0.06991 C 0.88437 0.10625 0.77934 0.13657 0.65104 0.13657 C 0.52239 0.13657 0.4184 0.10625 0.4184 0.06991 C 0.4184 0.03287 0.52239 0.00324 0.65104 0.00324 Z " pathEditMode="relative" rAng="0" ptsTypes="fffff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1" nodeType="withEffect">
                                  <p:stCondLst>
                                    <p:cond delay="8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8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8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04 0 C 0.77465 0 0.87535 0.03032 0.87535 0.06829 C 0.87535 0.10579 0.77465 0.13657 0.65104 0.13657 C 0.52726 0.13657 0.42691 0.10579 0.42691 0.06829 C 0.42691 0.03032 0.52726 0 0.65104 0 Z " pathEditMode="relative" rAng="0" ptsTypes="fffff">
                                      <p:cBhvr>
                                        <p:cTn id="5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2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4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7" presetClass="emph" presetSubtype="0" fill="remove" grpId="3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7" presetClass="emph" presetSubtype="0" fill="remove" grpId="3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9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ldLvl="0" animBg="1"/>
      <p:bldP spid="8" grpId="0" bldLvl="0" animBg="1"/>
      <p:bldP spid="7" grpId="0" animBg="1"/>
      <p:bldP spid="7" grpId="1" animBg="1"/>
      <p:bldP spid="7" grpId="2" animBg="1"/>
      <p:bldP spid="7" grpId="3" animBg="1"/>
      <p:bldP spid="7" grpId="4" animBg="1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o tay.wav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8288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228600" y="799158"/>
            <a:ext cx="8458200" cy="1562408"/>
          </a:xfrm>
          <a:prstGeom prst="wedgeRoundRectCallout">
            <a:avLst>
              <a:gd name="adj1" fmla="val -3491"/>
              <a:gd name="adj2" fmla="val 11027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Có</a:t>
            </a:r>
            <a:r>
              <a:rPr lang="en-US" sz="3200" b="1" dirty="0"/>
              <a:t> 4 </a:t>
            </a:r>
            <a:r>
              <a:rPr lang="en-US" sz="3200" b="1" dirty="0" err="1"/>
              <a:t>góc</a:t>
            </a:r>
            <a:r>
              <a:rPr lang="en-US" sz="3200" b="1" dirty="0"/>
              <a:t>, 4 </a:t>
            </a:r>
            <a:r>
              <a:rPr lang="en-US" sz="3200" b="1" dirty="0" err="1"/>
              <a:t>cạnh</a:t>
            </a:r>
            <a:r>
              <a:rPr lang="en-US" sz="3200" b="1" dirty="0"/>
              <a:t>, 2 </a:t>
            </a:r>
            <a:r>
              <a:rPr lang="en-US" sz="3200" b="1" dirty="0" err="1"/>
              <a:t>cạnh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, 2 </a:t>
            </a:r>
            <a:r>
              <a:rPr lang="en-US" sz="3200" b="1" dirty="0" err="1"/>
              <a:t>cạnh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,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bao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lăn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.</a:t>
            </a:r>
            <a:endParaRPr lang="en-US" sz="32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71500" y="938212"/>
            <a:ext cx="7772400" cy="1285569"/>
          </a:xfrm>
          <a:prstGeom prst="wedgeRoundRectCallout">
            <a:avLst>
              <a:gd name="adj1" fmla="val 2054"/>
              <a:gd name="adj2" fmla="val 132757"/>
              <a:gd name="adj3" fmla="val 16667"/>
            </a:avLst>
          </a:prstGeom>
          <a:solidFill>
            <a:srgbClr val="7030A0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+mj-lt"/>
                <a:cs typeface="Arial" panose="020B0604020202090204" pitchFamily="34" charset="0"/>
              </a:rPr>
              <a:t>Hình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90204" pitchFamily="34" charset="0"/>
              </a:rPr>
              <a:t>chữ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90204" pitchFamily="34" charset="0"/>
              </a:rPr>
              <a:t>nhật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90204" pitchFamily="34" charset="0"/>
              </a:rPr>
              <a:t>có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90204" pitchFamily="34" charset="0"/>
              </a:rPr>
              <a:t>đặc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90204" pitchFamily="34" charset="0"/>
              </a:rPr>
              <a:t>điểm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90204" pitchFamily="34" charset="0"/>
              </a:rPr>
              <a:t>gì</a:t>
            </a:r>
            <a:r>
              <a:rPr lang="en-US" sz="4000" b="1" dirty="0">
                <a:latin typeface="+mj-lt"/>
                <a:cs typeface="Arial" panose="020B0604020202090204" pitchFamily="34" charset="0"/>
              </a:rPr>
              <a:t>?</a:t>
            </a:r>
            <a:endParaRPr lang="en-US" sz="4000" b="1" dirty="0">
              <a:latin typeface="+mj-lt"/>
              <a:cs typeface="Arial" panose="020B0604020202090204" pitchFamily="34" charset="0"/>
            </a:endParaRPr>
          </a:p>
        </p:txBody>
      </p:sp>
      <p:pic>
        <p:nvPicPr>
          <p:cNvPr id="1026" name="Picture 2" descr="C:\Users\admin\Desktop\PP Thương\hinh chu nhat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5400" y="3124200"/>
            <a:ext cx="507948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876800" y="3989423"/>
            <a:ext cx="304800" cy="4301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62400" y="3989423"/>
            <a:ext cx="304800" cy="43017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224073" y="3274719"/>
            <a:ext cx="4619654" cy="188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24073" y="6212181"/>
            <a:ext cx="4619654" cy="37533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24077" y="3276600"/>
            <a:ext cx="0" cy="293558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843727" y="3276600"/>
            <a:ext cx="0" cy="2973114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95" y="7070725"/>
            <a:ext cx="464185" cy="464185"/>
          </a:xfrm>
          <a:prstGeom prst="rect">
            <a:avLst/>
          </a:prstGeom>
        </p:spPr>
      </p:pic>
      <p:pic>
        <p:nvPicPr>
          <p:cNvPr id="3" name="52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5585" y="7070725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7.40741E-7 C 0.00226 0.05301 0.01701 0.12708 0.0717 0.12593 C 0.15069 0.12593 0.15642 -0.12199 0.25052 -0.12292 C 0.3349 -0.12292 0.28958 0.09398 0.37118 0.09306 C 0.45642 0.09306 0.41059 -0.06389 0.50156 -0.06389 C 0.58299 -0.06389 0.53802 0.0419 0.61042 0.0419 C 0.68038 0.0419 0.6441 -0.03889 0.70781 -0.03889 C 0.7441 -0.03889 0.7467 -0.0169 0.75 -7.40741E-7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75 -0.01667 L 1 -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1 -0.01667 L 0.51667 -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Motion origin="layout" path="M 0.51389 -0.01667 L 0.76389 -0.016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1" nodeType="withEffect">
                                  <p:stCondLst>
                                    <p:cond delay="8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1" nodeType="withEffect">
                                  <p:stCondLst>
                                    <p:cond delay="8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" dur="10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389 -0.01667 L 0.51389 -0.016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51667 -0.01667 L 0.99723 -0.016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8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00556 -0.01667 L 0.75556 -0.01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3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3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7" presetClass="emph" presetSubtype="0" fill="remove" grpId="4" nodeType="withEffect">
                                  <p:stCondLst>
                                    <p:cond delay="8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7" presetClass="emph" presetSubtype="0" fill="remove" grpId="4" nodeType="withEffect">
                                  <p:stCondLst>
                                    <p:cond delay="8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5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5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0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ldLvl="0" animBg="1"/>
      <p:bldP spid="6" grpId="0" bldLvl="0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o tay.wav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Kết quả hình ảnh cho clapping smile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81200" y="-762000"/>
            <a:ext cx="903257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</Words>
  <Application>WPS Presentation</Application>
  <PresentationFormat>On-screen Show (4:3)</PresentationFormat>
  <Paragraphs>30</Paragraphs>
  <Slides>13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微软雅黑</vt:lpstr>
      <vt:lpstr>汉仪旗黑</vt:lpstr>
      <vt:lpstr>Arial Unicode MS</vt:lpstr>
      <vt:lpstr>Calibri</vt:lpstr>
      <vt:lpstr>Helvetica Neue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 1 Xúc xắc vui vẻ</vt:lpstr>
      <vt:lpstr>PowerPoint 演示文稿</vt:lpstr>
      <vt:lpstr>PowerPoint 演示文稿</vt:lpstr>
      <vt:lpstr>PowerPoint 演示文稿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trangiang</cp:lastModifiedBy>
  <cp:revision>72</cp:revision>
  <dcterms:created xsi:type="dcterms:W3CDTF">2022-05-08T14:41:48Z</dcterms:created>
  <dcterms:modified xsi:type="dcterms:W3CDTF">2022-05-08T14:41:48Z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