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12.jpg" ContentType="image/png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3" r:id="rId2"/>
    <p:sldId id="295" r:id="rId3"/>
    <p:sldId id="294" r:id="rId4"/>
    <p:sldId id="297" r:id="rId5"/>
    <p:sldId id="257" r:id="rId6"/>
    <p:sldId id="286" r:id="rId7"/>
    <p:sldId id="258" r:id="rId8"/>
    <p:sldId id="287" r:id="rId9"/>
    <p:sldId id="288" r:id="rId10"/>
    <p:sldId id="265" r:id="rId11"/>
    <p:sldId id="266" r:id="rId12"/>
    <p:sldId id="289" r:id="rId13"/>
    <p:sldId id="284" r:id="rId14"/>
    <p:sldId id="269" r:id="rId15"/>
    <p:sldId id="276" r:id="rId16"/>
    <p:sldId id="268" r:id="rId17"/>
    <p:sldId id="267" r:id="rId18"/>
    <p:sldId id="285" r:id="rId19"/>
    <p:sldId id="273" r:id="rId20"/>
    <p:sldId id="272" r:id="rId21"/>
    <p:sldId id="278" r:id="rId22"/>
    <p:sldId id="277" r:id="rId23"/>
    <p:sldId id="279" r:id="rId24"/>
    <p:sldId id="263" r:id="rId25"/>
    <p:sldId id="280" r:id="rId26"/>
    <p:sldId id="282" r:id="rId27"/>
    <p:sldId id="290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07A9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2" d="100"/>
          <a:sy n="82" d="100"/>
        </p:scale>
        <p:origin x="15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3CEF6-1C4B-4477-BDF7-6D58A2CC70D8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DDF27-3E27-4493-90C4-6293992BE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7080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3CEF6-1C4B-4477-BDF7-6D58A2CC70D8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DDF27-3E27-4493-90C4-6293992BE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6847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3CEF6-1C4B-4477-BDF7-6D58A2CC70D8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DDF27-3E27-4493-90C4-6293992BE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199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3CEF6-1C4B-4477-BDF7-6D58A2CC70D8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DDF27-3E27-4493-90C4-6293992BE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5257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3CEF6-1C4B-4477-BDF7-6D58A2CC70D8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DDF27-3E27-4493-90C4-6293992BE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8345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3CEF6-1C4B-4477-BDF7-6D58A2CC70D8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DDF27-3E27-4493-90C4-6293992BE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8139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3CEF6-1C4B-4477-BDF7-6D58A2CC70D8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DDF27-3E27-4493-90C4-6293992BE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5386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3CEF6-1C4B-4477-BDF7-6D58A2CC70D8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DDF27-3E27-4493-90C4-6293992BE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1545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3CEF6-1C4B-4477-BDF7-6D58A2CC70D8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DDF27-3E27-4493-90C4-6293992BE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4111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3CEF6-1C4B-4477-BDF7-6D58A2CC70D8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DDF27-3E27-4493-90C4-6293992BE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808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3CEF6-1C4B-4477-BDF7-6D58A2CC70D8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DDF27-3E27-4493-90C4-6293992BE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0521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13CEF6-1C4B-4477-BDF7-6D58A2CC70D8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5DDF27-3E27-4493-90C4-6293992BE99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FB568A3-72A8-4EF9-ADCF-AF7FCBBCCF7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4073" y="0"/>
            <a:ext cx="387927" cy="3636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8193AEF-D669-45B3-8987-14ABED045DB3}"/>
              </a:ext>
            </a:extLst>
          </p:cNvPr>
          <p:cNvSpPr txBox="1"/>
          <p:nvPr userDrawn="1"/>
        </p:nvSpPr>
        <p:spPr>
          <a:xfrm rot="19204618">
            <a:off x="8769928" y="4967961"/>
            <a:ext cx="4873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chemeClr val="bg1">
                    <a:lumMod val="95000"/>
                  </a:schemeClr>
                </a:solidFill>
                <a:latin typeface="VNI-Whimsy" panose="00000400000000000000" pitchFamily="2" charset="0"/>
              </a:rPr>
              <a:t>TrangxNguyen</a:t>
            </a:r>
            <a:r>
              <a:rPr lang="en-US" b="1" dirty="0">
                <a:solidFill>
                  <a:schemeClr val="bg1">
                    <a:lumMod val="95000"/>
                  </a:schemeClr>
                </a:solidFill>
                <a:latin typeface="VNI-Whimsy" panose="00000400000000000000" pitchFamily="2" charset="0"/>
              </a:rPr>
              <a:t> 92 Production</a:t>
            </a:r>
          </a:p>
        </p:txBody>
      </p:sp>
    </p:spTree>
    <p:extLst>
      <p:ext uri="{BB962C8B-B14F-4D97-AF65-F5344CB8AC3E}">
        <p14:creationId xmlns:p14="http://schemas.microsoft.com/office/powerpoint/2010/main" val="3089946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9.m4a"/><Relationship Id="rId1" Type="http://schemas.openxmlformats.org/officeDocument/2006/relationships/audio" Target="NULL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13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6.png"/><Relationship Id="rId4" Type="http://schemas.openxmlformats.org/officeDocument/2006/relationships/image" Target="../media/image13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6.png"/><Relationship Id="rId4" Type="http://schemas.openxmlformats.org/officeDocument/2006/relationships/image" Target="../media/image13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6.png"/><Relationship Id="rId4" Type="http://schemas.openxmlformats.org/officeDocument/2006/relationships/image" Target="../media/image1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6.png"/><Relationship Id="rId4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6.pn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media" Target="../media/media16.m4a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6.m4a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7.m4a"/><Relationship Id="rId1" Type="http://schemas.openxmlformats.org/officeDocument/2006/relationships/audio" Target="NULL" TargetMode="External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6.png"/><Relationship Id="rId4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6.png"/><Relationship Id="rId4" Type="http://schemas.openxmlformats.org/officeDocument/2006/relationships/image" Target="../media/image1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6.png"/><Relationship Id="rId4" Type="http://schemas.openxmlformats.org/officeDocument/2006/relationships/image" Target="../media/image1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6.png"/><Relationship Id="rId4" Type="http://schemas.openxmlformats.org/officeDocument/2006/relationships/image" Target="../media/image3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6.png"/><Relationship Id="rId5" Type="http://schemas.openxmlformats.org/officeDocument/2006/relationships/image" Target="../media/image9.gif"/><Relationship Id="rId4" Type="http://schemas.openxmlformats.org/officeDocument/2006/relationships/image" Target="../media/image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6.png"/><Relationship Id="rId4" Type="http://schemas.openxmlformats.org/officeDocument/2006/relationships/image" Target="../media/image3.jp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audio" Target="../media/media24.m4a"/><Relationship Id="rId7" Type="http://schemas.openxmlformats.org/officeDocument/2006/relationships/image" Target="../media/image21.gif"/><Relationship Id="rId2" Type="http://schemas.microsoft.com/office/2007/relationships/media" Target="../media/media24.m4a"/><Relationship Id="rId1" Type="http://schemas.openxmlformats.org/officeDocument/2006/relationships/tags" Target="../tags/tag1.xml"/><Relationship Id="rId6" Type="http://schemas.openxmlformats.org/officeDocument/2006/relationships/image" Target="../media/image20.gif"/><Relationship Id="rId5" Type="http://schemas.openxmlformats.org/officeDocument/2006/relationships/image" Target="../media/image19.png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6.png"/><Relationship Id="rId5" Type="http://schemas.openxmlformats.org/officeDocument/2006/relationships/image" Target="../media/image9.gif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6.png"/><Relationship Id="rId4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6.png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6.png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6271F22-4274-D422-1C5A-231C5B627DA5}"/>
              </a:ext>
            </a:extLst>
          </p:cNvPr>
          <p:cNvSpPr txBox="1"/>
          <p:nvPr/>
        </p:nvSpPr>
        <p:spPr>
          <a:xfrm>
            <a:off x="3006362" y="6276881"/>
            <a:ext cx="59697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NĂM HỌC: 2024- 2025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43A2F02-4226-4993-1484-7A6C4A3E91A3}"/>
              </a:ext>
            </a:extLst>
          </p:cNvPr>
          <p:cNvSpPr txBox="1">
            <a:spLocks/>
          </p:cNvSpPr>
          <p:nvPr/>
        </p:nvSpPr>
        <p:spPr>
          <a:xfrm>
            <a:off x="2857840" y="3012228"/>
            <a:ext cx="6829085" cy="12280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eagull" panose="02040603050506020204" pitchFamily="18" charset="0"/>
              </a:rPr>
              <a:t>LĨNH VỰC PHÁT TRIỂN NGÔN NGỮ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94DD492-4A75-15A4-0CF1-888EA886E08D}"/>
              </a:ext>
            </a:extLst>
          </p:cNvPr>
          <p:cNvSpPr txBox="1"/>
          <p:nvPr/>
        </p:nvSpPr>
        <p:spPr>
          <a:xfrm>
            <a:off x="4022978" y="181009"/>
            <a:ext cx="59697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SƠN CA</a:t>
            </a:r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EC3D66-9B81-449F-E021-161EFE1D8E85}"/>
              </a:ext>
            </a:extLst>
          </p:cNvPr>
          <p:cNvSpPr txBox="1"/>
          <p:nvPr/>
        </p:nvSpPr>
        <p:spPr>
          <a:xfrm>
            <a:off x="3074975" y="3833725"/>
            <a:ext cx="63948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Thơ: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ctr"/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Nhược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endParaRPr 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6362DFD-8D6E-8326-072B-ECE19333AAA9}"/>
              </a:ext>
            </a:extLst>
          </p:cNvPr>
          <p:cNvSpPr txBox="1"/>
          <p:nvPr/>
        </p:nvSpPr>
        <p:spPr>
          <a:xfrm>
            <a:off x="3006362" y="5772752"/>
            <a:ext cx="59697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Thẩm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Xuân Trà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AC4FF17-79EA-7DF7-A590-FA3A7DE72489}"/>
              </a:ext>
            </a:extLst>
          </p:cNvPr>
          <p:cNvSpPr txBox="1"/>
          <p:nvPr/>
        </p:nvSpPr>
        <p:spPr>
          <a:xfrm>
            <a:off x="2931015" y="5224740"/>
            <a:ext cx="59697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D2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7757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9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ext Box 5"/>
          <p:cNvSpPr txBox="1">
            <a:spLocks noChangeArrowheads="1"/>
          </p:cNvSpPr>
          <p:nvPr/>
        </p:nvSpPr>
        <p:spPr bwMode="auto">
          <a:xfrm>
            <a:off x="2262981" y="-291547"/>
            <a:ext cx="815340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en-US" altLang="en-US" sz="4000" b="1" dirty="0">
              <a:solidFill>
                <a:schemeClr val="accent2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Cầu</a:t>
            </a: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vồng</a:t>
            </a: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xuất</a:t>
            </a: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hiện</a:t>
            </a: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khi</a:t>
            </a: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?</a:t>
            </a:r>
          </a:p>
        </p:txBody>
      </p:sp>
      <p:pic>
        <p:nvPicPr>
          <p:cNvPr id="2" name="Câu vồng">
            <a:hlinkClick r:id="" action="ppaction://media"/>
            <a:extLst>
              <a:ext uri="{FF2B5EF4-FFF2-40B4-BE49-F238E27FC236}">
                <a16:creationId xmlns:a16="http://schemas.microsoft.com/office/drawing/2014/main" id="{6DCEDAEB-B564-492E-BE2F-AB99E5095F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6000" y="-14827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147511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33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 descr="mua rao 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Cầu vồng 8">
            <a:hlinkClick r:id="" action="ppaction://media"/>
            <a:extLst>
              <a:ext uri="{FF2B5EF4-FFF2-40B4-BE49-F238E27FC236}">
                <a16:creationId xmlns:a16="http://schemas.microsoft.com/office/drawing/2014/main" id="{13B62CBC-6244-4FCA-887C-EC463CF7936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502" end="968.104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65875" y="-16160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898369"/>
      </p:ext>
    </p:extLst>
  </p:cSld>
  <p:clrMapOvr>
    <a:masterClrMapping/>
  </p:clrMapOvr>
  <p:transition advClick="0"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 descr="mua rao 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550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48172" y="5546576"/>
            <a:ext cx="52331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rào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tạnh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endParaRPr lang="en-US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7">
            <a:hlinkClick r:id="" action="ppaction://media"/>
            <a:extLst>
              <a:ext uri="{FF2B5EF4-FFF2-40B4-BE49-F238E27FC236}">
                <a16:creationId xmlns:a16="http://schemas.microsoft.com/office/drawing/2014/main" id="{0F0D0148-5D0F-446E-88FB-6584A3C0C2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6000" y="-15779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544932"/>
      </p:ext>
    </p:extLst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 descr="mua rao 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066494" cy="6006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95667" y="6006353"/>
            <a:ext cx="96751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rào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to,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mau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tạnh</a:t>
            </a:r>
            <a:endPara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10">
            <a:hlinkClick r:id="" action="ppaction://media"/>
            <a:extLst>
              <a:ext uri="{FF2B5EF4-FFF2-40B4-BE49-F238E27FC236}">
                <a16:creationId xmlns:a16="http://schemas.microsoft.com/office/drawing/2014/main" id="{353C93EE-83AE-4754-9092-0E2DD5FC0E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56425" y="-21875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001505"/>
      </p:ext>
    </p:extLst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AutoShape 4"/>
          <p:cNvSpPr>
            <a:spLocks noChangeArrowheads="1"/>
          </p:cNvSpPr>
          <p:nvPr/>
        </p:nvSpPr>
        <p:spPr bwMode="auto">
          <a:xfrm>
            <a:off x="109329" y="298175"/>
            <a:ext cx="5168350" cy="4184374"/>
          </a:xfrm>
          <a:prstGeom prst="cloudCallout">
            <a:avLst>
              <a:gd name="adj1" fmla="val -28699"/>
              <a:gd name="adj2" fmla="val 24213"/>
            </a:avLst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4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Cầu</a:t>
            </a:r>
            <a:r>
              <a:rPr lang="en-US" altLang="en-US" sz="44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vồng</a:t>
            </a:r>
            <a:r>
              <a:rPr lang="en-US" altLang="en-US" sz="44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44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44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thơ</a:t>
            </a:r>
            <a:r>
              <a:rPr lang="en-US" altLang="en-US" sz="44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44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miêu</a:t>
            </a:r>
            <a:r>
              <a:rPr lang="en-US" altLang="en-US" sz="44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tả</a:t>
            </a:r>
            <a:r>
              <a:rPr lang="en-US" altLang="en-US" sz="44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sz="44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en-US" sz="44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44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?</a:t>
            </a:r>
          </a:p>
        </p:txBody>
      </p:sp>
      <p:pic>
        <p:nvPicPr>
          <p:cNvPr id="2" name="12">
            <a:hlinkClick r:id="" action="ppaction://media"/>
            <a:extLst>
              <a:ext uri="{FF2B5EF4-FFF2-40B4-BE49-F238E27FC236}">
                <a16:creationId xmlns:a16="http://schemas.microsoft.com/office/drawing/2014/main" id="{CB9525DF-6E65-4340-B0B6-B81CF844BE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46975" y="-19208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691904"/>
      </p:ext>
    </p:extLst>
  </p:cSld>
  <p:clrMapOvr>
    <a:masterClrMapping/>
  </p:clrMapOvr>
  <p:transition advTm="11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74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 descr="cau_vong_rainbo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458" y="303349"/>
            <a:ext cx="10397777" cy="5236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817705" y="5629306"/>
            <a:ext cx="105557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cong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cong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rỡ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endParaRPr lang="en-US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Mieu ta cầu vồng">
            <a:hlinkClick r:id="" action="ppaction://media"/>
            <a:extLst>
              <a:ext uri="{FF2B5EF4-FFF2-40B4-BE49-F238E27FC236}">
                <a16:creationId xmlns:a16="http://schemas.microsoft.com/office/drawing/2014/main" id="{7942AFF7-077D-487C-833B-31D7EC46A7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03525" y="-81174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535451"/>
      </p:ext>
    </p:extLst>
  </p:cSld>
  <p:clrMapOvr>
    <a:masterClrMapping/>
  </p:clrMapOvr>
  <p:transition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ve cau vo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525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123765" y="5468471"/>
            <a:ext cx="4267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cong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cong</a:t>
            </a:r>
            <a:endParaRPr lang="en-US" sz="3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rỡ</a:t>
            </a:r>
            <a:endParaRPr lang="en-US" sz="3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11">
            <a:hlinkClick r:id="" action="ppaction://media"/>
            <a:extLst>
              <a:ext uri="{FF2B5EF4-FFF2-40B4-BE49-F238E27FC236}">
                <a16:creationId xmlns:a16="http://schemas.microsoft.com/office/drawing/2014/main" id="{CD429F89-5B04-4745-ADBC-4D1C91F891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99325" y="-18446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3055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5" presetClass="emph" presetSubtype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8" dur="indefinite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5" presetClass="emph" presetSubtype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0" dur="indefinite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1918335" y="410935"/>
            <a:ext cx="8355330" cy="603612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628900" y="1687354"/>
            <a:ext cx="695325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endParaRPr lang="en-US" sz="6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6600" dirty="0">
              <a:solidFill>
                <a:srgbClr val="FF0000"/>
              </a:solidFill>
            </a:endParaRPr>
          </a:p>
        </p:txBody>
      </p:sp>
      <p:pic>
        <p:nvPicPr>
          <p:cNvPr id="3" name="15">
            <a:hlinkClick r:id="" action="ppaction://media"/>
            <a:extLst>
              <a:ext uri="{FF2B5EF4-FFF2-40B4-BE49-F238E27FC236}">
                <a16:creationId xmlns:a16="http://schemas.microsoft.com/office/drawing/2014/main" id="{371EB6F8-A67A-425D-AE35-55A36DFCA2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27825" y="-1406525"/>
            <a:ext cx="487363" cy="487363"/>
          </a:xfrm>
          <a:prstGeom prst="rect">
            <a:avLst/>
          </a:prstGeom>
        </p:spPr>
      </p:pic>
      <p:sp>
        <p:nvSpPr>
          <p:cNvPr id="6" name="Rectangle 4">
            <a:extLst>
              <a:ext uri="{FF2B5EF4-FFF2-40B4-BE49-F238E27FC236}">
                <a16:creationId xmlns:a16="http://schemas.microsoft.com/office/drawing/2014/main" id="{967E0784-1AF5-4964-B43C-D4021DADDA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44153" y="463044"/>
            <a:ext cx="7499094" cy="1295400"/>
          </a:xfrm>
          <a:prstGeom prst="rect">
            <a:avLst/>
          </a:prstGeom>
          <a:solidFill>
            <a:srgbClr val="7030A0"/>
          </a:solidFill>
          <a:ln w="38100">
            <a:solidFill>
              <a:srgbClr val="CC99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dirty="0"/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6B57D218-1C86-4030-A649-A042630AB9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5647" y="1775792"/>
            <a:ext cx="7467600" cy="1295400"/>
          </a:xfrm>
          <a:prstGeom prst="rect">
            <a:avLst/>
          </a:prstGeom>
          <a:solidFill>
            <a:srgbClr val="0000FF"/>
          </a:solidFill>
          <a:ln w="381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29835D88-29B7-457D-99F5-CA97BDEAEE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5647" y="3071192"/>
            <a:ext cx="7467600" cy="1295400"/>
          </a:xfrm>
          <a:prstGeom prst="rect">
            <a:avLst/>
          </a:prstGeom>
          <a:solidFill>
            <a:srgbClr val="FFFF00"/>
          </a:solidFill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" name="Rectangle 13">
            <a:extLst>
              <a:ext uri="{FF2B5EF4-FFF2-40B4-BE49-F238E27FC236}">
                <a16:creationId xmlns:a16="http://schemas.microsoft.com/office/drawing/2014/main" id="{98DB4713-9957-448C-B2B5-E9EEF7E874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5647" y="4366592"/>
            <a:ext cx="7467600" cy="1295400"/>
          </a:xfrm>
          <a:prstGeom prst="rect">
            <a:avLst/>
          </a:prstGeom>
          <a:solidFill>
            <a:srgbClr val="FF0000"/>
          </a:solidFill>
          <a:ln w="38100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879D6F1-3036-4E85-A9BF-F30E235B58BC}"/>
              </a:ext>
            </a:extLst>
          </p:cNvPr>
          <p:cNvSpPr txBox="1"/>
          <p:nvPr/>
        </p:nvSpPr>
        <p:spPr>
          <a:xfrm>
            <a:off x="1896676" y="5862289"/>
            <a:ext cx="822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tím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endParaRPr lang="en-US" sz="32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16">
            <a:hlinkClick r:id="" action="ppaction://media"/>
            <a:extLst>
              <a:ext uri="{FF2B5EF4-FFF2-40B4-BE49-F238E27FC236}">
                <a16:creationId xmlns:a16="http://schemas.microsoft.com/office/drawing/2014/main" id="{B4E70F37-EE71-4837-A7DD-72351AEFBD6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22172" y="-173448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358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00"/>
    </mc:Choice>
    <mc:Fallback xmlns="">
      <p:transition spd="slow" advTm="1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8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91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101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112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123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4" grpId="0" animBg="1"/>
      <p:bldP spid="4" grpId="1" animBg="1"/>
      <p:bldP spid="5" grpId="0"/>
      <p:bldP spid="5" grpId="1"/>
      <p:bldP spid="6" grpId="0" animBg="1"/>
      <p:bldP spid="7" grpId="0" animBg="1"/>
      <p:bldP spid="8" grpId="0" animBg="1"/>
      <p:bldP spid="9" grpId="0" animBg="1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3017520" y="1005840"/>
            <a:ext cx="7197634" cy="446749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3" name="17">
            <a:hlinkClick r:id="" action="ppaction://media"/>
            <a:extLst>
              <a:ext uri="{FF2B5EF4-FFF2-40B4-BE49-F238E27FC236}">
                <a16:creationId xmlns:a16="http://schemas.microsoft.com/office/drawing/2014/main" id="{AD81F1E7-430F-4B86-A669-C76E5F1A0A2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9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80225" y="-1597025"/>
            <a:ext cx="487363" cy="48736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F86E4F1-E08A-4294-A04F-640B74B964EE}"/>
              </a:ext>
            </a:extLst>
          </p:cNvPr>
          <p:cNvSpPr txBox="1"/>
          <p:nvPr/>
        </p:nvSpPr>
        <p:spPr>
          <a:xfrm>
            <a:off x="4067176" y="2598003"/>
            <a:ext cx="660082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3787941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0"/>
    </mc:Choice>
    <mc:Fallback xmlns="">
      <p:transition spd="slow" advTm="1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1" presetClass="exit" presetSubtype="1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8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build="allAtOnce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au vong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837" y="0"/>
            <a:ext cx="10095654" cy="5576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752850" y="5576047"/>
            <a:ext cx="531556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Tím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Ồ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14">
            <a:hlinkClick r:id="" action="ppaction://media"/>
            <a:extLst>
              <a:ext uri="{FF2B5EF4-FFF2-40B4-BE49-F238E27FC236}">
                <a16:creationId xmlns:a16="http://schemas.microsoft.com/office/drawing/2014/main" id="{E2742D58-8C10-4362-BA6F-886E72773E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10630" y="-144655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897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8FF7E6A-52B8-89AF-B8D0-73131356EB9F}"/>
              </a:ext>
            </a:extLst>
          </p:cNvPr>
          <p:cNvSpPr txBox="1"/>
          <p:nvPr/>
        </p:nvSpPr>
        <p:spPr>
          <a:xfrm>
            <a:off x="145810" y="2335464"/>
            <a:ext cx="11900379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vi-VN" sz="20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200" dirty="0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vi-VN" sz="2200" b="0" dirty="0">
                <a:solidFill>
                  <a:srgbClr val="1307A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Kiến thức:</a:t>
            </a:r>
          </a:p>
          <a:p>
            <a:pPr algn="l">
              <a:buNone/>
            </a:pP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2200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Trẻ biết tên bài thơ “Cầu vồng”, tác giả Nhược Thủy</a:t>
            </a:r>
            <a:r>
              <a:rPr lang="en-US" sz="2200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l"/>
            <a:r>
              <a:rPr lang="en-US" sz="2200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200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Trẻ biết cầu vồng thường xuất hiện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cơn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l"/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200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Trẻ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endParaRPr lang="vi-VN" sz="2200" b="0" dirty="0">
              <a:solidFill>
                <a:srgbClr val="3333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buNone/>
            </a:pPr>
            <a:r>
              <a:rPr lang="en-US" sz="2200" dirty="0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vi-VN" sz="2200" b="0" dirty="0">
                <a:solidFill>
                  <a:srgbClr val="1307A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Kỹ  năng: </a:t>
            </a:r>
          </a:p>
          <a:p>
            <a:pPr algn="l"/>
            <a:r>
              <a:rPr lang="en-US" sz="2200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200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Phát triển cho trẻ khả năng chú ý, ghi nhớ có chủ định. </a:t>
            </a:r>
            <a:endParaRPr lang="en-US" sz="2200" b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200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200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Rèn kỹ năng trả lời câu hỏi mạch lạc. </a:t>
            </a:r>
            <a:endParaRPr lang="en-US" sz="2200" b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200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b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200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200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00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thuộc bài thơ</a:t>
            </a:r>
            <a:r>
              <a:rPr lang="en-US" sz="2200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200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2200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200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en-US" sz="2200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200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200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200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200" b="0" dirty="0">
              <a:solidFill>
                <a:srgbClr val="3333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200" b="0" dirty="0">
                <a:solidFill>
                  <a:srgbClr val="1307A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vi-VN" sz="2200" b="0" dirty="0">
                <a:solidFill>
                  <a:srgbClr val="1307A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Thái độ</a:t>
            </a:r>
            <a:r>
              <a:rPr lang="en-US" sz="2200" b="0" dirty="0">
                <a:solidFill>
                  <a:srgbClr val="1307A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2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b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2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sz="22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22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2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2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2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2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2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2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2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200" b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2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Giáo dục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dịch bệnh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nghịch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bẩn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 xuyên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rửa tay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2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khi đi ra đường cần che ô, đội mũ, đeo khẩu trang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endParaRPr lang="vi-VN" sz="2200" b="0" i="0" dirty="0">
              <a:solidFill>
                <a:srgbClr val="3333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7283E77-A3E1-3D92-9ED6-65A6740038B9}"/>
              </a:ext>
            </a:extLst>
          </p:cNvPr>
          <p:cNvSpPr txBox="1">
            <a:spLocks/>
          </p:cNvSpPr>
          <p:nvPr/>
        </p:nvSpPr>
        <p:spPr>
          <a:xfrm>
            <a:off x="4139989" y="567202"/>
            <a:ext cx="4576630" cy="12280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eagull" panose="02040603050506020204" pitchFamily="18" charset="0"/>
              </a:rPr>
              <a:t>MỤC ĐÍCH – YÊU CẦU</a:t>
            </a:r>
          </a:p>
        </p:txBody>
      </p:sp>
    </p:spTree>
    <p:extLst>
      <p:ext uri="{BB962C8B-B14F-4D97-AF65-F5344CB8AC3E}">
        <p14:creationId xmlns:p14="http://schemas.microsoft.com/office/powerpoint/2010/main" val="1274487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7-Point Star 1"/>
          <p:cNvSpPr/>
          <p:nvPr/>
        </p:nvSpPr>
        <p:spPr>
          <a:xfrm>
            <a:off x="209550" y="-302080"/>
            <a:ext cx="11982450" cy="7160080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3" name="19">
            <a:hlinkClick r:id="" action="ppaction://media"/>
            <a:extLst>
              <a:ext uri="{FF2B5EF4-FFF2-40B4-BE49-F238E27FC236}">
                <a16:creationId xmlns:a16="http://schemas.microsoft.com/office/drawing/2014/main" id="{823EC1E2-1987-4ECB-9F6A-BDE19755AB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32625" y="-14827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216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0"/>
    </mc:Choice>
    <mc:Fallback xmlns="">
      <p:transition spd="slow" advTm="1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1" descr="cau vong5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1981200" y="1219200"/>
            <a:ext cx="8229600" cy="14478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endParaRPr lang="en-US" sz="4000" kern="0" dirty="0">
              <a:solidFill>
                <a:schemeClr val="accent4">
                  <a:lumMod val="95000"/>
                  <a:lumOff val="5000"/>
                </a:schemeClr>
              </a:solidFill>
              <a:latin typeface="VNI-Auchon" pitchFamily="2" charset="0"/>
              <a:ea typeface="+mj-ea"/>
              <a:cs typeface="+mj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618813" y="0"/>
            <a:ext cx="84136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ngạc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20">
            <a:hlinkClick r:id="" action="ppaction://media"/>
            <a:extLst>
              <a:ext uri="{FF2B5EF4-FFF2-40B4-BE49-F238E27FC236}">
                <a16:creationId xmlns:a16="http://schemas.microsoft.com/office/drawing/2014/main" id="{3842AB59-B2A5-4BF6-843C-DB90B40A70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56475" y="-134064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809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2 cau vong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0" y="0"/>
            <a:ext cx="10558599" cy="5374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210051" y="5534561"/>
            <a:ext cx="76009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</a:t>
            </a:r>
            <a:endParaRPr lang="en-US" sz="4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nhỉ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3" name="18">
            <a:hlinkClick r:id="" action="ppaction://media"/>
            <a:extLst>
              <a:ext uri="{FF2B5EF4-FFF2-40B4-BE49-F238E27FC236}">
                <a16:creationId xmlns:a16="http://schemas.microsoft.com/office/drawing/2014/main" id="{D1E9CEA0-1A3E-4D54-99E5-B1C166D447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94475" y="-13493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302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26C3875-D9B0-41AF-B234-C50365ABCAAA}"/>
              </a:ext>
            </a:extLst>
          </p:cNvPr>
          <p:cNvSpPr txBox="1"/>
          <p:nvPr/>
        </p:nvSpPr>
        <p:spPr>
          <a:xfrm>
            <a:off x="2240014" y="3761818"/>
            <a:ext cx="7711971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Bây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21">
            <a:hlinkClick r:id="" action="ppaction://media"/>
            <a:extLst>
              <a:ext uri="{FF2B5EF4-FFF2-40B4-BE49-F238E27FC236}">
                <a16:creationId xmlns:a16="http://schemas.microsoft.com/office/drawing/2014/main" id="{5C213E49-92E7-4E91-AD95-19DEB216BD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32625" y="-14255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21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" descr="51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4210050" y="2711686"/>
            <a:ext cx="316464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vi-VN" altLang="en-US" sz="2800" dirty="0"/>
              <a:t>Mưa rào vừa tạnh</a:t>
            </a:r>
            <a:r>
              <a:rPr lang="en-US" altLang="en-US" sz="2800" dirty="0"/>
              <a:t>,</a:t>
            </a:r>
          </a:p>
        </p:txBody>
      </p:sp>
      <p:pic>
        <p:nvPicPr>
          <p:cNvPr id="11268" name="Picture 30" descr="gif_icon08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0" y="2057400"/>
            <a:ext cx="914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510984" y="5564587"/>
            <a:ext cx="246253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vi-VN" altLang="en-US" sz="2800" dirty="0"/>
              <a:t>Ai tài thế nhỉ ?</a:t>
            </a:r>
            <a:endParaRPr lang="en-US" altLang="en-US" sz="2800" dirty="0"/>
          </a:p>
          <a:p>
            <a:pPr eaLnBrk="1" hangingPunct="1"/>
            <a:r>
              <a:rPr lang="en-US" altLang="en-US" sz="2800" dirty="0"/>
              <a:t>	</a:t>
            </a:r>
            <a:endParaRPr lang="vi-VN" altLang="en-US" sz="2800" dirty="0"/>
          </a:p>
        </p:txBody>
      </p:sp>
      <p:sp>
        <p:nvSpPr>
          <p:cNvPr id="7" name="Rectangle 6"/>
          <p:cNvSpPr/>
          <p:nvPr/>
        </p:nvSpPr>
        <p:spPr>
          <a:xfrm>
            <a:off x="4470399" y="390753"/>
            <a:ext cx="6080126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BÀI THƠ: CẦU VỒNG</a:t>
            </a:r>
          </a:p>
        </p:txBody>
      </p:sp>
      <p:pic>
        <p:nvPicPr>
          <p:cNvPr id="2" name="doc lan cuoi">
            <a:hlinkClick r:id="" action="ppaction://media"/>
            <a:extLst>
              <a:ext uri="{FF2B5EF4-FFF2-40B4-BE49-F238E27FC236}">
                <a16:creationId xmlns:a16="http://schemas.microsoft.com/office/drawing/2014/main" id="{0F5E551A-4FF1-4FD0-85CC-3C286A5E06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40524" y="-1158082"/>
            <a:ext cx="487363" cy="48736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E31C788-C68E-40FD-9659-B3094FF11B0A}"/>
              </a:ext>
            </a:extLst>
          </p:cNvPr>
          <p:cNvSpPr txBox="1"/>
          <p:nvPr/>
        </p:nvSpPr>
        <p:spPr>
          <a:xfrm>
            <a:off x="4210050" y="3081523"/>
            <a:ext cx="66008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vi-VN" altLang="en-US" sz="2800" dirty="0"/>
              <a:t>Có cái cầu vồng</a:t>
            </a:r>
            <a:r>
              <a:rPr lang="en-US" altLang="en-US" sz="2800" dirty="0"/>
              <a:t>.</a:t>
            </a:r>
            <a:endParaRPr lang="vi-VN" altLang="en-US" sz="28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BF1613D-8703-484D-ACF0-1C7A250E83A0}"/>
              </a:ext>
            </a:extLst>
          </p:cNvPr>
          <p:cNvSpPr txBox="1"/>
          <p:nvPr/>
        </p:nvSpPr>
        <p:spPr>
          <a:xfrm>
            <a:off x="4210050" y="3512171"/>
            <a:ext cx="66770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vi-VN" altLang="en-US" sz="2800" dirty="0"/>
              <a:t>Ai vẽ cong cong</a:t>
            </a:r>
            <a:r>
              <a:rPr lang="en-US" altLang="en-US" sz="2800" dirty="0"/>
              <a:t>,</a:t>
            </a:r>
            <a:r>
              <a:rPr lang="vi-VN" altLang="en-US" sz="2800" dirty="0"/>
              <a:t> </a:t>
            </a:r>
            <a:endParaRPr lang="en-US" altLang="en-US" sz="28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15E83A3-D8D0-4CEE-B48F-0F14A675BCE3}"/>
              </a:ext>
            </a:extLst>
          </p:cNvPr>
          <p:cNvSpPr txBox="1"/>
          <p:nvPr/>
        </p:nvSpPr>
        <p:spPr>
          <a:xfrm>
            <a:off x="4210050" y="3927910"/>
            <a:ext cx="66770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vi-VN" altLang="en-US" sz="2800" dirty="0"/>
              <a:t>Tô màu rực rỡ</a:t>
            </a:r>
            <a:r>
              <a:rPr lang="en-US" altLang="en-US" sz="2800" dirty="0"/>
              <a:t>.</a:t>
            </a:r>
            <a:endParaRPr lang="vi-VN" altLang="en-US" sz="28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0A8B35B-D416-4E83-AAB7-02A1554839DE}"/>
              </a:ext>
            </a:extLst>
          </p:cNvPr>
          <p:cNvSpPr txBox="1"/>
          <p:nvPr/>
        </p:nvSpPr>
        <p:spPr>
          <a:xfrm>
            <a:off x="5513978" y="4373469"/>
            <a:ext cx="66770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vi-VN" altLang="en-US" sz="2800" dirty="0"/>
              <a:t>Tím</a:t>
            </a:r>
            <a:r>
              <a:rPr lang="en-US" altLang="en-US" sz="2800" dirty="0"/>
              <a:t>, </a:t>
            </a:r>
            <a:r>
              <a:rPr lang="vi-VN" altLang="en-US" sz="2800" dirty="0"/>
              <a:t>xanh</a:t>
            </a:r>
            <a:r>
              <a:rPr lang="en-US" altLang="en-US" sz="2800" dirty="0"/>
              <a:t>, </a:t>
            </a:r>
            <a:r>
              <a:rPr lang="vi-VN" altLang="en-US" sz="2800" dirty="0"/>
              <a:t>vàng</a:t>
            </a:r>
            <a:r>
              <a:rPr lang="en-US" altLang="en-US" sz="2800" dirty="0"/>
              <a:t>, </a:t>
            </a:r>
            <a:r>
              <a:rPr lang="vi-VN" altLang="en-US" sz="2800" dirty="0"/>
              <a:t>đỏ</a:t>
            </a:r>
            <a:r>
              <a:rPr lang="en-US" altLang="en-US" sz="2800" dirty="0"/>
              <a:t>…</a:t>
            </a:r>
            <a:r>
              <a:rPr lang="vi-VN" altLang="en-US" sz="2800" dirty="0"/>
              <a:t> </a:t>
            </a:r>
            <a:endParaRPr lang="en-US" altLang="en-US" sz="28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13B5F33-3AA8-40D6-95EF-C74B46BAF597}"/>
              </a:ext>
            </a:extLst>
          </p:cNvPr>
          <p:cNvSpPr txBox="1"/>
          <p:nvPr/>
        </p:nvSpPr>
        <p:spPr>
          <a:xfrm>
            <a:off x="5514976" y="4763624"/>
            <a:ext cx="66770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2800" dirty="0"/>
              <a:t>Ồ</a:t>
            </a:r>
            <a:r>
              <a:rPr lang="vi-VN" altLang="en-US" sz="2800" dirty="0"/>
              <a:t> ! hai cái cơ</a:t>
            </a:r>
            <a:r>
              <a:rPr lang="en-US" altLang="en-US" sz="2800" dirty="0"/>
              <a:t>.</a:t>
            </a:r>
            <a:endParaRPr lang="vi-VN" altLang="en-US" sz="28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704A24B-A145-47EC-96BC-A82E97B979A7}"/>
              </a:ext>
            </a:extLst>
          </p:cNvPr>
          <p:cNvSpPr txBox="1"/>
          <p:nvPr/>
        </p:nvSpPr>
        <p:spPr>
          <a:xfrm>
            <a:off x="5512980" y="5174432"/>
            <a:ext cx="66770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vi-VN" altLang="en-US" sz="2800" dirty="0"/>
              <a:t>Cái rõ, cái mờ</a:t>
            </a:r>
            <a:r>
              <a:rPr lang="en-US" altLang="en-US" sz="2800" dirty="0"/>
              <a:t>,</a:t>
            </a:r>
            <a:r>
              <a:rPr lang="vi-VN" altLang="en-US" sz="2800" dirty="0"/>
              <a:t> </a:t>
            </a:r>
            <a:endParaRPr lang="en-US" altLang="en-US" sz="2800" dirty="0"/>
          </a:p>
        </p:txBody>
      </p:sp>
    </p:spTree>
    <p:extLst>
      <p:ext uri="{BB962C8B-B14F-4D97-AF65-F5344CB8AC3E}">
        <p14:creationId xmlns:p14="http://schemas.microsoft.com/office/powerpoint/2010/main" val="4243530177"/>
      </p:ext>
    </p:extLst>
  </p:cSld>
  <p:clrMapOvr>
    <a:masterClrMapping/>
  </p:clrMapOvr>
  <p:transition advTm="34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6" grpId="0"/>
      <p:bldP spid="13" grpId="0"/>
      <p:bldP spid="15" grpId="0"/>
      <p:bldP spid="17" grpId="0"/>
      <p:bldP spid="19" grpId="0"/>
      <p:bldP spid="21" grpId="0"/>
      <p:bldP spid="2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l="-6000" t="-18000" r="-4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54087" y="3337873"/>
            <a:ext cx="79248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sz="2400" b="1" dirty="0" err="1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b="1" dirty="0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b="1" dirty="0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b="1" dirty="0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dirty="0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b="1" dirty="0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b="1" dirty="0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b="1" dirty="0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400" b="1" dirty="0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r>
              <a:rPr lang="en-US" sz="2400" b="1" dirty="0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400" b="1" dirty="0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b="1" dirty="0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b="1" dirty="0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b="1" dirty="0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400" b="1" dirty="0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400" b="1" dirty="0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b="1" dirty="0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b="1" dirty="0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b="1" dirty="0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400" b="1" dirty="0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400" b="1" dirty="0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400" b="1" dirty="0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400" b="1" dirty="0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400" b="1" dirty="0" err="1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b="1" dirty="0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400" b="1" dirty="0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b="1" dirty="0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b="1" dirty="0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b="1" dirty="0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b="1" dirty="0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b="1" dirty="0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400" b="1" dirty="0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400" b="1" dirty="0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400" b="1" dirty="0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bão</a:t>
            </a:r>
            <a:r>
              <a:rPr lang="en-US" sz="2400" b="1" dirty="0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b="1" dirty="0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b="1" dirty="0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400" b="1" dirty="0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b="1" dirty="0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US" sz="2400" b="1" dirty="0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400" b="1" dirty="0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b="1" dirty="0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400" b="1" dirty="0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b="1" dirty="0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b="1" dirty="0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b="1" dirty="0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dirty="0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400" b="1" dirty="0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2400" b="1" dirty="0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b="1" dirty="0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b="1" dirty="0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400" b="1" dirty="0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2400" b="1" dirty="0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b="1" dirty="0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đùa</a:t>
            </a:r>
            <a:r>
              <a:rPr lang="en-US" sz="2400" b="1" dirty="0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400" b="1" dirty="0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400" b="1" dirty="0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400" b="1" dirty="0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400" b="1" dirty="0" err="1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b="1" dirty="0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b="1" dirty="0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400" b="1" dirty="0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2400" b="1" dirty="0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đeo</a:t>
            </a:r>
            <a:r>
              <a:rPr lang="en-US" sz="2400" b="1" dirty="0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r>
              <a:rPr lang="en-US" sz="2400" b="1" dirty="0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b="1" dirty="0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Khi </a:t>
            </a:r>
            <a:r>
              <a:rPr lang="en-US" sz="2400" b="1" dirty="0" err="1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400" b="1" dirty="0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400" b="1" dirty="0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b="1" dirty="0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400" b="1" dirty="0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400" b="1" dirty="0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2400" b="1" dirty="0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2400" b="1" dirty="0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400" b="1" dirty="0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400" b="1" dirty="0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b="1" dirty="0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ướt</a:t>
            </a:r>
            <a:r>
              <a:rPr lang="en-US" sz="2400" b="1" dirty="0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400" b="1" dirty="0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400" b="1" dirty="0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Giáo dục">
            <a:hlinkClick r:id="" action="ppaction://media"/>
            <a:extLst>
              <a:ext uri="{FF2B5EF4-FFF2-40B4-BE49-F238E27FC236}">
                <a16:creationId xmlns:a16="http://schemas.microsoft.com/office/drawing/2014/main" id="{FA27C1FA-D484-4809-9007-35E25B80FD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6000" y="-94413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32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000"/>
    </mc:Choice>
    <mc:Fallback xmlns="">
      <p:transition spd="slow" advTm="3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7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5">
            <a:lum brigh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394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2782889" y="1916113"/>
            <a:ext cx="61928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2820988" y="2300238"/>
            <a:ext cx="7451725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7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</a:t>
            </a:r>
            <a:r>
              <a:rPr lang="en-US" altLang="en-US" sz="7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altLang="en-US" sz="7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7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7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7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altLang="en-US" sz="7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7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altLang="en-US" sz="7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7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7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7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7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con!</a:t>
            </a:r>
          </a:p>
        </p:txBody>
      </p:sp>
      <p:pic>
        <p:nvPicPr>
          <p:cNvPr id="16389" name="Picture 5" descr="787909qz1oa7pluv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5143500"/>
            <a:ext cx="523875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6" descr="787909qz1oa7pluv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5661026"/>
            <a:ext cx="523875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7" descr="787909qz1oa7pluv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339" y="5876926"/>
            <a:ext cx="523875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8" descr="787909qz1oa7pluv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401" y="5143500"/>
            <a:ext cx="523875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Picture 9" descr="787909qz1oa7pluv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276" y="5143500"/>
            <a:ext cx="523875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4" name="Picture 10" descr="787909qz1oa7pluv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89" y="5734050"/>
            <a:ext cx="523875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5" name="Picture 11" descr="787909qz1oa7pluv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4126" y="5143500"/>
            <a:ext cx="523875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6" name="Picture 12" descr="787909qz1oa7pluv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601" y="5445126"/>
            <a:ext cx="523875" cy="141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7" name="Picture 13" descr="787909qz1oa7pluv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564" y="5876926"/>
            <a:ext cx="523875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8" name="Picture 14" descr="787909qz1oa7pluv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751" y="4724400"/>
            <a:ext cx="523875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9" name="Picture 15" descr="th_thL1_88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3886201"/>
            <a:ext cx="714375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0" name="Picture 16" descr="th_thL1_88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1" y="4191001"/>
            <a:ext cx="714375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1" name="Picture 17" descr="0830js5b15daddi012pz8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1" y="762001"/>
            <a:ext cx="765175" cy="286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2" name="Picture 18" descr="0830js5b15daddi012pz8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1" y="914401"/>
            <a:ext cx="765175" cy="286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3" name="Picture 19" descr="untitled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"/>
            <a:ext cx="1447800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Kết thúc">
            <a:hlinkClick r:id="" action="ppaction://media"/>
            <a:extLst>
              <a:ext uri="{FF2B5EF4-FFF2-40B4-BE49-F238E27FC236}">
                <a16:creationId xmlns:a16="http://schemas.microsoft.com/office/drawing/2014/main" id="{D4B4336B-4DF0-4AF7-8FBE-B701EE1D46E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800850" y="-1583534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27423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17121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2CCC602-AAA1-EF87-072D-A21AEE33735E}"/>
              </a:ext>
            </a:extLst>
          </p:cNvPr>
          <p:cNvSpPr/>
          <p:nvPr/>
        </p:nvSpPr>
        <p:spPr>
          <a:xfrm>
            <a:off x="1610907" y="2873456"/>
            <a:ext cx="637021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đố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:</a:t>
            </a:r>
          </a:p>
          <a:p>
            <a:pPr algn="ctr">
              <a:spcAft>
                <a:spcPts val="0"/>
              </a:spcAft>
            </a:pPr>
            <a:r>
              <a:rPr lang="en-US" sz="3200" dirty="0" err="1">
                <a:solidFill>
                  <a:srgbClr val="1307A9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Cầu</a:t>
            </a:r>
            <a:r>
              <a:rPr lang="en-US" sz="3200" dirty="0">
                <a:solidFill>
                  <a:srgbClr val="1307A9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307A9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rgbClr val="1307A9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307A9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chỉ</a:t>
            </a:r>
            <a:r>
              <a:rPr lang="en-US" sz="3200" dirty="0">
                <a:solidFill>
                  <a:srgbClr val="1307A9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307A9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mọc</a:t>
            </a:r>
            <a:r>
              <a:rPr lang="en-US" sz="3200" dirty="0">
                <a:solidFill>
                  <a:srgbClr val="1307A9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307A9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rgbClr val="1307A9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307A9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mưa</a:t>
            </a:r>
            <a:endParaRPr lang="en-US" sz="3200" dirty="0">
              <a:solidFill>
                <a:srgbClr val="1307A9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en-US" sz="3200" dirty="0">
                <a:solidFill>
                  <a:srgbClr val="1307A9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Lung </a:t>
            </a:r>
            <a:r>
              <a:rPr lang="en-US" sz="3200" dirty="0" err="1">
                <a:solidFill>
                  <a:srgbClr val="1307A9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linh</a:t>
            </a:r>
            <a:r>
              <a:rPr lang="en-US" sz="3200" dirty="0">
                <a:solidFill>
                  <a:srgbClr val="1307A9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307A9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bảy</a:t>
            </a:r>
            <a:r>
              <a:rPr lang="en-US" sz="3200" dirty="0">
                <a:solidFill>
                  <a:srgbClr val="1307A9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307A9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sắc</a:t>
            </a:r>
            <a:r>
              <a:rPr lang="en-US" sz="3200" dirty="0">
                <a:solidFill>
                  <a:srgbClr val="1307A9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307A9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bắc</a:t>
            </a:r>
            <a:r>
              <a:rPr lang="en-US" sz="3200" dirty="0">
                <a:solidFill>
                  <a:srgbClr val="1307A9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307A9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vừa</a:t>
            </a:r>
            <a:r>
              <a:rPr lang="en-US" sz="3200" dirty="0">
                <a:solidFill>
                  <a:srgbClr val="1307A9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307A9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tới</a:t>
            </a:r>
            <a:r>
              <a:rPr lang="en-US" sz="3200" dirty="0">
                <a:solidFill>
                  <a:srgbClr val="1307A9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307A9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mây</a:t>
            </a:r>
            <a:r>
              <a:rPr lang="en-US" sz="3200" dirty="0">
                <a:solidFill>
                  <a:srgbClr val="1307A9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</a:t>
            </a:r>
          </a:p>
          <a:p>
            <a:pPr algn="ctr">
              <a:spcAft>
                <a:spcPts val="0"/>
              </a:spcAft>
            </a:pPr>
            <a:r>
              <a:rPr lang="en-US" sz="3200" dirty="0" err="1">
                <a:solidFill>
                  <a:srgbClr val="1307A9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Đố</a:t>
            </a:r>
            <a:r>
              <a:rPr lang="en-US" sz="3200" dirty="0">
                <a:solidFill>
                  <a:srgbClr val="1307A9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307A9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bé</a:t>
            </a:r>
            <a:r>
              <a:rPr lang="en-US" sz="3200" dirty="0">
                <a:solidFill>
                  <a:srgbClr val="1307A9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307A9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srgbClr val="1307A9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307A9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1307A9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307A9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cầu</a:t>
            </a:r>
            <a:r>
              <a:rPr lang="en-US" sz="3200" dirty="0">
                <a:solidFill>
                  <a:srgbClr val="1307A9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307A9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rgbClr val="1307A9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Sl câu đố cầu vồng">
            <a:hlinkClick r:id="" action="ppaction://media"/>
            <a:extLst>
              <a:ext uri="{FF2B5EF4-FFF2-40B4-BE49-F238E27FC236}">
                <a16:creationId xmlns:a16="http://schemas.microsoft.com/office/drawing/2014/main" id="{2B6924B0-ABE5-B56E-8549-FE661B82B4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93759" y="5696077"/>
            <a:ext cx="487363" cy="487363"/>
          </a:xfrm>
          <a:prstGeom prst="rect">
            <a:avLst/>
          </a:prstGeom>
        </p:spPr>
      </p:pic>
      <p:pic>
        <p:nvPicPr>
          <p:cNvPr id="7" name="Picture 6" descr="A rainbow over a castle&#10;&#10;AI-generated content may be incorrect.">
            <a:extLst>
              <a:ext uri="{FF2B5EF4-FFF2-40B4-BE49-F238E27FC236}">
                <a16:creationId xmlns:a16="http://schemas.microsoft.com/office/drawing/2014/main" id="{82522E66-529B-0C5F-813E-63BEA811EC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0280" r="-3367" b="12810"/>
          <a:stretch/>
        </p:blipFill>
        <p:spPr>
          <a:xfrm>
            <a:off x="1427584" y="2360645"/>
            <a:ext cx="7128587" cy="3564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7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8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" presetClass="exit" presetSubtype="32" fill="hold" grpId="1" nodeType="withEffect">
                                  <p:stCondLst>
                                    <p:cond delay="2110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1" dur="1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0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26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8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8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  <p:bldP spid="4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A914F7-660D-4F06-CC0A-718036E2CA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" descr="514.jpg">
            <a:extLst>
              <a:ext uri="{FF2B5EF4-FFF2-40B4-BE49-F238E27FC236}">
                <a16:creationId xmlns:a16="http://schemas.microsoft.com/office/drawing/2014/main" id="{7AB98C45-F27F-0757-1D17-D86F8DFED3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3F06355-C265-C520-AFDA-2BDA4FAD3C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0050" y="2711686"/>
            <a:ext cx="316464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vi-VN" altLang="en-US" sz="2800" dirty="0">
                <a:solidFill>
                  <a:srgbClr val="002060"/>
                </a:solidFill>
              </a:rPr>
              <a:t>Mưa rào vừa tạnh</a:t>
            </a:r>
            <a:r>
              <a:rPr lang="en-US" altLang="en-US" sz="2800" dirty="0">
                <a:solidFill>
                  <a:srgbClr val="002060"/>
                </a:solidFill>
              </a:rPr>
              <a:t>,</a:t>
            </a:r>
          </a:p>
        </p:txBody>
      </p:sp>
      <p:pic>
        <p:nvPicPr>
          <p:cNvPr id="11268" name="Picture 30" descr="gif_icon080">
            <a:extLst>
              <a:ext uri="{FF2B5EF4-FFF2-40B4-BE49-F238E27FC236}">
                <a16:creationId xmlns:a16="http://schemas.microsoft.com/office/drawing/2014/main" id="{5579607E-B330-ABCA-7A8C-1D541F81073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0" y="2057400"/>
            <a:ext cx="914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171DDE7-95D4-A278-EA18-B30A98217A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10984" y="5564587"/>
            <a:ext cx="246253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vi-VN" altLang="en-US" sz="2800" dirty="0">
                <a:solidFill>
                  <a:srgbClr val="002060"/>
                </a:solidFill>
              </a:rPr>
              <a:t>Ai tài thế nhỉ ?</a:t>
            </a:r>
            <a:endParaRPr lang="en-US" altLang="en-US" sz="2800" dirty="0">
              <a:solidFill>
                <a:srgbClr val="002060"/>
              </a:solidFill>
            </a:endParaRPr>
          </a:p>
          <a:p>
            <a:pPr eaLnBrk="1" hangingPunct="1"/>
            <a:r>
              <a:rPr lang="en-US" altLang="en-US" sz="2800" dirty="0"/>
              <a:t>	</a:t>
            </a:r>
            <a:endParaRPr lang="vi-VN" altLang="en-US" sz="2800" dirty="0">
              <a:solidFill>
                <a:srgbClr val="FF33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5050830-0DAC-48FA-67A2-06BFA0ED5EF0}"/>
              </a:ext>
            </a:extLst>
          </p:cNvPr>
          <p:cNvSpPr/>
          <p:nvPr/>
        </p:nvSpPr>
        <p:spPr>
          <a:xfrm>
            <a:off x="4275315" y="410768"/>
            <a:ext cx="6470296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8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THƠ: CẦU VỒNG</a:t>
            </a:r>
          </a:p>
        </p:txBody>
      </p:sp>
      <p:pic>
        <p:nvPicPr>
          <p:cNvPr id="2" name="doc lan cuoi">
            <a:hlinkClick r:id="" action="ppaction://media"/>
            <a:extLst>
              <a:ext uri="{FF2B5EF4-FFF2-40B4-BE49-F238E27FC236}">
                <a16:creationId xmlns:a16="http://schemas.microsoft.com/office/drawing/2014/main" id="{8E8CBFC9-8783-C0A5-F545-5082D4A3A6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40524" y="-1158082"/>
            <a:ext cx="487363" cy="48736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4A68EA3-5367-1A06-6340-48AAA6E1F6E9}"/>
              </a:ext>
            </a:extLst>
          </p:cNvPr>
          <p:cNvSpPr txBox="1"/>
          <p:nvPr/>
        </p:nvSpPr>
        <p:spPr>
          <a:xfrm>
            <a:off x="4210050" y="3081523"/>
            <a:ext cx="66008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vi-VN" altLang="en-US" sz="2800" dirty="0">
                <a:solidFill>
                  <a:srgbClr val="002060"/>
                </a:solidFill>
              </a:rPr>
              <a:t>Có cái cầu vồng</a:t>
            </a:r>
            <a:r>
              <a:rPr lang="en-US" altLang="en-US" sz="2800" dirty="0">
                <a:solidFill>
                  <a:srgbClr val="002060"/>
                </a:solidFill>
              </a:rPr>
              <a:t>.</a:t>
            </a:r>
            <a:endParaRPr lang="vi-VN" altLang="en-US" sz="2800" dirty="0">
              <a:solidFill>
                <a:srgbClr val="00206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4C91837-B2EA-D930-BDC3-02795FDBF323}"/>
              </a:ext>
            </a:extLst>
          </p:cNvPr>
          <p:cNvSpPr txBox="1"/>
          <p:nvPr/>
        </p:nvSpPr>
        <p:spPr>
          <a:xfrm>
            <a:off x="4210050" y="3512171"/>
            <a:ext cx="66770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vi-VN" altLang="en-US" sz="2800" dirty="0">
                <a:solidFill>
                  <a:srgbClr val="002060"/>
                </a:solidFill>
              </a:rPr>
              <a:t>Ai vẽ cong cong</a:t>
            </a:r>
            <a:r>
              <a:rPr lang="en-US" altLang="en-US" sz="2800" dirty="0">
                <a:solidFill>
                  <a:srgbClr val="002060"/>
                </a:solidFill>
              </a:rPr>
              <a:t>,</a:t>
            </a:r>
            <a:r>
              <a:rPr lang="vi-VN" altLang="en-US" sz="2800" dirty="0">
                <a:solidFill>
                  <a:srgbClr val="002060"/>
                </a:solidFill>
              </a:rPr>
              <a:t> </a:t>
            </a:r>
            <a:endParaRPr lang="en-US" altLang="en-US" sz="2800" dirty="0">
              <a:solidFill>
                <a:srgbClr val="00206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E71850E-45B0-D46F-57A7-CA88ACAEEA61}"/>
              </a:ext>
            </a:extLst>
          </p:cNvPr>
          <p:cNvSpPr txBox="1"/>
          <p:nvPr/>
        </p:nvSpPr>
        <p:spPr>
          <a:xfrm>
            <a:off x="4210050" y="3927910"/>
            <a:ext cx="66770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vi-VN" altLang="en-US" sz="2800" dirty="0">
                <a:solidFill>
                  <a:srgbClr val="002060"/>
                </a:solidFill>
              </a:rPr>
              <a:t>Tô màu rực rỡ</a:t>
            </a:r>
            <a:r>
              <a:rPr lang="en-US" altLang="en-US" sz="2800" dirty="0">
                <a:solidFill>
                  <a:srgbClr val="002060"/>
                </a:solidFill>
              </a:rPr>
              <a:t>.</a:t>
            </a:r>
            <a:endParaRPr lang="vi-VN" altLang="en-US" sz="2800" dirty="0">
              <a:solidFill>
                <a:srgbClr val="00206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A7177CA-5501-C6FE-536D-CE8695A59278}"/>
              </a:ext>
            </a:extLst>
          </p:cNvPr>
          <p:cNvSpPr txBox="1"/>
          <p:nvPr/>
        </p:nvSpPr>
        <p:spPr>
          <a:xfrm>
            <a:off x="5513978" y="4373469"/>
            <a:ext cx="66770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vi-VN" altLang="en-US" sz="2800" dirty="0">
                <a:solidFill>
                  <a:srgbClr val="002060"/>
                </a:solidFill>
              </a:rPr>
              <a:t>Tím</a:t>
            </a:r>
            <a:r>
              <a:rPr lang="en-US" altLang="en-US" sz="2800" dirty="0">
                <a:solidFill>
                  <a:srgbClr val="002060"/>
                </a:solidFill>
              </a:rPr>
              <a:t>, </a:t>
            </a:r>
            <a:r>
              <a:rPr lang="vi-VN" altLang="en-US" sz="2800" dirty="0">
                <a:solidFill>
                  <a:srgbClr val="002060"/>
                </a:solidFill>
              </a:rPr>
              <a:t>xanh</a:t>
            </a:r>
            <a:r>
              <a:rPr lang="en-US" altLang="en-US" sz="2800" dirty="0">
                <a:solidFill>
                  <a:srgbClr val="002060"/>
                </a:solidFill>
              </a:rPr>
              <a:t>, </a:t>
            </a:r>
            <a:r>
              <a:rPr lang="vi-VN" altLang="en-US" sz="2800" dirty="0">
                <a:solidFill>
                  <a:srgbClr val="002060"/>
                </a:solidFill>
              </a:rPr>
              <a:t>vàng</a:t>
            </a:r>
            <a:r>
              <a:rPr lang="en-US" altLang="en-US" sz="2800" dirty="0">
                <a:solidFill>
                  <a:srgbClr val="002060"/>
                </a:solidFill>
              </a:rPr>
              <a:t>, </a:t>
            </a:r>
            <a:r>
              <a:rPr lang="vi-VN" altLang="en-US" sz="2800" dirty="0">
                <a:solidFill>
                  <a:srgbClr val="002060"/>
                </a:solidFill>
              </a:rPr>
              <a:t>đỏ</a:t>
            </a:r>
            <a:r>
              <a:rPr lang="en-US" altLang="en-US" sz="2800" dirty="0">
                <a:solidFill>
                  <a:srgbClr val="002060"/>
                </a:solidFill>
              </a:rPr>
              <a:t>…</a:t>
            </a:r>
            <a:r>
              <a:rPr lang="vi-VN" altLang="en-US" sz="2800" dirty="0">
                <a:solidFill>
                  <a:srgbClr val="002060"/>
                </a:solidFill>
              </a:rPr>
              <a:t> </a:t>
            </a:r>
            <a:endParaRPr lang="en-US" altLang="en-US" sz="2800" dirty="0">
              <a:solidFill>
                <a:srgbClr val="00206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8476757-84B7-3F35-EC26-86C3BFEB58AA}"/>
              </a:ext>
            </a:extLst>
          </p:cNvPr>
          <p:cNvSpPr txBox="1"/>
          <p:nvPr/>
        </p:nvSpPr>
        <p:spPr>
          <a:xfrm>
            <a:off x="5514976" y="4763624"/>
            <a:ext cx="66770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2800" dirty="0">
                <a:solidFill>
                  <a:srgbClr val="002060"/>
                </a:solidFill>
              </a:rPr>
              <a:t>Ồ</a:t>
            </a:r>
            <a:r>
              <a:rPr lang="vi-VN" altLang="en-US" sz="2800" dirty="0">
                <a:solidFill>
                  <a:srgbClr val="002060"/>
                </a:solidFill>
              </a:rPr>
              <a:t> ! hai cái cơ</a:t>
            </a:r>
            <a:r>
              <a:rPr lang="en-US" altLang="en-US" sz="2800" dirty="0">
                <a:solidFill>
                  <a:srgbClr val="002060"/>
                </a:solidFill>
              </a:rPr>
              <a:t>.</a:t>
            </a:r>
            <a:endParaRPr lang="vi-VN" altLang="en-US" sz="2800" dirty="0">
              <a:solidFill>
                <a:srgbClr val="00206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4D57257-CFD8-F7D4-2C33-26789219974D}"/>
              </a:ext>
            </a:extLst>
          </p:cNvPr>
          <p:cNvSpPr txBox="1"/>
          <p:nvPr/>
        </p:nvSpPr>
        <p:spPr>
          <a:xfrm>
            <a:off x="5512980" y="5174432"/>
            <a:ext cx="66770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vi-VN" altLang="en-US" sz="2800" dirty="0">
                <a:solidFill>
                  <a:srgbClr val="002060"/>
                </a:solidFill>
              </a:rPr>
              <a:t>Cái rõ, cái mờ</a:t>
            </a:r>
            <a:r>
              <a:rPr lang="en-US" altLang="en-US" sz="2800" dirty="0">
                <a:solidFill>
                  <a:srgbClr val="002060"/>
                </a:solidFill>
              </a:rPr>
              <a:t>,</a:t>
            </a:r>
            <a:r>
              <a:rPr lang="vi-VN" altLang="en-US" sz="2800" dirty="0">
                <a:solidFill>
                  <a:srgbClr val="002060"/>
                </a:solidFill>
              </a:rPr>
              <a:t> </a:t>
            </a:r>
            <a:endParaRPr lang="en-US" altLang="en-US" sz="2800" dirty="0">
              <a:solidFill>
                <a:srgbClr val="00206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0136C7-AE23-3711-A090-8C19D69468AD}"/>
              </a:ext>
            </a:extLst>
          </p:cNvPr>
          <p:cNvSpPr txBox="1"/>
          <p:nvPr/>
        </p:nvSpPr>
        <p:spPr>
          <a:xfrm>
            <a:off x="7619921" y="1111740"/>
            <a:ext cx="457008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Sáng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Nhược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785799636"/>
      </p:ext>
    </p:extLst>
  </p:cSld>
  <p:clrMapOvr>
    <a:masterClrMapping/>
  </p:clrMapOvr>
  <p:transition advTm="34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6" grpId="0"/>
      <p:bldP spid="13" grpId="0"/>
      <p:bldP spid="15" grpId="0"/>
      <p:bldP spid="17" grpId="0"/>
      <p:bldP spid="19" grpId="0"/>
      <p:bldP spid="21" grpId="0"/>
      <p:bldP spid="23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F6E6A55-26A4-408A-BC34-9A904D209B54}"/>
              </a:ext>
            </a:extLst>
          </p:cNvPr>
          <p:cNvSpPr txBox="1"/>
          <p:nvPr/>
        </p:nvSpPr>
        <p:spPr>
          <a:xfrm>
            <a:off x="2486308" y="3179217"/>
            <a:ext cx="76104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ai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4">
            <a:hlinkClick r:id="" action="ppaction://media"/>
            <a:extLst>
              <a:ext uri="{FF2B5EF4-FFF2-40B4-BE49-F238E27FC236}">
                <a16:creationId xmlns:a16="http://schemas.microsoft.com/office/drawing/2014/main" id="{003F2CBA-E438-4806-9D0E-4A2B95FE70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576175" y="279720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29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9053" y="3635271"/>
            <a:ext cx="10515600" cy="250711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8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8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endParaRPr lang="en-US" sz="8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Sáng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Nhược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endParaRPr lang="en-US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5">
            <a:hlinkClick r:id="" action="ppaction://media"/>
            <a:extLst>
              <a:ext uri="{FF2B5EF4-FFF2-40B4-BE49-F238E27FC236}">
                <a16:creationId xmlns:a16="http://schemas.microsoft.com/office/drawing/2014/main" id="{0C35F5BA-51D3-48EC-988B-E87D47EEB5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795375" y="3841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660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4" presetClass="emph" presetSubtype="0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1.48148E-6 L 0 -0.07222 " pathEditMode="relative" rAng="0" ptsTypes="AA">
                                      <p:cBhvr>
                                        <p:cTn id="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4" presetClass="emph" presetSubtype="0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8.33333E-7 -2.96296E-6 L 8.33333E-7 -0.07222 " pathEditMode="relative" rAng="0" ptsTypes="AA">
                                      <p:cBhvr>
                                        <p:cTn id="2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2">
            <a:hlinkClick r:id="" action="ppaction://media"/>
            <a:extLst>
              <a:ext uri="{FF2B5EF4-FFF2-40B4-BE49-F238E27FC236}">
                <a16:creationId xmlns:a16="http://schemas.microsoft.com/office/drawing/2014/main" id="{83E1ADA9-9CAF-4CE0-9560-4F21AFE4CCC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209210" cy="6867525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1437062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C3DCCBA1-8282-414F-9992-9783EA7F8C4A}"/>
              </a:ext>
            </a:extLst>
          </p:cNvPr>
          <p:cNvSpPr txBox="1"/>
          <p:nvPr/>
        </p:nvSpPr>
        <p:spPr>
          <a:xfrm>
            <a:off x="0" y="355260"/>
            <a:ext cx="124587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6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C0B374B-85E9-4976-BF7E-EA2D1873475A}"/>
              </a:ext>
            </a:extLst>
          </p:cNvPr>
          <p:cNvSpPr txBox="1"/>
          <p:nvPr/>
        </p:nvSpPr>
        <p:spPr>
          <a:xfrm>
            <a:off x="3821373" y="4069979"/>
            <a:ext cx="5525637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en-US" sz="3200" b="1" dirty="0" err="1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3200" b="1" dirty="0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200" b="1" dirty="0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200" b="1" dirty="0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b="1" dirty="0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r>
              <a:rPr lang="en-US" sz="3200" b="1" dirty="0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200" b="1" dirty="0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cơn</a:t>
            </a:r>
            <a:r>
              <a:rPr lang="en-US" sz="3200" b="1" dirty="0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200" b="1" dirty="0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3200" b="1" dirty="0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cong</a:t>
            </a:r>
            <a:r>
              <a:rPr lang="en-US" sz="3200" b="1" dirty="0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cong</a:t>
            </a:r>
            <a:r>
              <a:rPr lang="en-US" sz="3200" b="1" dirty="0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b="1" dirty="0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200" b="1" dirty="0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3200" b="1" dirty="0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en-US" sz="3200" b="1" dirty="0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rỡ</a:t>
            </a:r>
            <a:r>
              <a:rPr lang="en-US" sz="3200" b="1" dirty="0">
                <a:solidFill>
                  <a:srgbClr val="130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Nội dung thơ">
            <a:hlinkClick r:id="" action="ppaction://media"/>
            <a:extLst>
              <a:ext uri="{FF2B5EF4-FFF2-40B4-BE49-F238E27FC236}">
                <a16:creationId xmlns:a16="http://schemas.microsoft.com/office/drawing/2014/main" id="{2E55CA89-B3AE-4B10-98D1-1AB1248520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05852" y="-96930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967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build="allAtOnce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à bây giờ">
            <a:hlinkClick r:id="" action="ppaction://media"/>
            <a:extLst>
              <a:ext uri="{FF2B5EF4-FFF2-40B4-BE49-F238E27FC236}">
                <a16:creationId xmlns:a16="http://schemas.microsoft.com/office/drawing/2014/main" id="{C90F8381-4192-4270-B769-33D1F92674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27775" y="-9493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327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5,980254094,D:\BichMy\Bai gang E pp\Ga trong choai\Ga trong choai\Media.ppcx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541</TotalTime>
  <Words>708</Words>
  <Application>Microsoft Office PowerPoint</Application>
  <PresentationFormat>Widescreen</PresentationFormat>
  <Paragraphs>75</Paragraphs>
  <Slides>27</Slides>
  <Notes>0</Notes>
  <HiddenSlides>0</HiddenSlides>
  <MMClips>25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Arial</vt:lpstr>
      <vt:lpstr>Calibri</vt:lpstr>
      <vt:lpstr>Calibri Light</vt:lpstr>
      <vt:lpstr>Times New Roman</vt:lpstr>
      <vt:lpstr>UTM Seagull</vt:lpstr>
      <vt:lpstr>VNI-Auchon</vt:lpstr>
      <vt:lpstr>VNI-Whimsy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LĨNH VỰC PHÁT TRIỂN NGÔN NGỮ</dc:title>
  <dc:creator>Admin</dc:creator>
  <cp:lastModifiedBy>Tra Tham</cp:lastModifiedBy>
  <cp:revision>90</cp:revision>
  <dcterms:created xsi:type="dcterms:W3CDTF">2021-05-09T07:34:28Z</dcterms:created>
  <dcterms:modified xsi:type="dcterms:W3CDTF">2025-04-15T14:43:16Z</dcterms:modified>
</cp:coreProperties>
</file>