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51117500" cy="32918400"/>
  <p:notesSz cx="6858000" cy="9144000"/>
  <p:embeddedFontLst>
    <p:embeddedFont>
      <p:font typeface="ITC Benguiat" panose="020B0604020202020204" charset="0"/>
      <p:regular r:id="rId8"/>
    </p:embeddedFont>
    <p:embeddedFont>
      <p:font typeface="Gladiola" panose="020B0604020202020204" charset="0"/>
      <p:regular r:id="rId9"/>
    </p:embeddedFont>
    <p:embeddedFont>
      <p:font typeface="DejaVu Serif" panose="020B0604020202020204" charset="0"/>
      <p:regular r:id="rId10"/>
    </p:embeddedFont>
    <p:embeddedFont>
      <p:font typeface="DejaVu Serif Bold" panose="020B0604020202020204" charset="0"/>
      <p:regular r:id="rId11"/>
    </p:embeddedFont>
    <p:embeddedFont>
      <p:font typeface="Noto Sans Bold" panose="020B0604020202020204" charset="0"/>
      <p:regular r:id="rId12"/>
    </p:embeddedFon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4" d="100"/>
          <a:sy n="14" d="100"/>
        </p:scale>
        <p:origin x="1212"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6.gif"/><Relationship Id="rId4" Type="http://schemas.openxmlformats.org/officeDocument/2006/relationships/image" Target="../media/image2.png"/><Relationship Id="rId9" Type="http://schemas.openxmlformats.org/officeDocument/2006/relationships/image" Target="../media/image5.gif"/><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06650" y="0"/>
            <a:ext cx="55061160" cy="32082872"/>
          </a:xfrm>
          <a:custGeom>
            <a:avLst/>
            <a:gdLst/>
            <a:ahLst/>
            <a:cxnLst/>
            <a:rect l="l" t="t" r="r" b="b"/>
            <a:pathLst>
              <a:path w="53841910" h="29172526">
                <a:moveTo>
                  <a:pt x="0" y="0"/>
                </a:moveTo>
                <a:lnTo>
                  <a:pt x="53841911" y="0"/>
                </a:lnTo>
                <a:lnTo>
                  <a:pt x="53841911" y="29172526"/>
                </a:lnTo>
                <a:lnTo>
                  <a:pt x="0" y="291725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449919" y="10928418"/>
            <a:ext cx="57147697" cy="21989982"/>
          </a:xfrm>
          <a:custGeom>
            <a:avLst/>
            <a:gdLst/>
            <a:ahLst/>
            <a:cxnLst/>
            <a:rect l="l" t="t" r="r" b="b"/>
            <a:pathLst>
              <a:path w="52089343" h="18310951">
                <a:moveTo>
                  <a:pt x="0" y="0"/>
                </a:moveTo>
                <a:lnTo>
                  <a:pt x="52089343" y="0"/>
                </a:lnTo>
                <a:lnTo>
                  <a:pt x="52089343" y="18310951"/>
                </a:lnTo>
                <a:lnTo>
                  <a:pt x="0" y="18310951"/>
                </a:lnTo>
                <a:lnTo>
                  <a:pt x="0" y="0"/>
                </a:lnTo>
                <a:close/>
              </a:path>
            </a:pathLst>
          </a:custGeom>
          <a:blipFill>
            <a:blip r:embed="rId4">
              <a:extLst>
                <a:ext uri="{96DAC541-7B7A-43D3-8B79-37D633B846F1}">
                  <asvg:svgBlip xmlns:asvg="http://schemas.microsoft.com/office/drawing/2016/SVG/main" xmlns="" r:embed="rId5"/>
                </a:ext>
              </a:extLst>
            </a:blip>
            <a:stretch>
              <a:fillRect l="-1657" t="-11467"/>
            </a:stretch>
          </a:blipFill>
        </p:spPr>
      </p:sp>
      <p:sp>
        <p:nvSpPr>
          <p:cNvPr id="4" name="Freeform 4"/>
          <p:cNvSpPr/>
          <p:nvPr/>
        </p:nvSpPr>
        <p:spPr>
          <a:xfrm>
            <a:off x="4524617" y="24921464"/>
            <a:ext cx="13648550" cy="4317905"/>
          </a:xfrm>
          <a:custGeom>
            <a:avLst/>
            <a:gdLst/>
            <a:ahLst/>
            <a:cxnLst/>
            <a:rect l="l" t="t" r="r" b="b"/>
            <a:pathLst>
              <a:path w="13648550" h="4317905">
                <a:moveTo>
                  <a:pt x="0" y="0"/>
                </a:moveTo>
                <a:lnTo>
                  <a:pt x="13648550" y="0"/>
                </a:lnTo>
                <a:lnTo>
                  <a:pt x="13648550" y="4317905"/>
                </a:lnTo>
                <a:lnTo>
                  <a:pt x="0" y="43179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5" name="Picture 5"/>
          <p:cNvPicPr>
            <a:picLocks noChangeAspect="1"/>
          </p:cNvPicPr>
          <p:nvPr/>
        </p:nvPicPr>
        <p:blipFill>
          <a:blip r:embed="rId8"/>
          <a:srcRect/>
          <a:stretch>
            <a:fillRect/>
          </a:stretch>
        </p:blipFill>
        <p:spPr>
          <a:xfrm>
            <a:off x="37240599" y="7924983"/>
            <a:ext cx="16457180" cy="6006871"/>
          </a:xfrm>
          <a:prstGeom prst="rect">
            <a:avLst/>
          </a:prstGeom>
        </p:spPr>
      </p:pic>
      <p:pic>
        <p:nvPicPr>
          <p:cNvPr id="6" name="Picture 6"/>
          <p:cNvPicPr>
            <a:picLocks noChangeAspect="1"/>
          </p:cNvPicPr>
          <p:nvPr/>
        </p:nvPicPr>
        <p:blipFill>
          <a:blip r:embed="rId9"/>
          <a:srcRect/>
          <a:stretch>
            <a:fillRect/>
          </a:stretch>
        </p:blipFill>
        <p:spPr>
          <a:xfrm>
            <a:off x="-5313692" y="3679031"/>
            <a:ext cx="12752203" cy="20448270"/>
          </a:xfrm>
          <a:prstGeom prst="rect">
            <a:avLst/>
          </a:prstGeom>
        </p:spPr>
      </p:pic>
      <p:pic>
        <p:nvPicPr>
          <p:cNvPr id="7" name="Picture 7"/>
          <p:cNvPicPr>
            <a:picLocks noChangeAspect="1"/>
          </p:cNvPicPr>
          <p:nvPr/>
        </p:nvPicPr>
        <p:blipFill>
          <a:blip r:embed="rId10"/>
          <a:srcRect/>
          <a:stretch>
            <a:fillRect/>
          </a:stretch>
        </p:blipFill>
        <p:spPr>
          <a:xfrm>
            <a:off x="43521861" y="4334850"/>
            <a:ext cx="3894656" cy="3800430"/>
          </a:xfrm>
          <a:prstGeom prst="rect">
            <a:avLst/>
          </a:prstGeom>
        </p:spPr>
      </p:pic>
      <p:pic>
        <p:nvPicPr>
          <p:cNvPr id="8" name="Picture 8"/>
          <p:cNvPicPr>
            <a:picLocks noChangeAspect="1"/>
          </p:cNvPicPr>
          <p:nvPr/>
        </p:nvPicPr>
        <p:blipFill>
          <a:blip r:embed="rId8"/>
          <a:srcRect/>
          <a:stretch>
            <a:fillRect/>
          </a:stretch>
        </p:blipFill>
        <p:spPr>
          <a:xfrm>
            <a:off x="28609903" y="10589976"/>
            <a:ext cx="16080066" cy="5869224"/>
          </a:xfrm>
          <a:prstGeom prst="rect">
            <a:avLst/>
          </a:prstGeom>
        </p:spPr>
      </p:pic>
      <p:sp>
        <p:nvSpPr>
          <p:cNvPr id="9" name="Freeform 9"/>
          <p:cNvSpPr/>
          <p:nvPr/>
        </p:nvSpPr>
        <p:spPr>
          <a:xfrm flipH="1">
            <a:off x="8467761" y="11865837"/>
            <a:ext cx="15945549" cy="11261544"/>
          </a:xfrm>
          <a:custGeom>
            <a:avLst/>
            <a:gdLst/>
            <a:ahLst/>
            <a:cxnLst/>
            <a:rect l="l" t="t" r="r" b="b"/>
            <a:pathLst>
              <a:path w="15945549" h="11261544">
                <a:moveTo>
                  <a:pt x="15945550" y="0"/>
                </a:moveTo>
                <a:lnTo>
                  <a:pt x="0" y="0"/>
                </a:lnTo>
                <a:lnTo>
                  <a:pt x="0" y="11261544"/>
                </a:lnTo>
                <a:lnTo>
                  <a:pt x="15945550" y="11261544"/>
                </a:lnTo>
                <a:lnTo>
                  <a:pt x="15945550" y="0"/>
                </a:lnTo>
                <a:close/>
              </a:path>
            </a:pathLst>
          </a:custGeom>
          <a:blipFill>
            <a:blip r:embed="rId11"/>
            <a:stretch>
              <a:fillRect/>
            </a:stretch>
          </a:blipFill>
        </p:spPr>
      </p:sp>
      <p:pic>
        <p:nvPicPr>
          <p:cNvPr id="10" name="Picture 10"/>
          <p:cNvPicPr>
            <a:picLocks noChangeAspect="1"/>
          </p:cNvPicPr>
          <p:nvPr/>
        </p:nvPicPr>
        <p:blipFill>
          <a:blip r:embed="rId12"/>
          <a:srcRect/>
          <a:stretch>
            <a:fillRect/>
          </a:stretch>
        </p:blipFill>
        <p:spPr>
          <a:xfrm flipH="1">
            <a:off x="29352174" y="18169345"/>
            <a:ext cx="16526788" cy="9916073"/>
          </a:xfrm>
          <a:prstGeom prst="rect">
            <a:avLst/>
          </a:prstGeom>
        </p:spPr>
      </p:pic>
      <p:sp>
        <p:nvSpPr>
          <p:cNvPr id="11" name="Freeform 11"/>
          <p:cNvSpPr/>
          <p:nvPr/>
        </p:nvSpPr>
        <p:spPr>
          <a:xfrm>
            <a:off x="18628298" y="22598871"/>
            <a:ext cx="8364545" cy="3056861"/>
          </a:xfrm>
          <a:custGeom>
            <a:avLst/>
            <a:gdLst/>
            <a:ahLst/>
            <a:cxnLst/>
            <a:rect l="l" t="t" r="r" b="b"/>
            <a:pathLst>
              <a:path w="8364545" h="3056861">
                <a:moveTo>
                  <a:pt x="0" y="0"/>
                </a:moveTo>
                <a:lnTo>
                  <a:pt x="8364545" y="0"/>
                </a:lnTo>
                <a:lnTo>
                  <a:pt x="8364545" y="3056861"/>
                </a:lnTo>
                <a:lnTo>
                  <a:pt x="0" y="305686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6339551" y="5316514"/>
            <a:ext cx="32942039" cy="2818767"/>
          </a:xfrm>
          <a:prstGeom prst="rect">
            <a:avLst/>
          </a:prstGeom>
        </p:spPr>
        <p:txBody>
          <a:bodyPr lIns="0" tIns="0" rIns="0" bIns="0" rtlCol="0" anchor="t">
            <a:spAutoFit/>
          </a:bodyPr>
          <a:lstStyle/>
          <a:p>
            <a:pPr algn="ctr">
              <a:lnSpc>
                <a:spcPts val="17749"/>
              </a:lnSpc>
            </a:pPr>
            <a:r>
              <a:rPr lang="en-US" sz="19721" spc="-394">
                <a:solidFill>
                  <a:srgbClr val="FFFFFF"/>
                </a:solidFill>
                <a:latin typeface="ITC Benguiat"/>
                <a:ea typeface="ITC Benguiat"/>
                <a:cs typeface="ITC Benguiat"/>
                <a:sym typeface="ITC Benguiat"/>
              </a:rPr>
              <a:t>TRUYỆN: XE LU VÀ XE 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TextBox 2"/>
          <p:cNvSpPr txBox="1"/>
          <p:nvPr/>
        </p:nvSpPr>
        <p:spPr>
          <a:xfrm>
            <a:off x="1843594" y="10003869"/>
            <a:ext cx="47433487" cy="18018129"/>
          </a:xfrm>
          <a:prstGeom prst="rect">
            <a:avLst/>
          </a:prstGeom>
        </p:spPr>
        <p:txBody>
          <a:bodyPr lIns="0" tIns="0" rIns="0" bIns="0" rtlCol="0" anchor="t">
            <a:spAutoFit/>
          </a:bodyPr>
          <a:lstStyle/>
          <a:p>
            <a:pPr algn="l">
              <a:lnSpc>
                <a:spcPts val="10546"/>
              </a:lnSpc>
            </a:pPr>
            <a:r>
              <a:rPr lang="en-US" sz="7533" b="1">
                <a:solidFill>
                  <a:srgbClr val="000000"/>
                </a:solidFill>
                <a:latin typeface="DejaVu Serif Bold"/>
                <a:ea typeface="DejaVu Serif Bold"/>
                <a:cs typeface="DejaVu Serif Bold"/>
                <a:sym typeface="DejaVu Serif Bold"/>
              </a:rPr>
              <a:t>     Có một chiếc xe lu và một chiếc xe ca cùng đi trên một con đường. Xe lu dáng vẻ thô kệch, lăn từng bước chậm chạp, còn xe ca có bề ngoài gọn gàng, phóng nhanh vun vút. Thấy vậy xe ca chế nhạo xe lu:</a:t>
            </a:r>
          </a:p>
          <a:p>
            <a:pPr algn="l">
              <a:lnSpc>
                <a:spcPts val="10546"/>
              </a:lnSpc>
            </a:pPr>
            <a:r>
              <a:rPr lang="en-US" sz="7533">
                <a:solidFill>
                  <a:srgbClr val="000000"/>
                </a:solidFill>
                <a:latin typeface="DejaVu Serif"/>
                <a:ea typeface="DejaVu Serif"/>
                <a:cs typeface="DejaVu Serif"/>
                <a:sym typeface="DejaVu Serif"/>
              </a:rPr>
              <a:t> </a:t>
            </a:r>
            <a:r>
              <a:rPr lang="en-US" sz="7533" b="1">
                <a:solidFill>
                  <a:srgbClr val="000000"/>
                </a:solidFill>
                <a:latin typeface="DejaVu Serif Bold"/>
                <a:ea typeface="DejaVu Serif Bold"/>
                <a:cs typeface="DejaVu Serif Bold"/>
                <a:sym typeface="DejaVu Serif Bold"/>
              </a:rPr>
              <a:t>– Xe lu ơi! Cậu đi chậm như rùa ấy! Hãy xem tớ đây này!</a:t>
            </a:r>
          </a:p>
          <a:p>
            <a:pPr algn="l">
              <a:lnSpc>
                <a:spcPts val="10546"/>
              </a:lnSpc>
            </a:pPr>
            <a:r>
              <a:rPr lang="en-US" sz="7533">
                <a:solidFill>
                  <a:srgbClr val="000000"/>
                </a:solidFill>
                <a:latin typeface="DejaVu Serif"/>
                <a:ea typeface="DejaVu Serif"/>
                <a:cs typeface="DejaVu Serif"/>
                <a:sym typeface="DejaVu Serif"/>
              </a:rPr>
              <a:t>       </a:t>
            </a:r>
            <a:r>
              <a:rPr lang="en-US" sz="7533" b="1">
                <a:solidFill>
                  <a:srgbClr val="000000"/>
                </a:solidFill>
                <a:latin typeface="DejaVu Serif Bold"/>
                <a:ea typeface="DejaVu Serif Bold"/>
                <a:cs typeface="DejaVu Serif Bold"/>
                <a:sym typeface="DejaVu Serif Bold"/>
              </a:rPr>
              <a:t>Nói rồi, xe ca phóng vụt lên, bỏ xe lu ở lại đằng sau. Xe ca tưởng mình thế là giỏi lắm.</a:t>
            </a:r>
          </a:p>
          <a:p>
            <a:pPr algn="l">
              <a:lnSpc>
                <a:spcPts val="10546"/>
              </a:lnSpc>
            </a:pPr>
            <a:r>
              <a:rPr lang="en-US" sz="7533">
                <a:solidFill>
                  <a:srgbClr val="000000"/>
                </a:solidFill>
                <a:latin typeface="DejaVu Serif"/>
                <a:ea typeface="DejaVu Serif"/>
                <a:cs typeface="DejaVu Serif"/>
                <a:sym typeface="DejaVu Serif"/>
              </a:rPr>
              <a:t>       </a:t>
            </a:r>
            <a:r>
              <a:rPr lang="en-US" sz="7533" b="1">
                <a:solidFill>
                  <a:srgbClr val="000000"/>
                </a:solidFill>
                <a:latin typeface="DejaVu Serif Bold"/>
                <a:ea typeface="DejaVu Serif Bold"/>
                <a:cs typeface="DejaVu Serif Bold"/>
                <a:sym typeface="DejaVu Serif Bold"/>
              </a:rPr>
              <a:t>Nhưng tới một quãng đường bị hỏng và lầy lội, xe ca không thể đi qua được, đành phải đổ lại. Người ta đổ đá cuội xuống chỗ lầy lội. Bấy giờ xe lu mới tiến lên, đi lên đống đá và lăn qua lăn lại nhiều lần. Chẳng mấy chốc, mặt đường trở nên bằng phẳng. Nhờ vậy mà xe ca mới có thể đi qua được.</a:t>
            </a:r>
          </a:p>
          <a:p>
            <a:pPr algn="l">
              <a:lnSpc>
                <a:spcPts val="10546"/>
              </a:lnSpc>
            </a:pPr>
            <a:r>
              <a:rPr lang="en-US" sz="7533">
                <a:solidFill>
                  <a:srgbClr val="000000"/>
                </a:solidFill>
                <a:latin typeface="DejaVu Serif"/>
                <a:ea typeface="DejaVu Serif"/>
                <a:cs typeface="DejaVu Serif"/>
                <a:sym typeface="DejaVu Serif"/>
              </a:rPr>
              <a:t>       </a:t>
            </a:r>
            <a:r>
              <a:rPr lang="en-US" sz="7533" b="1">
                <a:solidFill>
                  <a:srgbClr val="000000"/>
                </a:solidFill>
                <a:latin typeface="DejaVu Serif Bold"/>
                <a:ea typeface="DejaVu Serif Bold"/>
                <a:cs typeface="DejaVu Serif Bold"/>
                <a:sym typeface="DejaVu Serif Bold"/>
              </a:rPr>
              <a:t>Xe ca đã hiểu rằng tuy xe lu đi chậm chạp, dáng vẻ lù lù, thô kệch nhưng xe lu làm cho những con đường bằng phẳng để cho các xe khác đi lại dễ dàng. Từ đấy xe ca không bao giờ chế giễu xe lu nữa.</a:t>
            </a:r>
          </a:p>
          <a:p>
            <a:pPr algn="l">
              <a:lnSpc>
                <a:spcPts val="4676"/>
              </a:lnSpc>
            </a:pPr>
            <a:endParaRPr lang="en-US" sz="7533" b="1">
              <a:solidFill>
                <a:srgbClr val="000000"/>
              </a:solidFill>
              <a:latin typeface="DejaVu Serif Bold"/>
              <a:ea typeface="DejaVu Serif Bold"/>
              <a:cs typeface="DejaVu Serif Bold"/>
              <a:sym typeface="DejaVu Serif Bold"/>
            </a:endParaRPr>
          </a:p>
        </p:txBody>
      </p:sp>
      <p:sp>
        <p:nvSpPr>
          <p:cNvPr id="3" name="TextBox 3"/>
          <p:cNvSpPr txBox="1"/>
          <p:nvPr/>
        </p:nvSpPr>
        <p:spPr>
          <a:xfrm>
            <a:off x="24864716" y="16342053"/>
            <a:ext cx="1391244" cy="186669"/>
          </a:xfrm>
          <a:prstGeom prst="rect">
            <a:avLst/>
          </a:prstGeom>
        </p:spPr>
        <p:txBody>
          <a:bodyPr lIns="0" tIns="0" rIns="0" bIns="0" rtlCol="0" anchor="t">
            <a:spAutoFit/>
          </a:bodyPr>
          <a:lstStyle/>
          <a:p>
            <a:pPr algn="ctr">
              <a:lnSpc>
                <a:spcPts val="1304"/>
              </a:lnSpc>
              <a:spcBef>
                <a:spcPct val="0"/>
              </a:spcBef>
            </a:pPr>
            <a:r>
              <a:rPr lang="en-US" sz="931" spc="-18">
                <a:solidFill>
                  <a:srgbClr val="000000"/>
                </a:solidFill>
                <a:latin typeface="ITC Benguiat"/>
                <a:ea typeface="ITC Benguiat"/>
                <a:cs typeface="ITC Benguiat"/>
                <a:sym typeface="ITC Benguiat"/>
              </a:rPr>
              <a:t>TRUYỆN: XE LU VÀ XE CA</a:t>
            </a:r>
          </a:p>
        </p:txBody>
      </p:sp>
      <p:sp>
        <p:nvSpPr>
          <p:cNvPr id="4" name="TextBox 4"/>
          <p:cNvSpPr txBox="1"/>
          <p:nvPr/>
        </p:nvSpPr>
        <p:spPr>
          <a:xfrm>
            <a:off x="3109197" y="3886200"/>
            <a:ext cx="44902280" cy="4821833"/>
          </a:xfrm>
          <a:prstGeom prst="rect">
            <a:avLst/>
          </a:prstGeom>
        </p:spPr>
        <p:txBody>
          <a:bodyPr wrap="square" lIns="0" tIns="0" rIns="0" bIns="0" rtlCol="0" anchor="t">
            <a:spAutoFit/>
          </a:bodyPr>
          <a:lstStyle/>
          <a:p>
            <a:pPr algn="ctr">
              <a:lnSpc>
                <a:spcPts val="37602"/>
              </a:lnSpc>
              <a:spcBef>
                <a:spcPct val="0"/>
              </a:spcBef>
            </a:pPr>
            <a:r>
              <a:rPr lang="en-US" sz="26858" spc="-537">
                <a:solidFill>
                  <a:srgbClr val="0097B2"/>
                </a:solidFill>
                <a:latin typeface="ITC Benguiat"/>
                <a:ea typeface="ITC Benguiat"/>
                <a:cs typeface="ITC Benguiat"/>
                <a:sym typeface="ITC Benguiat"/>
              </a:rPr>
              <a:t>TRUYỆN: XE LU VÀ XE CA</a:t>
            </a: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flipH="1">
            <a:off x="1640307" y="4913628"/>
            <a:ext cx="29327909" cy="15730424"/>
          </a:xfrm>
          <a:custGeom>
            <a:avLst/>
            <a:gdLst/>
            <a:ahLst/>
            <a:cxnLst/>
            <a:rect l="l" t="t" r="r" b="b"/>
            <a:pathLst>
              <a:path w="29327909" h="15730424">
                <a:moveTo>
                  <a:pt x="29327909" y="0"/>
                </a:moveTo>
                <a:lnTo>
                  <a:pt x="0" y="0"/>
                </a:lnTo>
                <a:lnTo>
                  <a:pt x="0" y="15730424"/>
                </a:lnTo>
                <a:lnTo>
                  <a:pt x="29327909" y="15730424"/>
                </a:lnTo>
                <a:lnTo>
                  <a:pt x="2932790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499154" y="8198713"/>
            <a:ext cx="40122367" cy="17603688"/>
          </a:xfrm>
          <a:custGeom>
            <a:avLst/>
            <a:gdLst/>
            <a:ahLst/>
            <a:cxnLst/>
            <a:rect l="l" t="t" r="r" b="b"/>
            <a:pathLst>
              <a:path w="40122367" h="17603688">
                <a:moveTo>
                  <a:pt x="0" y="0"/>
                </a:moveTo>
                <a:lnTo>
                  <a:pt x="40122367" y="0"/>
                </a:lnTo>
                <a:lnTo>
                  <a:pt x="40122367" y="17603689"/>
                </a:lnTo>
                <a:lnTo>
                  <a:pt x="0" y="17603689"/>
                </a:lnTo>
                <a:lnTo>
                  <a:pt x="0" y="0"/>
                </a:lnTo>
                <a:close/>
              </a:path>
            </a:pathLst>
          </a:custGeom>
          <a:blipFill>
            <a:blip r:embed="rId4">
              <a:alphaModFix amt="14000"/>
            </a:blip>
            <a:stretch>
              <a:fillRect/>
            </a:stretch>
          </a:blipFill>
        </p:spPr>
      </p:sp>
      <p:sp>
        <p:nvSpPr>
          <p:cNvPr id="4" name="Freeform 4"/>
          <p:cNvSpPr/>
          <p:nvPr/>
        </p:nvSpPr>
        <p:spPr>
          <a:xfrm>
            <a:off x="35617612" y="14459947"/>
            <a:ext cx="8498167" cy="14779421"/>
          </a:xfrm>
          <a:custGeom>
            <a:avLst/>
            <a:gdLst/>
            <a:ahLst/>
            <a:cxnLst/>
            <a:rect l="l" t="t" r="r" b="b"/>
            <a:pathLst>
              <a:path w="8498167" h="14779421">
                <a:moveTo>
                  <a:pt x="0" y="0"/>
                </a:moveTo>
                <a:lnTo>
                  <a:pt x="8498167" y="0"/>
                </a:lnTo>
                <a:lnTo>
                  <a:pt x="8498167" y="14779422"/>
                </a:lnTo>
                <a:lnTo>
                  <a:pt x="0" y="14779422"/>
                </a:lnTo>
                <a:lnTo>
                  <a:pt x="0" y="0"/>
                </a:lnTo>
                <a:close/>
              </a:path>
            </a:pathLst>
          </a:custGeom>
          <a:blipFill>
            <a:blip r:embed="rId5"/>
            <a:stretch>
              <a:fillRect/>
            </a:stretch>
          </a:blipFill>
        </p:spPr>
      </p:sp>
      <p:sp>
        <p:nvSpPr>
          <p:cNvPr id="5" name="TextBox 5"/>
          <p:cNvSpPr txBox="1"/>
          <p:nvPr/>
        </p:nvSpPr>
        <p:spPr>
          <a:xfrm>
            <a:off x="1640307" y="6591353"/>
            <a:ext cx="29327909" cy="7868595"/>
          </a:xfrm>
          <a:prstGeom prst="rect">
            <a:avLst/>
          </a:prstGeom>
        </p:spPr>
        <p:txBody>
          <a:bodyPr lIns="0" tIns="0" rIns="0" bIns="0" rtlCol="0" anchor="t">
            <a:spAutoFit/>
          </a:bodyPr>
          <a:lstStyle/>
          <a:p>
            <a:pPr algn="ctr">
              <a:lnSpc>
                <a:spcPts val="31524"/>
              </a:lnSpc>
            </a:pPr>
            <a:r>
              <a:rPr lang="en-US" sz="22517" b="1">
                <a:solidFill>
                  <a:srgbClr val="000000"/>
                </a:solidFill>
                <a:latin typeface="Noto Sans Bold"/>
                <a:ea typeface="Noto Sans Bold"/>
                <a:cs typeface="Noto Sans Bold"/>
                <a:sym typeface="Noto Sans Bold"/>
              </a:rPr>
              <a:t>Câu chuyện có tên là gì?</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9065359" y="5288137"/>
            <a:ext cx="26947739" cy="22342126"/>
          </a:xfrm>
          <a:custGeom>
            <a:avLst/>
            <a:gdLst/>
            <a:ahLst/>
            <a:cxnLst/>
            <a:rect l="l" t="t" r="r" b="b"/>
            <a:pathLst>
              <a:path w="26947739" h="22342126">
                <a:moveTo>
                  <a:pt x="0" y="0"/>
                </a:moveTo>
                <a:lnTo>
                  <a:pt x="26947739" y="0"/>
                </a:lnTo>
                <a:lnTo>
                  <a:pt x="26947739" y="22342126"/>
                </a:lnTo>
                <a:lnTo>
                  <a:pt x="0" y="223421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3991444" y="12129607"/>
            <a:ext cx="12982032" cy="17109762"/>
          </a:xfrm>
          <a:custGeom>
            <a:avLst/>
            <a:gdLst/>
            <a:ahLst/>
            <a:cxnLst/>
            <a:rect l="l" t="t" r="r" b="b"/>
            <a:pathLst>
              <a:path w="12982032" h="17109762">
                <a:moveTo>
                  <a:pt x="12982031" y="0"/>
                </a:moveTo>
                <a:lnTo>
                  <a:pt x="0" y="0"/>
                </a:lnTo>
                <a:lnTo>
                  <a:pt x="0" y="17109762"/>
                </a:lnTo>
                <a:lnTo>
                  <a:pt x="12982031" y="17109762"/>
                </a:lnTo>
                <a:lnTo>
                  <a:pt x="12982031" y="0"/>
                </a:lnTo>
                <a:close/>
              </a:path>
            </a:pathLst>
          </a:custGeom>
          <a:blipFill>
            <a:blip r:embed="rId4"/>
            <a:stretch>
              <a:fillRect/>
            </a:stretch>
          </a:blipFill>
        </p:spPr>
      </p:sp>
      <p:sp>
        <p:nvSpPr>
          <p:cNvPr id="4" name="TextBox 4"/>
          <p:cNvSpPr txBox="1"/>
          <p:nvPr/>
        </p:nvSpPr>
        <p:spPr>
          <a:xfrm>
            <a:off x="21651194" y="13445571"/>
            <a:ext cx="22620224" cy="2493967"/>
          </a:xfrm>
          <a:prstGeom prst="rect">
            <a:avLst/>
          </a:prstGeom>
        </p:spPr>
        <p:txBody>
          <a:bodyPr lIns="0" tIns="0" rIns="0" bIns="0" rtlCol="0" anchor="t">
            <a:spAutoFit/>
          </a:bodyPr>
          <a:lstStyle/>
          <a:p>
            <a:pPr algn="ctr">
              <a:lnSpc>
                <a:spcPts val="20439"/>
              </a:lnSpc>
            </a:pPr>
            <a:r>
              <a:rPr lang="en-US" sz="14599" b="1">
                <a:solidFill>
                  <a:srgbClr val="000000"/>
                </a:solidFill>
                <a:latin typeface="Noto Sans Bold"/>
                <a:ea typeface="Noto Sans Bold"/>
                <a:cs typeface="Noto Sans Bold"/>
                <a:sym typeface="Noto Sans Bold"/>
              </a:rPr>
              <a:t>Có những nhân vật nào?</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TextBox 2"/>
          <p:cNvSpPr txBox="1"/>
          <p:nvPr/>
        </p:nvSpPr>
        <p:spPr>
          <a:xfrm>
            <a:off x="-501650" y="15163800"/>
            <a:ext cx="52169348" cy="3851919"/>
          </a:xfrm>
          <a:prstGeom prst="rect">
            <a:avLst/>
          </a:prstGeom>
        </p:spPr>
        <p:txBody>
          <a:bodyPr lIns="0" tIns="0" rIns="0" bIns="0" rtlCol="0" anchor="t">
            <a:spAutoFit/>
          </a:bodyPr>
          <a:lstStyle/>
          <a:p>
            <a:pPr algn="ctr">
              <a:lnSpc>
                <a:spcPts val="26989"/>
              </a:lnSpc>
            </a:pPr>
            <a:r>
              <a:rPr lang="en-US" sz="33736">
                <a:solidFill>
                  <a:srgbClr val="010101"/>
                </a:solidFill>
                <a:latin typeface="Gladiola"/>
                <a:ea typeface="Gladiola"/>
                <a:cs typeface="Gladiola"/>
                <a:sym typeface="Gladiola"/>
              </a:rPr>
              <a:t>ĐÀM THOẠI ,TRÍCH DẪN</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TextBox 2"/>
          <p:cNvSpPr txBox="1"/>
          <p:nvPr/>
        </p:nvSpPr>
        <p:spPr>
          <a:xfrm>
            <a:off x="25556640" y="16094403"/>
            <a:ext cx="7396" cy="2659507"/>
          </a:xfrm>
          <a:prstGeom prst="rect">
            <a:avLst/>
          </a:prstGeom>
        </p:spPr>
        <p:txBody>
          <a:bodyPr lIns="0" tIns="0" rIns="0" bIns="0" rtlCol="0" anchor="t">
            <a:spAutoFit/>
          </a:bodyPr>
          <a:lstStyle/>
          <a:p>
            <a:pPr algn="ctr">
              <a:lnSpc>
                <a:spcPts val="21741"/>
              </a:lnSpc>
              <a:spcBef>
                <a:spcPct val="0"/>
              </a:spcBef>
            </a:pPr>
            <a:endParaRPr/>
          </a:p>
        </p:txBody>
      </p:sp>
      <p:sp>
        <p:nvSpPr>
          <p:cNvPr id="3" name="Freeform 3"/>
          <p:cNvSpPr/>
          <p:nvPr/>
        </p:nvSpPr>
        <p:spPr>
          <a:xfrm>
            <a:off x="13399413" y="3073695"/>
            <a:ext cx="26446643" cy="23609640"/>
          </a:xfrm>
          <a:custGeom>
            <a:avLst/>
            <a:gdLst/>
            <a:ahLst/>
            <a:cxnLst/>
            <a:rect l="l" t="t" r="r" b="b"/>
            <a:pathLst>
              <a:path w="26446643" h="23609640">
                <a:moveTo>
                  <a:pt x="0" y="0"/>
                </a:moveTo>
                <a:lnTo>
                  <a:pt x="26446643" y="0"/>
                </a:lnTo>
                <a:lnTo>
                  <a:pt x="26446643" y="23609640"/>
                </a:lnTo>
                <a:lnTo>
                  <a:pt x="0" y="23609640"/>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8545471" y="7746627"/>
            <a:ext cx="34037129" cy="11966549"/>
          </a:xfrm>
          <a:prstGeom prst="rect">
            <a:avLst/>
          </a:prstGeom>
        </p:spPr>
        <p:txBody>
          <a:bodyPr lIns="0" tIns="0" rIns="0" bIns="0" rtlCol="0" anchor="t">
            <a:spAutoFit/>
          </a:bodyPr>
          <a:lstStyle/>
          <a:p>
            <a:pPr algn="ctr">
              <a:lnSpc>
                <a:spcPts val="31692"/>
              </a:lnSpc>
            </a:pPr>
            <a:r>
              <a:rPr lang="en-US" sz="22637" b="1">
                <a:solidFill>
                  <a:srgbClr val="000000"/>
                </a:solidFill>
                <a:latin typeface="DejaVu Serif Bold"/>
                <a:ea typeface="DejaVu Serif Bold"/>
                <a:cs typeface="DejaVu Serif Bold"/>
                <a:sym typeface="DejaVu Serif Bold"/>
              </a:rPr>
              <a:t>Giáo dục trẻ: Biết yêu thương, giúp đỡ, đoàn kết với bạn bè</a:t>
            </a:r>
          </a:p>
        </p:txBody>
      </p:sp>
      <p:sp>
        <p:nvSpPr>
          <p:cNvPr id="5" name="Freeform 5"/>
          <p:cNvSpPr/>
          <p:nvPr/>
        </p:nvSpPr>
        <p:spPr>
          <a:xfrm>
            <a:off x="1494743" y="21463368"/>
            <a:ext cx="9752781" cy="7146129"/>
          </a:xfrm>
          <a:custGeom>
            <a:avLst/>
            <a:gdLst/>
            <a:ahLst/>
            <a:cxnLst/>
            <a:rect l="l" t="t" r="r" b="b"/>
            <a:pathLst>
              <a:path w="9752781" h="7146129">
                <a:moveTo>
                  <a:pt x="0" y="0"/>
                </a:moveTo>
                <a:lnTo>
                  <a:pt x="9752781" y="0"/>
                </a:lnTo>
                <a:lnTo>
                  <a:pt x="9752781" y="7146128"/>
                </a:lnTo>
                <a:lnTo>
                  <a:pt x="0" y="71461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286</Words>
  <Application>Microsoft Office PowerPoint</Application>
  <PresentationFormat>Custom</PresentationFormat>
  <Paragraphs>12</Paragraphs>
  <Slides>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ITC Benguiat</vt:lpstr>
      <vt:lpstr>Gladiola</vt:lpstr>
      <vt:lpstr>DejaVu Serif</vt:lpstr>
      <vt:lpstr>Arial</vt:lpstr>
      <vt:lpstr>DejaVu Serif Bold</vt:lpstr>
      <vt:lpstr>Noto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XE LU VÀ XE CA</dc:title>
  <cp:lastModifiedBy>Admin</cp:lastModifiedBy>
  <cp:revision>2</cp:revision>
  <dcterms:created xsi:type="dcterms:W3CDTF">2006-08-16T00:00:00Z</dcterms:created>
  <dcterms:modified xsi:type="dcterms:W3CDTF">2025-02-27T18:09:26Z</dcterms:modified>
  <dc:identifier>DAGgUdnRbBI</dc:identifier>
</cp:coreProperties>
</file>