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05" r:id="rId5"/>
    <p:sldId id="310" r:id="rId6"/>
    <p:sldId id="262" r:id="rId7"/>
    <p:sldId id="267" r:id="rId8"/>
    <p:sldId id="307" r:id="rId9"/>
    <p:sldId id="324" r:id="rId10"/>
    <p:sldId id="326" r:id="rId11"/>
    <p:sldId id="325" r:id="rId12"/>
    <p:sldId id="274" r:id="rId13"/>
    <p:sldId id="313" r:id="rId14"/>
    <p:sldId id="327" r:id="rId15"/>
    <p:sldId id="328" r:id="rId16"/>
    <p:sldId id="329" r:id="rId17"/>
    <p:sldId id="312" r:id="rId18"/>
    <p:sldId id="317" r:id="rId19"/>
    <p:sldId id="330" r:id="rId20"/>
    <p:sldId id="331" r:id="rId21"/>
    <p:sldId id="332"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3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186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16447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7827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965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466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805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60396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0220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8249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5616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746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000368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33841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12794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5769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04182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3581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14208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54887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84793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42890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9418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ED3D19-ED60-4BBB-A618-7E5E19E51A23}"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7880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92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9997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21164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561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64197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50631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09146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31847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48859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9107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ED3D19-ED60-4BBB-A618-7E5E19E51A23}"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584414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28875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9356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38544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85920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2277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D3D19-ED60-4BBB-A618-7E5E19E51A23}" type="datetimeFigureOut">
              <a:rPr lang="en-US" smtClean="0"/>
              <a:t>3/8/2025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7227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D3D19-ED60-4BBB-A618-7E5E19E51A23}" type="datetimeFigureOut">
              <a:rPr lang="en-US" smtClean="0"/>
              <a:t>3/8/2025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09201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D3D19-ED60-4BBB-A618-7E5E19E51A23}" type="datetimeFigureOut">
              <a:rPr lang="en-US" smtClean="0"/>
              <a:t>3/8/2025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76024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ED3D19-ED60-4BBB-A618-7E5E19E51A23}"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019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ED3D19-ED60-4BBB-A618-7E5E19E51A23}"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103866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D3D19-ED60-4BBB-A618-7E5E19E51A23}" type="datetimeFigureOut">
              <a:rPr lang="en-US" smtClean="0"/>
              <a:t>3/8/2025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365DD-F5AA-4ACD-B6D5-00C599112878}" type="slidenum">
              <a:rPr lang="en-US" smtClean="0"/>
              <a:t>‹#›</a:t>
            </a:fld>
            <a:endParaRPr lang="en-US"/>
          </a:p>
        </p:txBody>
      </p:sp>
    </p:spTree>
    <p:extLst>
      <p:ext uri="{BB962C8B-B14F-4D97-AF65-F5344CB8AC3E}">
        <p14:creationId xmlns:p14="http://schemas.microsoft.com/office/powerpoint/2010/main" val="314687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1409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984930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3/8/2025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17666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3" Type="http://schemas.openxmlformats.org/officeDocument/2006/relationships/image" Target="../media/image1.jpg"/><Relationship Id="rId7" Type="http://schemas.microsoft.com/office/2007/relationships/hdphoto" Target="../media/hdphoto2.wdp"/><Relationship Id="rId12"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image" Target="../media/image8.jpeg"/><Relationship Id="rId1" Type="http://schemas.openxmlformats.org/officeDocument/2006/relationships/tags" Target="../tags/tag1.xml"/><Relationship Id="rId6" Type="http://schemas.openxmlformats.org/officeDocument/2006/relationships/image" Target="../media/image3.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2.jpg"/><Relationship Id="rId2" Type="http://schemas.openxmlformats.org/officeDocument/2006/relationships/slideLayout" Target="../slideLayouts/slideLayout18.xml"/><Relationship Id="rId1" Type="http://schemas.openxmlformats.org/officeDocument/2006/relationships/tags" Target="../tags/tag8.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23.svg"/><Relationship Id="rId10" Type="http://schemas.openxmlformats.org/officeDocument/2006/relationships/image" Target="../media/image36.jpeg"/><Relationship Id="rId4" Type="http://schemas.openxmlformats.org/officeDocument/2006/relationships/image" Target="../media/image33.jpe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13.svg"/><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NULL" TargetMode="Externa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33.jpeg"/><Relationship Id="rId4"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5.svg"/><Relationship Id="rId3" Type="http://schemas.openxmlformats.org/officeDocument/2006/relationships/image" Target="../media/image14.png"/><Relationship Id="rId21" Type="http://schemas.openxmlformats.org/officeDocument/2006/relationships/image" Target="../media/image21.png"/><Relationship Id="rId7" Type="http://schemas.openxmlformats.org/officeDocument/2006/relationships/image" Target="../media/image9.svg"/><Relationship Id="rId12" Type="http://schemas.openxmlformats.org/officeDocument/2006/relationships/image" Target="../media/image39.png"/><Relationship Id="rId2" Type="http://schemas.openxmlformats.org/officeDocument/2006/relationships/slideLayout" Target="../slideLayouts/slideLayout18.xml"/><Relationship Id="rId20" Type="http://schemas.openxmlformats.org/officeDocument/2006/relationships/image" Target="../media/image36.svg"/><Relationship Id="rId1" Type="http://schemas.openxmlformats.org/officeDocument/2006/relationships/tags" Target="../tags/tag11.xml"/><Relationship Id="rId11" Type="http://schemas.openxmlformats.org/officeDocument/2006/relationships/image" Target="../media/image13.svg"/><Relationship Id="rId10" Type="http://schemas.openxmlformats.org/officeDocument/2006/relationships/image" Target="../media/image16.png"/><Relationship Id="rId9" Type="http://schemas.openxmlformats.org/officeDocument/2006/relationships/image" Target="../media/image11.svg"/><Relationship Id="rId14" Type="http://schemas.openxmlformats.org/officeDocument/2006/relationships/image" Target="../media/image20.png"/><Relationship Id="rId22"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tags" Target="../tags/tag2.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13.jpg"/><Relationship Id="rId21" Type="http://schemas.openxmlformats.org/officeDocument/2006/relationships/image" Target="../media/image21.png"/><Relationship Id="rId7" Type="http://schemas.openxmlformats.org/officeDocument/2006/relationships/image" Target="../media/image9.svg"/><Relationship Id="rId12" Type="http://schemas.openxmlformats.org/officeDocument/2006/relationships/image" Target="../media/image17.png"/><Relationship Id="rId17" Type="http://schemas.openxmlformats.org/officeDocument/2006/relationships/image" Target="../media/image19.svg"/><Relationship Id="rId2" Type="http://schemas.openxmlformats.org/officeDocument/2006/relationships/slideLayout" Target="../slideLayouts/slideLayout18.xml"/><Relationship Id="rId16" Type="http://schemas.openxmlformats.org/officeDocument/2006/relationships/image" Target="../media/image19.png"/><Relationship Id="rId20" Type="http://schemas.openxmlformats.org/officeDocument/2006/relationships/image" Target="../media/image36.svg"/><Relationship Id="rId1" Type="http://schemas.openxmlformats.org/officeDocument/2006/relationships/tags" Target="../tags/tag3.xml"/><Relationship Id="rId11" Type="http://schemas.openxmlformats.org/officeDocument/2006/relationships/image" Target="../media/image13.svg"/><Relationship Id="rId15" Type="http://schemas.openxmlformats.org/officeDocument/2006/relationships/image" Target="../media/image17.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1.svg"/><Relationship Id="rId14" Type="http://schemas.openxmlformats.org/officeDocument/2006/relationships/image" Target="../media/image18.png"/><Relationship Id="rId22" Type="http://schemas.openxmlformats.org/officeDocument/2006/relationships/image" Target="../media/image38.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9.xml"/><Relationship Id="rId1" Type="http://schemas.openxmlformats.org/officeDocument/2006/relationships/tags" Target="../tags/tag4.xml"/><Relationship Id="rId5" Type="http://schemas.openxmlformats.org/officeDocument/2006/relationships/image" Target="../media/image23.png"/><Relationship Id="rId4" Type="http://schemas.microsoft.com/office/2007/relationships/hdphoto" Target="../media/hdphoto9.wdp"/></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4.jpg"/><Relationship Id="rId7" Type="http://schemas.openxmlformats.org/officeDocument/2006/relationships/image" Target="../media/image2.svg"/><Relationship Id="rId2" Type="http://schemas.openxmlformats.org/officeDocument/2006/relationships/slideLayout" Target="../slideLayouts/slideLayout29.xml"/><Relationship Id="rId1" Type="http://schemas.openxmlformats.org/officeDocument/2006/relationships/tags" Target="../tags/tag5.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14.png"/><Relationship Id="rId21" Type="http://schemas.openxmlformats.org/officeDocument/2006/relationships/image" Target="../media/image21.png"/><Relationship Id="rId7" Type="http://schemas.openxmlformats.org/officeDocument/2006/relationships/image" Target="../media/image9.svg"/><Relationship Id="rId12" Type="http://schemas.openxmlformats.org/officeDocument/2006/relationships/image" Target="../media/image17.png"/><Relationship Id="rId17" Type="http://schemas.openxmlformats.org/officeDocument/2006/relationships/image" Target="../media/image19.svg"/><Relationship Id="rId2" Type="http://schemas.openxmlformats.org/officeDocument/2006/relationships/slideLayout" Target="../slideLayouts/slideLayout29.xml"/><Relationship Id="rId16" Type="http://schemas.openxmlformats.org/officeDocument/2006/relationships/image" Target="../media/image19.png"/><Relationship Id="rId20" Type="http://schemas.openxmlformats.org/officeDocument/2006/relationships/image" Target="../media/image36.svg"/><Relationship Id="rId1" Type="http://schemas.openxmlformats.org/officeDocument/2006/relationships/tags" Target="../tags/tag6.xml"/><Relationship Id="rId11" Type="http://schemas.openxmlformats.org/officeDocument/2006/relationships/image" Target="../media/image13.svg"/><Relationship Id="rId15" Type="http://schemas.openxmlformats.org/officeDocument/2006/relationships/image" Target="../media/image17.svg"/><Relationship Id="rId10" Type="http://schemas.openxmlformats.org/officeDocument/2006/relationships/image" Target="../media/image16.png"/><Relationship Id="rId9" Type="http://schemas.openxmlformats.org/officeDocument/2006/relationships/image" Target="../media/image11.svg"/><Relationship Id="rId14" Type="http://schemas.openxmlformats.org/officeDocument/2006/relationships/image" Target="../media/image18.png"/><Relationship Id="rId22"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40.xml"/><Relationship Id="rId1" Type="http://schemas.openxmlformats.org/officeDocument/2006/relationships/tags" Target="../tags/tag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a:xfrm>
            <a:off x="2418727" y="307555"/>
            <a:ext cx="7845481" cy="830997"/>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PHÒNG GIÁO DỤC VÀ ĐÀO TẠO QUẬN LONG BIÊN </a:t>
            </a:r>
          </a:p>
          <a:p>
            <a:r>
              <a:rPr lang="en-US" sz="2400" b="1" dirty="0">
                <a:latin typeface="Times New Roman" panose="02020603050405020304" pitchFamily="18" charset="0"/>
                <a:cs typeface="Times New Roman" panose="02020603050405020304" pitchFamily="18" charset="0"/>
              </a:rPr>
              <a:t>                   TRƯỜNG MẦM NON </a:t>
            </a:r>
            <a:r>
              <a:rPr lang="en-US" sz="2400" b="1" dirty="0" smtClean="0">
                <a:latin typeface="Times New Roman" panose="02020603050405020304" pitchFamily="18" charset="0"/>
                <a:cs typeface="Times New Roman" panose="02020603050405020304" pitchFamily="18" charset="0"/>
              </a:rPr>
              <a:t>NẮNG MAI</a:t>
            </a:r>
            <a:endParaRPr lang="en-US" sz="2400" dirty="0"/>
          </a:p>
        </p:txBody>
      </p:sp>
      <p:sp>
        <p:nvSpPr>
          <p:cNvPr id="8" name="TextBox 7">
            <a:extLst>
              <a:ext uri="{FF2B5EF4-FFF2-40B4-BE49-F238E27FC236}">
                <a16:creationId xmlns="" xmlns:a16="http://schemas.microsoft.com/office/drawing/2014/main" id="{67CF4ADD-DBAD-4EBB-B97E-4130AE9E3AF7}"/>
              </a:ext>
            </a:extLst>
          </p:cNvPr>
          <p:cNvSpPr txBox="1"/>
          <p:nvPr/>
        </p:nvSpPr>
        <p:spPr>
          <a:xfrm>
            <a:off x="2173573" y="2603495"/>
            <a:ext cx="8335787" cy="3317896"/>
          </a:xfrm>
          <a:prstGeom prst="rect">
            <a:avLst/>
          </a:prstGeom>
          <a:noFill/>
        </p:spPr>
        <p:txBody>
          <a:bodyPr wrap="square">
            <a:spAutoFit/>
          </a:bodyPr>
          <a:lstStyle/>
          <a:p>
            <a:pPr lvl="0" algn="ctr" eaLnBrk="0" fontAlgn="base" hangingPunct="0">
              <a:lnSpc>
                <a:spcPct val="100000"/>
              </a:lnSpc>
              <a:spcBef>
                <a:spcPct val="20000"/>
              </a:spcBef>
              <a:spcAft>
                <a:spcPct val="0"/>
              </a:spcAft>
            </a:pPr>
            <a:r>
              <a:rPr lang="vi-VN" sz="4400" b="1" dirty="0" smtClean="0">
                <a:ln w="12700" cmpd="sng">
                  <a:solidFill>
                    <a:schemeClr val="accent4"/>
                  </a:solidFill>
                  <a:prstDash val="solid"/>
                </a:ln>
                <a:solidFill>
                  <a:srgbClr val="FFFF00"/>
                </a:solidFill>
                <a:effectLst>
                  <a:reflection blurRad="6350" stA="55000" endA="300" endPos="45500" dir="5400000" sy="-100000" algn="bl" rotWithShape="0"/>
                </a:effectLst>
                <a:latin typeface="Times New Roman" pitchFamily="18" charset="0"/>
                <a:cs typeface="Times New Roman" pitchFamily="18" charset="0"/>
              </a:rPr>
              <a:t>Lĩnh vực: Phát triển thẩm mỹ</a:t>
            </a:r>
          </a:p>
          <a:p>
            <a:pPr lvl="0" algn="ctr" eaLnBrk="0" fontAlgn="base" hangingPunct="0">
              <a:lnSpc>
                <a:spcPct val="100000"/>
              </a:lnSpc>
              <a:spcBef>
                <a:spcPct val="20000"/>
              </a:spcBef>
              <a:spcAft>
                <a:spcPct val="0"/>
              </a:spcAft>
            </a:pPr>
            <a:endParaRPr lang="en-US" b="1"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r>
              <a:rPr lang="vi-VN"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Dạy há</a:t>
            </a: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Quà</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8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tháng</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3 </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(NS: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Hoàng</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Long)</a:t>
            </a:r>
            <a:endParaRPr lang="en-US" sz="2400" i="1"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Nghe </a:t>
            </a:r>
            <a:r>
              <a:rPr lang="vi-VN" sz="24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hát</a:t>
            </a:r>
            <a:r>
              <a:rPr lang="vi-VN"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Bàn</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tay</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mẹ</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NS: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Bùi</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Đình</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Thảo</a:t>
            </a:r>
            <a:r>
              <a:rPr lang="vi-VN"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p>
          <a:p>
            <a:pPr lvl="0" eaLnBrk="0" fontAlgn="base" hangingPunct="0">
              <a:lnSpc>
                <a:spcPct val="100000"/>
              </a:lnSpc>
              <a:spcBef>
                <a:spcPct val="20000"/>
              </a:spcBef>
              <a:spcAft>
                <a:spcPct val="0"/>
              </a:spcAft>
            </a:pP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2667"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endParaRPr lang="en-US" sz="2667"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endParaRPr lang="en-US" sz="1600" b="1" dirty="0">
              <a:ln w="22225">
                <a:solidFill>
                  <a:schemeClr val="accent2"/>
                </a:solidFill>
                <a:prstDash val="solid"/>
              </a:ln>
              <a:effectLst>
                <a:reflection blurRad="6350" stA="55000" endA="300" endPos="45500" dir="5400000" sy="-100000" algn="bl" rotWithShape="0"/>
              </a:effectLst>
              <a:latin typeface="Times New Roman" pitchFamily="18" charset="0"/>
              <a:cs typeface="Times New Roman" pitchFamily="18" charset="0"/>
            </a:endParaRPr>
          </a:p>
          <a:p>
            <a:pPr algn="ctr"/>
            <a:endParaRPr lang="en-US" sz="1600" dirty="0">
              <a:solidFill>
                <a:srgbClr val="FFFF00"/>
              </a:solidFill>
            </a:endParaRPr>
          </a:p>
        </p:txBody>
      </p:sp>
      <p:pic>
        <p:nvPicPr>
          <p:cNvPr id="1026" name="Picture 2" descr="Nốt Nhạc&amp;quot; trong Tiếng Anh là gì: Định Nghĩa, Ví Dụ Anh Việ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19632301">
            <a:off x="1812470" y="2615708"/>
            <a:ext cx="700176" cy="670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Nốt Nhạc, Clipart âm Nhạc, Âm Nhạc, Biểu Tượng miễn phí tải tập  tin PNG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10277739" y="3006692"/>
            <a:ext cx="538283" cy="5382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80046">
            <a:off x="9665570" y="954248"/>
            <a:ext cx="755935" cy="7559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ảnh Nốt Nhạc, Clipart âm Nhạc, Âm Nhạc, Biểu Tượng miễn phí tải tập  tin PNG PSDComment và Vecto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4045823" y="1491025"/>
            <a:ext cx="747767" cy="7599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Nốt Nhạc, Clipart âm Nhạc, Âm Nhạc, Biểu Tượng miễn phí tải tập  tin PNG PSDComment và Vecto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3252875" y="5322619"/>
            <a:ext cx="996448" cy="10127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ốt Nhạc&amp;quot; trong Tiếng Anh là gì: Định Nghĩa, Ví Dụ Anh Việt"/>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924437">
            <a:off x="9372063" y="5152149"/>
            <a:ext cx="809717" cy="7749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19706" y="4952694"/>
            <a:ext cx="5564726" cy="677108"/>
          </a:xfrm>
          <a:prstGeom prst="rect">
            <a:avLst/>
          </a:prstGeom>
          <a:noFill/>
        </p:spPr>
        <p:txBody>
          <a:bodyPr wrap="square" rtlCol="0">
            <a:spAutoFit/>
          </a:bodyPr>
          <a:lstStyle/>
          <a:p>
            <a:r>
              <a:rPr lang="en-GB" sz="2000" b="1" i="1" dirty="0" err="1" smtClean="0">
                <a:solidFill>
                  <a:schemeClr val="accent5"/>
                </a:solidFill>
                <a:latin typeface="Times New Roman" panose="02020603050405020304" pitchFamily="18" charset="0"/>
                <a:cs typeface="Times New Roman" panose="02020603050405020304" pitchFamily="18" charset="0"/>
              </a:rPr>
              <a:t>Lứa</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tuổi</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Mẫu</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giáo</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bé</a:t>
            </a:r>
            <a:r>
              <a:rPr lang="en-GB" sz="2000" b="1" i="1" dirty="0" smtClean="0">
                <a:solidFill>
                  <a:schemeClr val="accent5"/>
                </a:solidFill>
                <a:latin typeface="Times New Roman" panose="02020603050405020304" pitchFamily="18" charset="0"/>
                <a:cs typeface="Times New Roman" panose="02020603050405020304" pitchFamily="18" charset="0"/>
              </a:rPr>
              <a:t> ( 3-4 </a:t>
            </a:r>
            <a:r>
              <a:rPr lang="en-GB" sz="2000" b="1" i="1" dirty="0" err="1" smtClean="0">
                <a:solidFill>
                  <a:schemeClr val="accent5"/>
                </a:solidFill>
                <a:latin typeface="Times New Roman" panose="02020603050405020304" pitchFamily="18" charset="0"/>
                <a:cs typeface="Times New Roman" panose="02020603050405020304" pitchFamily="18" charset="0"/>
              </a:rPr>
              <a:t>tuổi</a:t>
            </a:r>
            <a:r>
              <a:rPr lang="en-GB" sz="2000" b="1" i="1" dirty="0" smtClean="0">
                <a:solidFill>
                  <a:schemeClr val="accent5"/>
                </a:solidFill>
                <a:latin typeface="Times New Roman" panose="02020603050405020304" pitchFamily="18" charset="0"/>
                <a:cs typeface="Times New Roman" panose="02020603050405020304" pitchFamily="18" charset="0"/>
              </a:rPr>
              <a:t>)</a:t>
            </a:r>
          </a:p>
          <a:p>
            <a:endParaRPr lang="en-US" dirty="0">
              <a:solidFill>
                <a:schemeClr val="accent5"/>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9371" y="1093759"/>
            <a:ext cx="1603784" cy="1602299"/>
          </a:xfrm>
          <a:prstGeom prst="rect">
            <a:avLst/>
          </a:prstGeom>
        </p:spPr>
      </p:pic>
    </p:spTree>
    <p:custDataLst>
      <p:tags r:id="rId1"/>
    </p:custDataLst>
    <p:extLst>
      <p:ext uri="{BB962C8B-B14F-4D97-AF65-F5344CB8AC3E}">
        <p14:creationId xmlns:p14="http://schemas.microsoft.com/office/powerpoint/2010/main" val="2579420634"/>
      </p:ext>
    </p:extLst>
  </p:cSld>
  <p:clrMapOvr>
    <a:masterClrMapping/>
  </p:clrMapOvr>
  <mc:AlternateContent xmlns:mc="http://schemas.openxmlformats.org/markup-compatibility/2006" xmlns:p14="http://schemas.microsoft.com/office/powerpoint/2010/main">
    <mc:Choice Requires="p14">
      <p:transition p14:dur="0" advTm="28603"/>
    </mc:Choice>
    <mc:Fallback xmlns="">
      <p:transition advTm="286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xEl>
                                              <p:pRg st="0" end="0"/>
                                            </p:txEl>
                                          </p:spTgt>
                                        </p:tgtEl>
                                        <p:attrNameLst>
                                          <p:attrName>ppt_x</p:attrName>
                                          <p:attrName>ppt_y</p:attrName>
                                        </p:attrNameLst>
                                      </p:cBhvr>
                                    </p:animMotion>
                                    <p:animRot by="1500000">
                                      <p:cBhvr>
                                        <p:cTn id="7" dur="125" fill="hold">
                                          <p:stCondLst>
                                            <p:cond delay="0"/>
                                          </p:stCondLst>
                                        </p:cTn>
                                        <p:tgtEl>
                                          <p:spTgt spid="8">
                                            <p:txEl>
                                              <p:pRg st="0" end="0"/>
                                            </p:txEl>
                                          </p:spTgt>
                                        </p:tgtEl>
                                        <p:attrNameLst>
                                          <p:attrName>r</p:attrName>
                                        </p:attrNameLst>
                                      </p:cBhvr>
                                    </p:animRot>
                                    <p:animRot by="-1500000">
                                      <p:cBhvr>
                                        <p:cTn id="8" dur="125" fill="hold">
                                          <p:stCondLst>
                                            <p:cond delay="125"/>
                                          </p:stCondLst>
                                        </p:cTn>
                                        <p:tgtEl>
                                          <p:spTgt spid="8">
                                            <p:txEl>
                                              <p:pRg st="0" end="0"/>
                                            </p:txEl>
                                          </p:spTgt>
                                        </p:tgtEl>
                                        <p:attrNameLst>
                                          <p:attrName>r</p:attrName>
                                        </p:attrNameLst>
                                      </p:cBhvr>
                                    </p:animRot>
                                    <p:animRot by="-1500000">
                                      <p:cBhvr>
                                        <p:cTn id="9" dur="125" fill="hold">
                                          <p:stCondLst>
                                            <p:cond delay="250"/>
                                          </p:stCondLst>
                                        </p:cTn>
                                        <p:tgtEl>
                                          <p:spTgt spid="8">
                                            <p:txEl>
                                              <p:pRg st="0" end="0"/>
                                            </p:txEl>
                                          </p:spTgt>
                                        </p:tgtEl>
                                        <p:attrNameLst>
                                          <p:attrName>r</p:attrName>
                                        </p:attrNameLst>
                                      </p:cBhvr>
                                    </p:animRot>
                                    <p:animRot by="1500000">
                                      <p:cBhvr>
                                        <p:cTn id="10" dur="125" fill="hold">
                                          <p:stCondLst>
                                            <p:cond delay="375"/>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1.25E-6 1.85185E-6 L 1.25E-6 -0.07222 " pathEditMode="relative" rAng="0" ptsTypes="AA">
                                      <p:cBhvr>
                                        <p:cTn id="14" dur="250" accel="50000" decel="50000" autoRev="1" fill="hold">
                                          <p:stCondLst>
                                            <p:cond delay="0"/>
                                          </p:stCondLst>
                                        </p:cTn>
                                        <p:tgtEl>
                                          <p:spTgt spid="8">
                                            <p:txEl>
                                              <p:pRg st="2" end="2"/>
                                            </p:txEl>
                                          </p:spTgt>
                                        </p:tgtEl>
                                        <p:attrNameLst>
                                          <p:attrName>ppt_x</p:attrName>
                                          <p:attrName>ppt_y</p:attrName>
                                        </p:attrNameLst>
                                      </p:cBhvr>
                                      <p:rCtr x="0" y="-3611"/>
                                    </p:animMotion>
                                    <p:animRot by="1500000">
                                      <p:cBhvr>
                                        <p:cTn id="15" dur="125" fill="hold">
                                          <p:stCondLst>
                                            <p:cond delay="0"/>
                                          </p:stCondLst>
                                        </p:cTn>
                                        <p:tgtEl>
                                          <p:spTgt spid="8">
                                            <p:txEl>
                                              <p:pRg st="2" end="2"/>
                                            </p:txEl>
                                          </p:spTgt>
                                        </p:tgtEl>
                                        <p:attrNameLst>
                                          <p:attrName>r</p:attrName>
                                        </p:attrNameLst>
                                      </p:cBhvr>
                                    </p:animRot>
                                    <p:animRot by="-1500000">
                                      <p:cBhvr>
                                        <p:cTn id="16" dur="125" fill="hold">
                                          <p:stCondLst>
                                            <p:cond delay="125"/>
                                          </p:stCondLst>
                                        </p:cTn>
                                        <p:tgtEl>
                                          <p:spTgt spid="8">
                                            <p:txEl>
                                              <p:pRg st="2" end="2"/>
                                            </p:txEl>
                                          </p:spTgt>
                                        </p:tgtEl>
                                        <p:attrNameLst>
                                          <p:attrName>r</p:attrName>
                                        </p:attrNameLst>
                                      </p:cBhvr>
                                    </p:animRot>
                                    <p:animRot by="-1500000">
                                      <p:cBhvr>
                                        <p:cTn id="17" dur="125" fill="hold">
                                          <p:stCondLst>
                                            <p:cond delay="250"/>
                                          </p:stCondLst>
                                        </p:cTn>
                                        <p:tgtEl>
                                          <p:spTgt spid="8">
                                            <p:txEl>
                                              <p:pRg st="2" end="2"/>
                                            </p:txEl>
                                          </p:spTgt>
                                        </p:tgtEl>
                                        <p:attrNameLst>
                                          <p:attrName>r</p:attrName>
                                        </p:attrNameLst>
                                      </p:cBhvr>
                                    </p:animRot>
                                    <p:animRot by="1500000">
                                      <p:cBhvr>
                                        <p:cTn id="18" dur="125" fill="hold">
                                          <p:stCondLst>
                                            <p:cond delay="375"/>
                                          </p:stCondLst>
                                        </p:cTn>
                                        <p:tgtEl>
                                          <p:spTgt spid="8">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2.08333E-6 -3.7037E-6 L 2.08333E-6 -0.07222 " pathEditMode="relative" rAng="0" ptsTypes="AA">
                                      <p:cBhvr>
                                        <p:cTn id="22" dur="250" accel="50000" decel="50000" autoRev="1" fill="hold">
                                          <p:stCondLst>
                                            <p:cond delay="0"/>
                                          </p:stCondLst>
                                        </p:cTn>
                                        <p:tgtEl>
                                          <p:spTgt spid="8">
                                            <p:txEl>
                                              <p:pRg st="3" end="3"/>
                                            </p:txEl>
                                          </p:spTgt>
                                        </p:tgtEl>
                                        <p:attrNameLst>
                                          <p:attrName>ppt_x</p:attrName>
                                          <p:attrName>ppt_y</p:attrName>
                                        </p:attrNameLst>
                                      </p:cBhvr>
                                      <p:rCtr x="0" y="-3611"/>
                                    </p:animMotion>
                                    <p:animRot by="1500000">
                                      <p:cBhvr>
                                        <p:cTn id="23" dur="125" fill="hold">
                                          <p:stCondLst>
                                            <p:cond delay="0"/>
                                          </p:stCondLst>
                                        </p:cTn>
                                        <p:tgtEl>
                                          <p:spTgt spid="8">
                                            <p:txEl>
                                              <p:pRg st="3" end="3"/>
                                            </p:txEl>
                                          </p:spTgt>
                                        </p:tgtEl>
                                        <p:attrNameLst>
                                          <p:attrName>r</p:attrName>
                                        </p:attrNameLst>
                                      </p:cBhvr>
                                    </p:animRot>
                                    <p:animRot by="-1500000">
                                      <p:cBhvr>
                                        <p:cTn id="24" dur="125" fill="hold">
                                          <p:stCondLst>
                                            <p:cond delay="125"/>
                                          </p:stCondLst>
                                        </p:cTn>
                                        <p:tgtEl>
                                          <p:spTgt spid="8">
                                            <p:txEl>
                                              <p:pRg st="3" end="3"/>
                                            </p:txEl>
                                          </p:spTgt>
                                        </p:tgtEl>
                                        <p:attrNameLst>
                                          <p:attrName>r</p:attrName>
                                        </p:attrNameLst>
                                      </p:cBhvr>
                                    </p:animRot>
                                    <p:animRot by="-1500000">
                                      <p:cBhvr>
                                        <p:cTn id="25" dur="125" fill="hold">
                                          <p:stCondLst>
                                            <p:cond delay="250"/>
                                          </p:stCondLst>
                                        </p:cTn>
                                        <p:tgtEl>
                                          <p:spTgt spid="8">
                                            <p:txEl>
                                              <p:pRg st="3" end="3"/>
                                            </p:txEl>
                                          </p:spTgt>
                                        </p:tgtEl>
                                        <p:attrNameLst>
                                          <p:attrName>r</p:attrName>
                                        </p:attrNameLst>
                                      </p:cBhvr>
                                    </p:animRot>
                                    <p:animRot by="1500000">
                                      <p:cBhvr>
                                        <p:cTn id="26" dur="125" fill="hold">
                                          <p:stCondLst>
                                            <p:cond delay="375"/>
                                          </p:stCondLst>
                                        </p:cTn>
                                        <p:tgtEl>
                                          <p:spTgt spid="8">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2.5E-6 -2.59259E-6 L 2.5E-6 -0.07222 " pathEditMode="relative" rAng="0" ptsTypes="AA">
                                      <p:cBhvr>
                                        <p:cTn id="30" dur="250" accel="50000" decel="50000" autoRev="1" fill="hold">
                                          <p:stCondLst>
                                            <p:cond delay="0"/>
                                          </p:stCondLst>
                                        </p:cTn>
                                        <p:tgtEl>
                                          <p:spTgt spid="8">
                                            <p:txEl>
                                              <p:pRg st="4" end="4"/>
                                            </p:txEl>
                                          </p:spTgt>
                                        </p:tgtEl>
                                        <p:attrNameLst>
                                          <p:attrName>ppt_x</p:attrName>
                                          <p:attrName>ppt_y</p:attrName>
                                        </p:attrNameLst>
                                      </p:cBhvr>
                                      <p:rCtr x="0" y="-3611"/>
                                    </p:animMotion>
                                    <p:animRot by="1500000">
                                      <p:cBhvr>
                                        <p:cTn id="31" dur="125" fill="hold">
                                          <p:stCondLst>
                                            <p:cond delay="0"/>
                                          </p:stCondLst>
                                        </p:cTn>
                                        <p:tgtEl>
                                          <p:spTgt spid="8">
                                            <p:txEl>
                                              <p:pRg st="4" end="4"/>
                                            </p:txEl>
                                          </p:spTgt>
                                        </p:tgtEl>
                                        <p:attrNameLst>
                                          <p:attrName>r</p:attrName>
                                        </p:attrNameLst>
                                      </p:cBhvr>
                                    </p:animRot>
                                    <p:animRot by="-1500000">
                                      <p:cBhvr>
                                        <p:cTn id="32" dur="125" fill="hold">
                                          <p:stCondLst>
                                            <p:cond delay="125"/>
                                          </p:stCondLst>
                                        </p:cTn>
                                        <p:tgtEl>
                                          <p:spTgt spid="8">
                                            <p:txEl>
                                              <p:pRg st="4" end="4"/>
                                            </p:txEl>
                                          </p:spTgt>
                                        </p:tgtEl>
                                        <p:attrNameLst>
                                          <p:attrName>r</p:attrName>
                                        </p:attrNameLst>
                                      </p:cBhvr>
                                    </p:animRot>
                                    <p:animRot by="-1500000">
                                      <p:cBhvr>
                                        <p:cTn id="33" dur="125" fill="hold">
                                          <p:stCondLst>
                                            <p:cond delay="250"/>
                                          </p:stCondLst>
                                        </p:cTn>
                                        <p:tgtEl>
                                          <p:spTgt spid="8">
                                            <p:txEl>
                                              <p:pRg st="4" end="4"/>
                                            </p:txEl>
                                          </p:spTgt>
                                        </p:tgtEl>
                                        <p:attrNameLst>
                                          <p:attrName>r</p:attrName>
                                        </p:attrNameLst>
                                      </p:cBhvr>
                                    </p:animRot>
                                    <p:animRot by="1500000">
                                      <p:cBhvr>
                                        <p:cTn id="34" dur="125" fill="hold">
                                          <p:stCondLst>
                                            <p:cond delay="375"/>
                                          </p:stCondLst>
                                        </p:cTn>
                                        <p:tgtEl>
                                          <p:spTgt spid="8">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nodeType="clickEffect">
                                  <p:stCondLst>
                                    <p:cond delay="0"/>
                                  </p:stCondLst>
                                  <p:iterate type="lt">
                                    <p:tmPct val="10000"/>
                                  </p:iterate>
                                  <p:childTnLst>
                                    <p:animMotion origin="layout" path="M 3.33333E-6 4.44444E-6 L 3.33333E-6 -0.07223 " pathEditMode="relative" rAng="0" ptsTypes="AA">
                                      <p:cBhvr>
                                        <p:cTn id="38" dur="250" accel="50000" decel="50000" autoRev="1" fill="hold">
                                          <p:stCondLst>
                                            <p:cond delay="0"/>
                                          </p:stCondLst>
                                        </p:cTn>
                                        <p:tgtEl>
                                          <p:spTgt spid="13">
                                            <p:txEl>
                                              <p:pRg st="0" end="0"/>
                                            </p:txEl>
                                          </p:spTgt>
                                        </p:tgtEl>
                                        <p:attrNameLst>
                                          <p:attrName>ppt_x</p:attrName>
                                          <p:attrName>ppt_y</p:attrName>
                                        </p:attrNameLst>
                                      </p:cBhvr>
                                      <p:rCtr x="0" y="-3611"/>
                                    </p:animMotion>
                                    <p:animRot by="1500000">
                                      <p:cBhvr>
                                        <p:cTn id="39" dur="125" fill="hold">
                                          <p:stCondLst>
                                            <p:cond delay="0"/>
                                          </p:stCondLst>
                                        </p:cTn>
                                        <p:tgtEl>
                                          <p:spTgt spid="13">
                                            <p:txEl>
                                              <p:pRg st="0" end="0"/>
                                            </p:txEl>
                                          </p:spTgt>
                                        </p:tgtEl>
                                        <p:attrNameLst>
                                          <p:attrName>r</p:attrName>
                                        </p:attrNameLst>
                                      </p:cBhvr>
                                    </p:animRot>
                                    <p:animRot by="-1500000">
                                      <p:cBhvr>
                                        <p:cTn id="40" dur="125" fill="hold">
                                          <p:stCondLst>
                                            <p:cond delay="125"/>
                                          </p:stCondLst>
                                        </p:cTn>
                                        <p:tgtEl>
                                          <p:spTgt spid="13">
                                            <p:txEl>
                                              <p:pRg st="0" end="0"/>
                                            </p:txEl>
                                          </p:spTgt>
                                        </p:tgtEl>
                                        <p:attrNameLst>
                                          <p:attrName>r</p:attrName>
                                        </p:attrNameLst>
                                      </p:cBhvr>
                                    </p:animRot>
                                    <p:animRot by="-1500000">
                                      <p:cBhvr>
                                        <p:cTn id="41" dur="125" fill="hold">
                                          <p:stCondLst>
                                            <p:cond delay="250"/>
                                          </p:stCondLst>
                                        </p:cTn>
                                        <p:tgtEl>
                                          <p:spTgt spid="13">
                                            <p:txEl>
                                              <p:pRg st="0" end="0"/>
                                            </p:txEl>
                                          </p:spTgt>
                                        </p:tgtEl>
                                        <p:attrNameLst>
                                          <p:attrName>r</p:attrName>
                                        </p:attrNameLst>
                                      </p:cBhvr>
                                    </p:animRot>
                                    <p:animRot by="1500000">
                                      <p:cBhvr>
                                        <p:cTn id="42"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0" r="-10000"/>
          </a:stretch>
        </a:blipFill>
        <a:effectLst/>
      </p:bgPr>
    </p:bg>
    <p:spTree>
      <p:nvGrpSpPr>
        <p:cNvPr id="1" name=""/>
        <p:cNvGrpSpPr/>
        <p:nvPr/>
      </p:nvGrpSpPr>
      <p:grpSpPr>
        <a:xfrm>
          <a:off x="0" y="0"/>
          <a:ext cx="0" cy="0"/>
          <a:chOff x="0" y="0"/>
          <a:chExt cx="0" cy="0"/>
        </a:xfrm>
      </p:grpSpPr>
      <p:sp>
        <p:nvSpPr>
          <p:cNvPr id="23" name="Rectangles 22"/>
          <p:cNvSpPr/>
          <p:nvPr/>
        </p:nvSpPr>
        <p:spPr>
          <a:xfrm>
            <a:off x="635" y="0"/>
            <a:ext cx="12191365" cy="6858000"/>
          </a:xfrm>
          <a:prstGeom prst="rect">
            <a:avLst/>
          </a:prstGeom>
          <a:blipFill rotWithShape="1">
            <a:blip r:embed="rId4">
              <a:alphaModFix amt="9000"/>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F3D1D544-9601-4E1E-A625-F1BBD2FFD404}"/>
              </a:ext>
            </a:extLst>
          </p:cNvPr>
          <p:cNvSpPr/>
          <p:nvPr/>
        </p:nvSpPr>
        <p:spPr>
          <a:xfrm>
            <a:off x="249064" y="496828"/>
            <a:ext cx="7073552" cy="4904670"/>
          </a:xfrm>
          <a:prstGeom prst="round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Rounded Corners 8">
            <a:extLst>
              <a:ext uri="{FF2B5EF4-FFF2-40B4-BE49-F238E27FC236}">
                <a16:creationId xmlns="" xmlns:a16="http://schemas.microsoft.com/office/drawing/2014/main" id="{A49A49D7-4A59-4AFA-B33C-94C0AE11F6F2}"/>
              </a:ext>
            </a:extLst>
          </p:cNvPr>
          <p:cNvSpPr/>
          <p:nvPr/>
        </p:nvSpPr>
        <p:spPr>
          <a:xfrm rot="2611982">
            <a:off x="8418792" y="1576516"/>
            <a:ext cx="2676246" cy="2707232"/>
          </a:xfrm>
          <a:prstGeom prst="roundRect">
            <a:avLst>
              <a:gd name="adj" fmla="val 51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3">
            <a:extLst>
              <a:ext uri="{FF2B5EF4-FFF2-40B4-BE49-F238E27FC236}">
                <a16:creationId xmlns="" xmlns:a16="http://schemas.microsoft.com/office/drawing/2014/main" id="{3C9288C3-B7D5-4ACD-9916-E62ED347F49C}"/>
              </a:ext>
            </a:extLst>
          </p:cNvPr>
          <p:cNvSpPr/>
          <p:nvPr/>
        </p:nvSpPr>
        <p:spPr>
          <a:xfrm rot="18761650">
            <a:off x="8418988" y="1367744"/>
            <a:ext cx="2676246" cy="2707232"/>
          </a:xfrm>
          <a:prstGeom prst="roundRect">
            <a:avLst>
              <a:gd name="adj" fmla="val 5163"/>
            </a:avLst>
          </a:prstGeom>
          <a:solidFill>
            <a:srgbClr val="7D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CE32F9B-343F-4209-AB18-145BCF5EE80D}"/>
              </a:ext>
            </a:extLst>
          </p:cNvPr>
          <p:cNvSpPr txBox="1"/>
          <p:nvPr/>
        </p:nvSpPr>
        <p:spPr>
          <a:xfrm>
            <a:off x="248670" y="599317"/>
            <a:ext cx="6807737" cy="3970318"/>
          </a:xfrm>
          <a:prstGeom prst="rect">
            <a:avLst/>
          </a:prstGeom>
          <a:noFill/>
        </p:spPr>
        <p:txBody>
          <a:bodyPr wrap="square">
            <a:spAutoFit/>
          </a:bodyPr>
          <a:lstStyle/>
          <a:p>
            <a:pPr algn="ctr">
              <a:lnSpc>
                <a:spcPct val="150000"/>
              </a:lnSpc>
            </a:pPr>
            <a:r>
              <a:rPr lang="en-SG" altLang="en-US" sz="2800" b="1" dirty="0">
                <a:solidFill>
                  <a:srgbClr val="2F5597"/>
                </a:solidFill>
                <a:latin typeface="Constantia" panose="02030602050306030303" pitchFamily="18" charset="0"/>
                <a:cs typeface="Cambria" panose="02040503050406030204" charset="0"/>
              </a:rPr>
              <a:t>      </a:t>
            </a:r>
            <a:r>
              <a:rPr lang="pt-PT" sz="2800" b="1" dirty="0">
                <a:solidFill>
                  <a:srgbClr val="0070C0"/>
                </a:solidFill>
                <a:latin typeface="Arial" panose="020B0604020202020204" pitchFamily="34" charset="0"/>
                <a:cs typeface="Arial" panose="020B0604020202020204" pitchFamily="34" charset="0"/>
              </a:rPr>
              <a:t>Giáo dục: </a:t>
            </a:r>
            <a:endParaRPr lang="pt-PT" sz="2800" b="1" dirty="0" smtClean="0">
              <a:solidFill>
                <a:srgbClr val="0070C0"/>
              </a:solidFill>
              <a:latin typeface="Arial" panose="020B0604020202020204" pitchFamily="34" charset="0"/>
              <a:cs typeface="Arial" panose="020B0604020202020204" pitchFamily="34" charset="0"/>
            </a:endParaRPr>
          </a:p>
          <a:p>
            <a:pPr algn="ctr">
              <a:lnSpc>
                <a:spcPct val="150000"/>
              </a:lnSpc>
            </a:pPr>
            <a:r>
              <a:rPr lang="nb-NO" sz="2800" b="1" dirty="0" smtClean="0">
                <a:solidFill>
                  <a:srgbClr val="0070C0"/>
                </a:solidFill>
                <a:latin typeface="Arial" panose="020B0604020202020204" pitchFamily="34" charset="0"/>
                <a:cs typeface="Arial" panose="020B0604020202020204" pitchFamily="34" charset="0"/>
              </a:rPr>
              <a:t>Ngày </a:t>
            </a:r>
            <a:r>
              <a:rPr lang="nb-NO" sz="2800" b="1" dirty="0">
                <a:solidFill>
                  <a:srgbClr val="0070C0"/>
                </a:solidFill>
                <a:latin typeface="Arial" panose="020B0604020202020204" pitchFamily="34" charset="0"/>
                <a:cs typeface="Arial" panose="020B0604020202020204" pitchFamily="34" charset="0"/>
              </a:rPr>
              <a:t>mùng 8/3 là ngày Quốc tế phụ nữ, là ngày của các bà, các mẹ, các </a:t>
            </a:r>
            <a:r>
              <a:rPr lang="nb-NO" sz="2800" b="1" dirty="0" smtClean="0">
                <a:solidFill>
                  <a:srgbClr val="0070C0"/>
                </a:solidFill>
                <a:latin typeface="Arial" panose="020B0604020202020204" pitchFamily="34" charset="0"/>
                <a:cs typeface="Arial" panose="020B0604020202020204" pitchFamily="34" charset="0"/>
              </a:rPr>
              <a:t>cô và các bạn gái. </a:t>
            </a:r>
            <a:r>
              <a:rPr lang="nb-NO" sz="2800" b="1" dirty="0">
                <a:solidFill>
                  <a:srgbClr val="0070C0"/>
                </a:solidFill>
                <a:latin typeface="Arial" panose="020B0604020202020204" pitchFamily="34" charset="0"/>
                <a:cs typeface="Arial" panose="020B0604020202020204" pitchFamily="34" charset="0"/>
              </a:rPr>
              <a:t>Vì vậy, các con phải ngoan ngoãn, biết vâng lời và thể hiện tình cảm với bà, mẹ và cô giáo nhé!</a:t>
            </a:r>
            <a:endParaRPr lang="en-US" sz="2800" b="1" dirty="0">
              <a:solidFill>
                <a:srgbClr val="0070C0"/>
              </a:solidFill>
              <a:latin typeface="Arial" panose="020B0604020202020204" pitchFamily="34" charset="0"/>
              <a:cs typeface="Arial" panose="020B0604020202020204" pitchFamily="34" charset="0"/>
            </a:endParaRPr>
          </a:p>
        </p:txBody>
      </p:sp>
      <p:pic>
        <p:nvPicPr>
          <p:cNvPr id="17" name="Graphic 16">
            <a:extLst>
              <a:ext uri="{FF2B5EF4-FFF2-40B4-BE49-F238E27FC236}">
                <a16:creationId xmlns="" xmlns:a16="http://schemas.microsoft.com/office/drawing/2014/main" id="{1524905B-2708-46B8-84BF-F688B18BBA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000485" y="1317047"/>
            <a:ext cx="1512859" cy="2547974"/>
          </a:xfrm>
          <a:prstGeom prst="rect">
            <a:avLst/>
          </a:prstGeom>
        </p:spPr>
      </p:pic>
      <p:pic>
        <p:nvPicPr>
          <p:cNvPr id="25" name="Picture 4" descr="Happy Kid Listening Music Vector Stock Illustration - Illustration of  enjoy, lifestyle: 15736633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6085" y="5385767"/>
            <a:ext cx="1527020" cy="16119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hương pháp dạy bé học tiếng anh qua bài hát đúng đắn"/>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3164" y="5355693"/>
            <a:ext cx="1655964" cy="15379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36341" y="5330366"/>
            <a:ext cx="1525272" cy="1439476"/>
          </a:xfrm>
          <a:prstGeom prst="rect">
            <a:avLst/>
          </a:prstGeom>
        </p:spPr>
      </p:pic>
    </p:spTree>
    <p:custDataLst>
      <p:tags r:id="rId1"/>
    </p:custDataLst>
    <p:extLst>
      <p:ext uri="{BB962C8B-B14F-4D97-AF65-F5344CB8AC3E}">
        <p14:creationId xmlns:p14="http://schemas.microsoft.com/office/powerpoint/2010/main" val="2025083578"/>
      </p:ext>
    </p:extLst>
  </p:cSld>
  <p:clrMapOvr>
    <a:masterClrMapping/>
  </p:clrMapOvr>
  <p:transition spd="slow" advTm="19287">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272127-AD03-8476-02D3-4B63880D6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46385" y="2680454"/>
            <a:ext cx="3144703" cy="1107996"/>
          </a:xfrm>
          <a:prstGeom prst="rect">
            <a:avLst/>
          </a:prstGeom>
          <a:noFill/>
        </p:spPr>
        <p:txBody>
          <a:bodyPr wrap="square" rtlCol="0">
            <a:spAutoFit/>
          </a:bodyPr>
          <a:lstStyle/>
          <a:p>
            <a:pPr algn="ctr"/>
            <a:r>
              <a:rPr lang="en-US" sz="6600" b="1" dirty="0" err="1" smtClean="0">
                <a:solidFill>
                  <a:srgbClr val="0070C0"/>
                </a:solidFill>
                <a:latin typeface="Arial" panose="020B0604020202020204" pitchFamily="34" charset="0"/>
                <a:cs typeface="Arial" panose="020B0604020202020204" pitchFamily="34" charset="0"/>
              </a:rPr>
              <a:t>Trẻ</a:t>
            </a: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hát</a:t>
            </a:r>
            <a:r>
              <a:rPr lang="en-US" sz="6600" b="1" dirty="0" smtClean="0">
                <a:solidFill>
                  <a:srgbClr val="0070C0"/>
                </a:solidFill>
                <a:latin typeface="Arial" panose="020B0604020202020204" pitchFamily="34" charset="0"/>
                <a:cs typeface="Arial" panose="020B0604020202020204" pitchFamily="34" charset="0"/>
              </a:rPr>
              <a:t> </a:t>
            </a:r>
          </a:p>
        </p:txBody>
      </p:sp>
      <p:pic>
        <p:nvPicPr>
          <p:cNvPr id="7" name="Quà mùng 8 tháng 3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370637"/>
            <a:ext cx="487363" cy="487363"/>
          </a:xfrm>
          <a:prstGeom prst="rect">
            <a:avLst/>
          </a:prstGeom>
        </p:spPr>
      </p:pic>
    </p:spTree>
    <p:extLst>
      <p:ext uri="{BB962C8B-B14F-4D97-AF65-F5344CB8AC3E}">
        <p14:creationId xmlns:p14="http://schemas.microsoft.com/office/powerpoint/2010/main" val="29037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272127-AD03-8476-02D3-4B63880D6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31986" y="2136989"/>
            <a:ext cx="5266801"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Trẻ</a:t>
            </a:r>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solidFill>
                  <a:srgbClr val="0070C0"/>
                </a:solidFill>
                <a:latin typeface="Arial" panose="020B0604020202020204" pitchFamily="34" charset="0"/>
                <a:cs typeface="Arial" panose="020B0604020202020204" pitchFamily="34" charset="0"/>
              </a:rPr>
              <a:t>hát</a:t>
            </a:r>
            <a:r>
              <a:rPr lang="en-US" sz="5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smtClean="0">
                <a:solidFill>
                  <a:srgbClr val="0070C0"/>
                </a:solidFill>
                <a:latin typeface="Arial" panose="020B0604020202020204" pitchFamily="34" charset="0"/>
                <a:cs typeface="Arial" panose="020B0604020202020204" pitchFamily="34" charset="0"/>
              </a:rPr>
              <a:t>Theo </a:t>
            </a:r>
            <a:r>
              <a:rPr lang="en-US" sz="6000" b="1" dirty="0" err="1" smtClean="0">
                <a:solidFill>
                  <a:srgbClr val="0070C0"/>
                </a:solidFill>
                <a:latin typeface="Arial" panose="020B0604020202020204" pitchFamily="34" charset="0"/>
                <a:cs typeface="Arial" panose="020B0604020202020204" pitchFamily="34" charset="0"/>
              </a:rPr>
              <a:t>nhóm</a:t>
            </a:r>
            <a:endParaRPr lang="en-US" sz="6600" b="1" dirty="0">
              <a:solidFill>
                <a:srgbClr val="0070C0"/>
              </a:solidFill>
              <a:latin typeface="Arial" panose="020B0604020202020204" pitchFamily="34" charset="0"/>
              <a:cs typeface="Arial" panose="020B0604020202020204" pitchFamily="34" charset="0"/>
            </a:endParaRPr>
          </a:p>
        </p:txBody>
      </p:sp>
      <p:pic>
        <p:nvPicPr>
          <p:cNvPr id="7" name="Quà mùng 8 tháng 3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370637"/>
            <a:ext cx="487363" cy="487363"/>
          </a:xfrm>
          <a:prstGeom prst="rect">
            <a:avLst/>
          </a:prstGeom>
        </p:spPr>
      </p:pic>
    </p:spTree>
    <p:extLst>
      <p:ext uri="{BB962C8B-B14F-4D97-AF65-F5344CB8AC3E}">
        <p14:creationId xmlns:p14="http://schemas.microsoft.com/office/powerpoint/2010/main" val="33011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272127-AD03-8476-02D3-4B63880D6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Quà mùng 8 tháng 3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370637"/>
            <a:ext cx="487363" cy="487363"/>
          </a:xfrm>
          <a:prstGeom prst="rect">
            <a:avLst/>
          </a:prstGeom>
        </p:spPr>
      </p:pic>
      <p:sp>
        <p:nvSpPr>
          <p:cNvPr id="5" name="TextBox 4"/>
          <p:cNvSpPr txBox="1"/>
          <p:nvPr/>
        </p:nvSpPr>
        <p:spPr>
          <a:xfrm>
            <a:off x="1354348" y="2257758"/>
            <a:ext cx="5266801"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Trẻ</a:t>
            </a:r>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solidFill>
                  <a:srgbClr val="0070C0"/>
                </a:solidFill>
                <a:latin typeface="Arial" panose="020B0604020202020204" pitchFamily="34" charset="0"/>
                <a:cs typeface="Arial" panose="020B0604020202020204" pitchFamily="34" charset="0"/>
              </a:rPr>
              <a:t>hát</a:t>
            </a:r>
            <a:r>
              <a:rPr lang="en-US" sz="5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cá</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nhân</a:t>
            </a:r>
            <a:endParaRPr lang="en-US" sz="6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7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s 22"/>
          <p:cNvSpPr/>
          <p:nvPr/>
        </p:nvSpPr>
        <p:spPr>
          <a:xfrm>
            <a:off x="0" y="0"/>
            <a:ext cx="12191365" cy="6858000"/>
          </a:xfrm>
          <a:prstGeom prst="rect">
            <a:avLst/>
          </a:prstGeom>
          <a:blipFill rotWithShape="1">
            <a:blip r:embed="rId3">
              <a:alphaModFix amt="9000"/>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695325" y="383540"/>
            <a:ext cx="5624195" cy="581914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p:cNvSpPr/>
          <p:nvPr/>
        </p:nvSpPr>
        <p:spPr>
          <a:xfrm>
            <a:off x="1140460" y="1274445"/>
            <a:ext cx="4765675" cy="4037330"/>
          </a:xfrm>
          <a:prstGeom prst="rect">
            <a:avLst/>
          </a:prstGeom>
          <a:solidFill>
            <a:schemeClr val="accent6">
              <a:lumMod val="20000"/>
              <a:lumOff val="80000"/>
            </a:schemeClr>
          </a:solidFill>
          <a:ln>
            <a:noFill/>
          </a:ln>
          <a:effectLst>
            <a:glow rad="228600">
              <a:schemeClr val="accent1">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0460" y="1497174"/>
            <a:ext cx="4485005" cy="3139321"/>
          </a:xfrm>
          <a:prstGeom prst="rect">
            <a:avLst/>
          </a:prstGeom>
          <a:noFill/>
        </p:spPr>
        <p:txBody>
          <a:bodyPr wrap="square">
            <a:spAutoFit/>
          </a:bodyPr>
          <a:lstStyle/>
          <a:p>
            <a:pPr algn="ctr">
              <a:lnSpc>
                <a:spcPct val="150000"/>
              </a:lnSpc>
            </a:pPr>
            <a:r>
              <a:rPr lang="en-US" altLang="en-US" sz="4400" b="1" dirty="0" err="1" smtClean="0">
                <a:solidFill>
                  <a:srgbClr val="0070C0"/>
                </a:solidFill>
                <a:latin typeface="Cambria" panose="02040503050406030204" charset="0"/>
                <a:cs typeface="Cambria" panose="02040503050406030204" charset="0"/>
              </a:rPr>
              <a:t>Nghe</a:t>
            </a:r>
            <a:r>
              <a:rPr lang="en-US" altLang="en-US" sz="4400" b="1" dirty="0" smtClean="0">
                <a:solidFill>
                  <a:srgbClr val="0070C0"/>
                </a:solidFill>
                <a:latin typeface="Cambria" panose="02040503050406030204" charset="0"/>
                <a:cs typeface="Cambria" panose="02040503050406030204" charset="0"/>
              </a:rPr>
              <a:t> </a:t>
            </a:r>
            <a:r>
              <a:rPr lang="en-US" altLang="en-US" sz="4400" b="1" dirty="0" err="1" smtClean="0">
                <a:solidFill>
                  <a:srgbClr val="0070C0"/>
                </a:solidFill>
                <a:latin typeface="Cambria" panose="02040503050406030204" charset="0"/>
                <a:cs typeface="Cambria" panose="02040503050406030204" charset="0"/>
              </a:rPr>
              <a:t>hát</a:t>
            </a:r>
            <a:r>
              <a:rPr lang="en-US" altLang="en-US" sz="4400" b="1" dirty="0" smtClean="0">
                <a:solidFill>
                  <a:srgbClr val="0070C0"/>
                </a:solidFill>
                <a:latin typeface="Cambria" panose="02040503050406030204" charset="0"/>
                <a:cs typeface="Cambria" panose="02040503050406030204" charset="0"/>
              </a:rPr>
              <a:t>:</a:t>
            </a:r>
          </a:p>
          <a:p>
            <a:pPr algn="ctr">
              <a:lnSpc>
                <a:spcPct val="150000"/>
              </a:lnSpc>
            </a:pPr>
            <a:r>
              <a:rPr lang="en-US" sz="4400" b="1" dirty="0" err="1" smtClean="0">
                <a:solidFill>
                  <a:srgbClr val="0070C0"/>
                </a:solidFill>
                <a:latin typeface="Cambria" panose="02040503050406030204" charset="0"/>
                <a:cs typeface="Cambria" panose="02040503050406030204" charset="0"/>
              </a:rPr>
              <a:t>Bàn</a:t>
            </a:r>
            <a:r>
              <a:rPr lang="en-US" sz="4400" b="1" dirty="0" smtClean="0">
                <a:solidFill>
                  <a:srgbClr val="0070C0"/>
                </a:solidFill>
                <a:latin typeface="Cambria" panose="02040503050406030204" charset="0"/>
                <a:cs typeface="Cambria" panose="02040503050406030204" charset="0"/>
              </a:rPr>
              <a:t> </a:t>
            </a:r>
            <a:r>
              <a:rPr lang="en-US" sz="4400" b="1" dirty="0" err="1" smtClean="0">
                <a:solidFill>
                  <a:srgbClr val="0070C0"/>
                </a:solidFill>
                <a:latin typeface="Cambria" panose="02040503050406030204" charset="0"/>
                <a:cs typeface="Cambria" panose="02040503050406030204" charset="0"/>
              </a:rPr>
              <a:t>tay</a:t>
            </a:r>
            <a:r>
              <a:rPr lang="en-US" sz="4400" b="1" dirty="0" smtClean="0">
                <a:solidFill>
                  <a:srgbClr val="0070C0"/>
                </a:solidFill>
                <a:latin typeface="Cambria" panose="02040503050406030204" charset="0"/>
                <a:cs typeface="Cambria" panose="02040503050406030204" charset="0"/>
              </a:rPr>
              <a:t> </a:t>
            </a:r>
            <a:r>
              <a:rPr lang="en-US" sz="4400" b="1" dirty="0" err="1" smtClean="0">
                <a:solidFill>
                  <a:srgbClr val="0070C0"/>
                </a:solidFill>
                <a:latin typeface="Cambria" panose="02040503050406030204" charset="0"/>
                <a:cs typeface="Cambria" panose="02040503050406030204" charset="0"/>
              </a:rPr>
              <a:t>mẹ</a:t>
            </a:r>
            <a:endParaRPr lang="en-US" sz="4400" b="1" dirty="0" smtClean="0">
              <a:solidFill>
                <a:srgbClr val="0070C0"/>
              </a:solidFill>
              <a:latin typeface="Cambria" panose="02040503050406030204" charset="0"/>
              <a:cs typeface="Cambria" panose="02040503050406030204" charset="0"/>
            </a:endParaRPr>
          </a:p>
          <a:p>
            <a:pPr algn="ctr">
              <a:lnSpc>
                <a:spcPct val="150000"/>
              </a:lnSpc>
            </a:pPr>
            <a:r>
              <a:rPr lang="en-US" sz="4400" i="1" dirty="0" smtClean="0">
                <a:solidFill>
                  <a:srgbClr val="0070C0"/>
                </a:solidFill>
                <a:latin typeface="Cambria" panose="02040503050406030204" charset="0"/>
                <a:cs typeface="Cambria" panose="02040503050406030204" charset="0"/>
              </a:rPr>
              <a:t>(</a:t>
            </a:r>
            <a:r>
              <a:rPr lang="en-US" sz="4400" i="1" dirty="0" err="1" smtClean="0">
                <a:solidFill>
                  <a:srgbClr val="0070C0"/>
                </a:solidFill>
                <a:latin typeface="Cambria" panose="02040503050406030204" charset="0"/>
                <a:cs typeface="Cambria" panose="02040503050406030204" charset="0"/>
              </a:rPr>
              <a:t>Bùi</a:t>
            </a:r>
            <a:r>
              <a:rPr lang="en-US" sz="4400" i="1" dirty="0" smtClean="0">
                <a:solidFill>
                  <a:srgbClr val="0070C0"/>
                </a:solidFill>
                <a:latin typeface="Cambria" panose="02040503050406030204" charset="0"/>
                <a:cs typeface="Cambria" panose="02040503050406030204" charset="0"/>
              </a:rPr>
              <a:t> </a:t>
            </a:r>
            <a:r>
              <a:rPr lang="en-US" sz="4400" i="1" dirty="0" err="1" smtClean="0">
                <a:solidFill>
                  <a:srgbClr val="0070C0"/>
                </a:solidFill>
                <a:latin typeface="Cambria" panose="02040503050406030204" charset="0"/>
                <a:cs typeface="Cambria" panose="02040503050406030204" charset="0"/>
              </a:rPr>
              <a:t>Đình</a:t>
            </a:r>
            <a:r>
              <a:rPr lang="en-US" sz="4400" i="1" dirty="0" smtClean="0">
                <a:solidFill>
                  <a:srgbClr val="0070C0"/>
                </a:solidFill>
                <a:latin typeface="Cambria" panose="02040503050406030204" charset="0"/>
                <a:cs typeface="Cambria" panose="02040503050406030204" charset="0"/>
              </a:rPr>
              <a:t> </a:t>
            </a:r>
            <a:r>
              <a:rPr lang="en-US" sz="4400" i="1" dirty="0" err="1" smtClean="0">
                <a:solidFill>
                  <a:srgbClr val="0070C0"/>
                </a:solidFill>
                <a:latin typeface="Cambria" panose="02040503050406030204" charset="0"/>
                <a:cs typeface="Cambria" panose="02040503050406030204" charset="0"/>
              </a:rPr>
              <a:t>Thảo</a:t>
            </a:r>
            <a:r>
              <a:rPr lang="en-US" sz="4400" i="1" dirty="0" smtClean="0">
                <a:solidFill>
                  <a:srgbClr val="0070C0"/>
                </a:solidFill>
                <a:latin typeface="Cambria" panose="02040503050406030204" charset="0"/>
                <a:cs typeface="Cambria" panose="02040503050406030204" charset="0"/>
              </a:rPr>
              <a:t>)</a:t>
            </a:r>
            <a:endParaRPr lang="en-US" sz="4400" i="1" dirty="0">
              <a:solidFill>
                <a:srgbClr val="0070C0"/>
              </a:solidFill>
              <a:latin typeface="Cambria" panose="02040503050406030204" charset="0"/>
              <a:cs typeface="Cambria" panose="02040503050406030204" charset="0"/>
            </a:endParaRPr>
          </a:p>
        </p:txBody>
      </p:sp>
      <p:pic>
        <p:nvPicPr>
          <p:cNvPr id="7" name="Graphic 6">
            <a:extLst>
              <a:ext uri="{FF2B5EF4-FFF2-40B4-BE49-F238E27FC236}">
                <a16:creationId xmlns="" xmlns:a16="http://schemas.microsoft.com/office/drawing/2014/main" id="{48A4AF01-457D-48CE-98D8-4EFD19E12F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96347" y="1071245"/>
            <a:ext cx="4756994" cy="4114800"/>
          </a:xfrm>
          <a:prstGeom prst="rect">
            <a:avLst/>
          </a:prstGeom>
        </p:spPr>
      </p:pic>
    </p:spTree>
    <p:custDataLst>
      <p:tags r:id="rId1"/>
    </p:custDataLst>
    <p:extLst>
      <p:ext uri="{BB962C8B-B14F-4D97-AF65-F5344CB8AC3E}">
        <p14:creationId xmlns:p14="http://schemas.microsoft.com/office/powerpoint/2010/main" val="3155369884"/>
      </p:ext>
    </p:extLst>
  </p:cSld>
  <p:clrMapOvr>
    <a:masterClrMapping/>
  </p:clrMapOvr>
  <mc:AlternateContent xmlns:mc="http://schemas.openxmlformats.org/markup-compatibility/2006" xmlns:p14="http://schemas.microsoft.com/office/powerpoint/2010/main">
    <mc:Choice Requires="p14">
      <p:transition p14:dur="10" advTm="10068"/>
    </mc:Choice>
    <mc:Fallback xmlns="">
      <p:transition advTm="1006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22">
            <a:extLst>
              <a:ext uri="{FF2B5EF4-FFF2-40B4-BE49-F238E27FC236}">
                <a16:creationId xmlns:a16="http://schemas.microsoft.com/office/drawing/2014/main" xmlns="" id="{56C23640-64DC-4575-B67E-C0ED57FE2B1A}"/>
              </a:ext>
            </a:extLst>
          </p:cNvPr>
          <p:cNvSpPr/>
          <p:nvPr/>
        </p:nvSpPr>
        <p:spPr>
          <a:xfrm>
            <a:off x="635" y="0"/>
            <a:ext cx="12191365" cy="6858000"/>
          </a:xfrm>
          <a:prstGeom prst="rect">
            <a:avLst/>
          </a:prstGeom>
          <a:blipFill dpi="0" rotWithShape="1">
            <a:blip r:embed="rId5">
              <a:alphaModFix amt="6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2424021" y="2223252"/>
            <a:ext cx="5931037"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Lần</a:t>
            </a:r>
            <a:r>
              <a:rPr lang="en-US" sz="5400" b="1" dirty="0" smtClean="0">
                <a:solidFill>
                  <a:srgbClr val="0070C0"/>
                </a:solidFill>
                <a:latin typeface="Arial" panose="020B0604020202020204" pitchFamily="34" charset="0"/>
                <a:cs typeface="Arial" panose="020B0604020202020204" pitchFamily="34" charset="0"/>
              </a:rPr>
              <a:t> 1:</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Cô</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hát</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có</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nhạc</a:t>
            </a:r>
            <a:endParaRPr lang="en-US" sz="6600" b="1" dirty="0">
              <a:solidFill>
                <a:srgbClr val="0070C0"/>
              </a:solidFill>
              <a:latin typeface="Arial" panose="020B0604020202020204" pitchFamily="34" charset="0"/>
              <a:cs typeface="Arial" panose="020B0604020202020204" pitchFamily="34" charset="0"/>
            </a:endParaRPr>
          </a:p>
        </p:txBody>
      </p:sp>
      <p:pic>
        <p:nvPicPr>
          <p:cNvPr id="5" name="Karaoke Bàn Tay Mẹ - Âm Nhạc 4 - SGK Chân Trời Sáng Tạo - Beat Melody">
            <a:hlinkClick r:id="" action="ppaction://media"/>
          </p:cNvPr>
          <p:cNvPicPr>
            <a:picLocks noChangeAspect="1"/>
          </p:cNvPicPr>
          <p:nvPr>
            <a:audioFile r:link="rId2"/>
            <p:extLst>
              <p:ext uri="{DAA4B4D4-6D71-4841-9C94-3DE7FCFB9230}">
                <p14:media xmlns:p14="http://schemas.microsoft.com/office/powerpoint/2010/main" r:embed="rId3">
                  <p14:trim end="97544.625"/>
                </p14:media>
              </p:ext>
            </p:extLst>
          </p:nvPr>
        </p:nvPicPr>
        <p:blipFill>
          <a:blip r:embed="rId6"/>
          <a:stretch>
            <a:fillRect/>
          </a:stretch>
        </p:blipFill>
        <p:spPr>
          <a:xfrm>
            <a:off x="11769246" y="6370637"/>
            <a:ext cx="487363" cy="487363"/>
          </a:xfrm>
          <a:prstGeom prst="rect">
            <a:avLst/>
          </a:prstGeom>
        </p:spPr>
      </p:pic>
    </p:spTree>
    <p:custDataLst>
      <p:tags r:id="rId1"/>
    </p:custDataLst>
    <p:extLst>
      <p:ext uri="{BB962C8B-B14F-4D97-AF65-F5344CB8AC3E}">
        <p14:creationId xmlns:p14="http://schemas.microsoft.com/office/powerpoint/2010/main" val="4262206131"/>
      </p:ext>
    </p:extLst>
  </p:cSld>
  <p:clrMapOvr>
    <a:masterClrMapping/>
  </p:clrMapOvr>
  <p:transition spd="slow" advClick="0" advTm="567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p:cMediaNode vol="80000" numSld="999">
                <p:cTn id="8" repeatCount="indefinite"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1765" objId="3"/>
        <p14:pauseEvt time="1765" objId="3"/>
        <p14:playEvt time="8249" objId="5"/>
        <p14:stopEvt time="38853" objId="5"/>
        <p14:playEvt time="41880" objId="17"/>
        <p14:stopEvt time="47952" objId="1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00797DB-9718-2FCE-07FF-8FF59188E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13804" y="1121139"/>
            <a:ext cx="6282905" cy="1846659"/>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hát</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có</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tên</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là</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gì</a:t>
            </a:r>
            <a:r>
              <a:rPr lang="en-US" sz="4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endParaRPr lang="en-US" sz="66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4977441" y="2430404"/>
            <a:ext cx="6679722" cy="1846659"/>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hát</a:t>
            </a:r>
            <a:r>
              <a:rPr lang="en-US" sz="4400" b="1" dirty="0" smtClean="0">
                <a:solidFill>
                  <a:srgbClr val="0070C0"/>
                </a:solidFill>
                <a:latin typeface="Arial" panose="020B0604020202020204" pitchFamily="34" charset="0"/>
                <a:cs typeface="Arial" panose="020B0604020202020204" pitchFamily="34" charset="0"/>
              </a:rPr>
              <a:t> do </a:t>
            </a:r>
            <a:r>
              <a:rPr lang="en-US" sz="4400" b="1" dirty="0" err="1" smtClean="0">
                <a:solidFill>
                  <a:srgbClr val="0070C0"/>
                </a:solidFill>
                <a:latin typeface="Arial" panose="020B0604020202020204" pitchFamily="34" charset="0"/>
                <a:cs typeface="Arial" panose="020B0604020202020204" pitchFamily="34" charset="0"/>
              </a:rPr>
              <a:t>ai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sáng</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tác</a:t>
            </a:r>
            <a:r>
              <a:rPr lang="en-US" sz="4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endParaRPr lang="en-US" sz="6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9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5104" y="320286"/>
            <a:ext cx="11216051" cy="5907985"/>
            <a:chOff x="0" y="0"/>
            <a:chExt cx="2706135" cy="1899265"/>
          </a:xfrm>
          <a:solidFill>
            <a:schemeClr val="accent6">
              <a:lumMod val="40000"/>
              <a:lumOff val="60000"/>
            </a:schemeClr>
          </a:solidFill>
        </p:grpSpPr>
        <p:sp>
          <p:nvSpPr>
            <p:cNvPr id="3" name="Freeform 3"/>
            <p:cNvSpPr/>
            <p:nvPr/>
          </p:nvSpPr>
          <p:spPr>
            <a:xfrm>
              <a:off x="0" y="0"/>
              <a:ext cx="2706135" cy="1899265"/>
            </a:xfrm>
            <a:custGeom>
              <a:avLst/>
              <a:gdLst/>
              <a:ahLst/>
              <a:cxnLst/>
              <a:rect l="l" t="t" r="r" b="b"/>
              <a:pathLst>
                <a:path w="2706135" h="1899265">
                  <a:moveTo>
                    <a:pt x="2581675" y="1899265"/>
                  </a:moveTo>
                  <a:lnTo>
                    <a:pt x="124460" y="1899265"/>
                  </a:lnTo>
                  <a:cubicBezTo>
                    <a:pt x="55880" y="1899265"/>
                    <a:pt x="0" y="1843385"/>
                    <a:pt x="0" y="1774805"/>
                  </a:cubicBezTo>
                  <a:lnTo>
                    <a:pt x="0" y="124460"/>
                  </a:lnTo>
                  <a:cubicBezTo>
                    <a:pt x="0" y="55880"/>
                    <a:pt x="55880" y="0"/>
                    <a:pt x="124460" y="0"/>
                  </a:cubicBezTo>
                  <a:lnTo>
                    <a:pt x="2581675" y="0"/>
                  </a:lnTo>
                  <a:cubicBezTo>
                    <a:pt x="2650255" y="0"/>
                    <a:pt x="2706135" y="55880"/>
                    <a:pt x="2706135" y="124460"/>
                  </a:cubicBezTo>
                  <a:lnTo>
                    <a:pt x="2706135" y="1774805"/>
                  </a:lnTo>
                  <a:cubicBezTo>
                    <a:pt x="2706135" y="1843385"/>
                    <a:pt x="2650255" y="1899265"/>
                    <a:pt x="2581675" y="1899265"/>
                  </a:cubicBezTo>
                  <a:close/>
                </a:path>
              </a:pathLst>
            </a:custGeom>
            <a:grpFill/>
          </p:spPr>
        </p:sp>
      </p:grpSp>
      <p:pic>
        <p:nvPicPr>
          <p:cNvPr id="4" name="Picture 4"/>
          <p:cNvPicPr>
            <a:picLocks noChangeAspect="1"/>
          </p:cNvPicPr>
          <p:nvPr/>
        </p:nvPicPr>
        <p:blipFill>
          <a:blip r:embed="rId3"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41947" y="132364"/>
            <a:ext cx="1730864" cy="5798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54081" y="2951799"/>
            <a:ext cx="1370521" cy="387590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39940" y="4203747"/>
            <a:ext cx="1640478" cy="245305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562" y="4721640"/>
            <a:ext cx="1122392" cy="1935158"/>
          </a:xfrm>
          <a:prstGeom prst="rect">
            <a:avLst/>
          </a:prstGeom>
        </p:spPr>
      </p:pic>
      <p:pic>
        <p:nvPicPr>
          <p:cNvPr id="19"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3727206" y="5722854"/>
            <a:ext cx="286422" cy="281215"/>
          </a:xfrm>
          <a:prstGeom prst="rect">
            <a:avLst/>
          </a:prstGeom>
        </p:spPr>
      </p:pic>
      <p:pic>
        <p:nvPicPr>
          <p:cNvPr id="20"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072811" y="5692086"/>
            <a:ext cx="342753" cy="342753"/>
          </a:xfrm>
          <a:prstGeom prst="rect">
            <a:avLst/>
          </a:prstGeom>
        </p:spPr>
      </p:pic>
      <p:sp>
        <p:nvSpPr>
          <p:cNvPr id="18" name="TextBox 4"/>
          <p:cNvSpPr txBox="1"/>
          <p:nvPr/>
        </p:nvSpPr>
        <p:spPr>
          <a:xfrm>
            <a:off x="662669" y="817913"/>
            <a:ext cx="10622149" cy="4296048"/>
          </a:xfrm>
          <a:prstGeom prst="rect">
            <a:avLst/>
          </a:prstGeom>
        </p:spPr>
        <p:txBody>
          <a:bodyPr wrap="square" lIns="0" tIns="0" rIns="0" bIns="0" rtlCol="0" anchor="t">
            <a:spAutoFit/>
          </a:bodyPr>
          <a:lstStyle/>
          <a:p>
            <a:pPr algn="ctr" defTabSz="609630">
              <a:lnSpc>
                <a:spcPts val="6666"/>
              </a:lnSpc>
            </a:pPr>
            <a:r>
              <a:rPr lang="nb-NO" sz="3600" dirty="0">
                <a:solidFill>
                  <a:srgbClr val="0070C0"/>
                </a:solidFill>
                <a:latin typeface="Arial" panose="020B0604020202020204" pitchFamily="34" charset="0"/>
                <a:cs typeface="Arial" panose="020B0604020202020204" pitchFamily="34" charset="0"/>
              </a:rPr>
              <a:t>Bài hát nói lên tình yêu thương và sự hi sinh của mẹ dành cho </a:t>
            </a:r>
            <a:r>
              <a:rPr lang="nb-NO" sz="3600" dirty="0" smtClean="0">
                <a:solidFill>
                  <a:srgbClr val="0070C0"/>
                </a:solidFill>
                <a:latin typeface="Arial" panose="020B0604020202020204" pitchFamily="34" charset="0"/>
                <a:cs typeface="Arial" panose="020B0604020202020204" pitchFamily="34" charset="0"/>
              </a:rPr>
              <a:t>các con, </a:t>
            </a:r>
            <a:r>
              <a:rPr lang="nb-NO" sz="3600" dirty="0">
                <a:solidFill>
                  <a:srgbClr val="0070C0"/>
                </a:solidFill>
                <a:latin typeface="Arial" panose="020B0604020202020204" pitchFamily="34" charset="0"/>
                <a:cs typeface="Arial" panose="020B0604020202020204" pitchFamily="34" charset="0"/>
              </a:rPr>
              <a:t>đôi bàn tay của mẹ chăm sóc </a:t>
            </a:r>
            <a:endParaRPr lang="nb-NO" sz="3600" dirty="0" smtClean="0">
              <a:solidFill>
                <a:srgbClr val="0070C0"/>
              </a:solidFill>
              <a:latin typeface="Arial" panose="020B0604020202020204" pitchFamily="34" charset="0"/>
              <a:cs typeface="Arial" panose="020B0604020202020204" pitchFamily="34" charset="0"/>
            </a:endParaRPr>
          </a:p>
          <a:p>
            <a:pPr algn="ctr" defTabSz="609630">
              <a:lnSpc>
                <a:spcPts val="6666"/>
              </a:lnSpc>
            </a:pPr>
            <a:r>
              <a:rPr lang="nb-NO" sz="3600" dirty="0" smtClean="0">
                <a:solidFill>
                  <a:srgbClr val="0070C0"/>
                </a:solidFill>
                <a:latin typeface="Arial" panose="020B0604020202020204" pitchFamily="34" charset="0"/>
                <a:cs typeface="Arial" panose="020B0604020202020204" pitchFamily="34" charset="0"/>
              </a:rPr>
              <a:t>các </a:t>
            </a:r>
            <a:r>
              <a:rPr lang="nb-NO" sz="3600" dirty="0">
                <a:solidFill>
                  <a:srgbClr val="0070C0"/>
                </a:solidFill>
                <a:latin typeface="Arial" panose="020B0604020202020204" pitchFamily="34" charset="0"/>
                <a:cs typeface="Arial" panose="020B0604020202020204" pitchFamily="34" charset="0"/>
              </a:rPr>
              <a:t>con từ bữa ăn đến giấc </a:t>
            </a:r>
            <a:r>
              <a:rPr lang="nb-NO" sz="3600" dirty="0" smtClean="0">
                <a:solidFill>
                  <a:srgbClr val="0070C0"/>
                </a:solidFill>
                <a:latin typeface="Arial" panose="020B0604020202020204" pitchFamily="34" charset="0"/>
                <a:cs typeface="Arial" panose="020B0604020202020204" pitchFamily="34" charset="0"/>
              </a:rPr>
              <a:t>ngủ, </a:t>
            </a:r>
            <a:r>
              <a:rPr lang="nb-NO" sz="3600" dirty="0">
                <a:solidFill>
                  <a:srgbClr val="0070C0"/>
                </a:solidFill>
                <a:latin typeface="Arial" panose="020B0604020202020204" pitchFamily="34" charset="0"/>
                <a:cs typeface="Arial" panose="020B0604020202020204" pitchFamily="34" charset="0"/>
              </a:rPr>
              <a:t>để các con lớn lên từng ngày. Vì vậy, các con phải biết yêu thương, ngoan ngoãn nghe lời mẹ nhé!</a:t>
            </a:r>
            <a:endParaRPr lang="en-US" sz="3600" b="1" dirty="0" smtClean="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44594011"/>
      </p:ext>
    </p:extLst>
  </p:cSld>
  <p:clrMapOvr>
    <a:masterClrMapping/>
  </p:clrMapOvr>
  <p:transition spd="slow" advTm="2223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22">
            <a:extLst>
              <a:ext uri="{FF2B5EF4-FFF2-40B4-BE49-F238E27FC236}">
                <a16:creationId xmlns:a16="http://schemas.microsoft.com/office/drawing/2014/main" xmlns="" id="{56C23640-64DC-4575-B67E-C0ED57FE2B1A}"/>
              </a:ext>
            </a:extLst>
          </p:cNvPr>
          <p:cNvSpPr/>
          <p:nvPr/>
        </p:nvSpPr>
        <p:spPr>
          <a:xfrm>
            <a:off x="635" y="0"/>
            <a:ext cx="12191365" cy="6858000"/>
          </a:xfrm>
          <a:prstGeom prst="rect">
            <a:avLst/>
          </a:prstGeom>
          <a:blipFill dpi="0" rotWithShape="1">
            <a:blip r:embed="rId3">
              <a:alphaModFix amt="6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1354345" y="2309516"/>
            <a:ext cx="8738560"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Lần</a:t>
            </a:r>
            <a:r>
              <a:rPr lang="en-US" sz="5400" b="1" dirty="0" smtClean="0">
                <a:solidFill>
                  <a:srgbClr val="0070C0"/>
                </a:solidFill>
                <a:latin typeface="Arial" panose="020B0604020202020204" pitchFamily="34" charset="0"/>
                <a:cs typeface="Arial" panose="020B0604020202020204" pitchFamily="34" charset="0"/>
              </a:rPr>
              <a:t> 2:</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Nghe</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hát</a:t>
            </a:r>
            <a:r>
              <a:rPr lang="en-US" sz="6000" b="1" dirty="0" smtClean="0">
                <a:solidFill>
                  <a:srgbClr val="0070C0"/>
                </a:solidFill>
                <a:latin typeface="Arial" panose="020B0604020202020204" pitchFamily="34" charset="0"/>
                <a:cs typeface="Arial" panose="020B0604020202020204" pitchFamily="34" charset="0"/>
              </a:rPr>
              <a:t> qua video</a:t>
            </a:r>
            <a:endParaRPr lang="en-US" sz="66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45002136"/>
      </p:ext>
    </p:extLst>
  </p:cSld>
  <p:clrMapOvr>
    <a:masterClrMapping/>
  </p:clrMapOvr>
  <p:transition spd="slow" advClick="0" advTm="56763">
    <p:fade/>
  </p:transition>
  <p:timing>
    <p:tnLst>
      <p:par>
        <p:cTn id="1" dur="indefinite" restart="never" nodeType="tmRoot">
          <p:childTnLst>
            <p:par>
              <p:cTn id="2"/>
            </p:par>
          </p:childTnLst>
        </p:cTn>
      </p:par>
    </p:tnLst>
  </p:timing>
  <p:extLst mod="1">
    <p:ext uri="{E180D4A7-C9FB-4DFB-919C-405C955672EB}">
      <p14:showEvtLst xmlns:p14="http://schemas.microsoft.com/office/powerpoint/2010/main">
        <p14:playEvt time="1765" objId="3"/>
        <p14:pauseEvt time="1765" objId="3"/>
        <p14:playEvt time="8249" objId="5"/>
        <p14:stopEvt time="38853" objId="5"/>
        <p14:playEvt time="41880" objId="17"/>
        <p14:stopEvt time="47952" objId="17"/>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 y="28260"/>
            <a:ext cx="12192001" cy="6829740"/>
          </a:xfrm>
          <a:prstGeom prst="rect">
            <a:avLst/>
          </a:prstGeom>
        </p:spPr>
      </p:pic>
      <p:sp>
        <p:nvSpPr>
          <p:cNvPr id="4" name="Rectangle 3">
            <a:extLst>
              <a:ext uri="{FF2B5EF4-FFF2-40B4-BE49-F238E27FC236}">
                <a16:creationId xmlns:a16="http://schemas.microsoft.com/office/drawing/2014/main" xmlns="" id="{5065395F-CD28-49C1-B8B6-E40B3924CE42}"/>
              </a:ext>
            </a:extLst>
          </p:cNvPr>
          <p:cNvSpPr/>
          <p:nvPr/>
        </p:nvSpPr>
        <p:spPr>
          <a:xfrm>
            <a:off x="1907627" y="2459420"/>
            <a:ext cx="7725104" cy="1323439"/>
          </a:xfrm>
          <a:prstGeom prst="rect">
            <a:avLst/>
          </a:prstGeom>
          <a:noFill/>
        </p:spPr>
        <p:txBody>
          <a:bodyPr wrap="square" lIns="91440" tIns="45720" rIns="91440" bIns="45720">
            <a:spAutoFit/>
          </a:bodyPr>
          <a:lstStyle/>
          <a:p>
            <a:pPr algn="ctr"/>
            <a:r>
              <a:rPr lang="en-US" sz="8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ell MT" panose="02020503060305020303" pitchFamily="18" charset="0"/>
              </a:rPr>
              <a:t>THANK YOU!</a:t>
            </a:r>
          </a:p>
        </p:txBody>
      </p:sp>
    </p:spTree>
    <p:custDataLst>
      <p:tags r:id="rId1"/>
    </p:custDataLst>
    <p:extLst>
      <p:ext uri="{BB962C8B-B14F-4D97-AF65-F5344CB8AC3E}">
        <p14:creationId xmlns:p14="http://schemas.microsoft.com/office/powerpoint/2010/main" val="220920674"/>
      </p:ext>
    </p:extLst>
  </p:cSld>
  <p:clrMapOvr>
    <a:masterClrMapping/>
  </p:clrMapOvr>
  <p:transition spd="slow" advClick="0" advTm="97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endCondLst>
                                    <p:cond evt="onNext" delay="0">
                                      <p:tgtEl>
                                        <p:sldTgt/>
                                      </p:tgtEl>
                                    </p:cond>
                                  </p:endCondLst>
                                  <p:iterate type="lt">
                                    <p:tmPct val="10000"/>
                                  </p:iterate>
                                  <p:childTnLst>
                                    <p:animMotion origin="layout" path="M 2.70833E-6 -2.59259E-6 L -4.375E-6 2.22222E-6 " pathEditMode="relative" rAng="0" ptsTypes="AA">
                                      <p:cBhvr>
                                        <p:cTn id="6" dur="250" accel="50000" decel="50000" autoRev="1" fill="hold">
                                          <p:stCondLst>
                                            <p:cond delay="0"/>
                                          </p:stCondLst>
                                        </p:cTn>
                                        <p:tgtEl>
                                          <p:spTgt spid="4"/>
                                        </p:tgtEl>
                                        <p:attrNameLst>
                                          <p:attrName>ppt_x</p:attrName>
                                          <p:attrName>ppt_y</p:attrName>
                                        </p:attrNameLst>
                                      </p:cBhvr>
                                      <p:rCtr x="-91" y="-1690"/>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582" y="1116050"/>
            <a:ext cx="9508196" cy="5348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4" descr="Hình ảnh Nốt Nhạc, Clipart âm Nhạc, Âm Nhạc, Biểu Tượng miễn phí tải tập  tin PNG PSDComment và Vecto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10079084" y="953053"/>
            <a:ext cx="1095456" cy="1095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ốt Nhạc&amp;quot; trong Tiếng Anh là gì: Định Nghĩa, Ví Dụ Anh Việt"/>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611173">
            <a:off x="1216051" y="1016539"/>
            <a:ext cx="1132614" cy="10839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p:cNvSpPr txBox="1"/>
          <p:nvPr/>
        </p:nvSpPr>
        <p:spPr>
          <a:xfrm>
            <a:off x="2479151" y="1558512"/>
            <a:ext cx="7368903" cy="558102"/>
          </a:xfrm>
          <a:prstGeom prst="rect">
            <a:avLst/>
          </a:prstGeom>
        </p:spPr>
        <p:txBody>
          <a:bodyPr wrap="square" lIns="0" tIns="0" rIns="0" bIns="0" rtlCol="0" anchor="t">
            <a:spAutoFit/>
          </a:bodyPr>
          <a:lstStyle/>
          <a:p>
            <a:pPr algn="ctr" defTabSz="609630">
              <a:lnSpc>
                <a:spcPts val="3827"/>
              </a:lnSpc>
            </a:pPr>
            <a:r>
              <a:rPr lang="en-US" sz="6000" b="1" dirty="0" err="1" smtClean="0">
                <a:solidFill>
                  <a:srgbClr val="0070C0"/>
                </a:solidFill>
                <a:latin typeface="Sriracha"/>
              </a:rPr>
              <a:t>Bài</a:t>
            </a:r>
            <a:r>
              <a:rPr lang="en-US" sz="6000" b="1" dirty="0" smtClean="0">
                <a:solidFill>
                  <a:srgbClr val="0070C0"/>
                </a:solidFill>
                <a:latin typeface="Sriracha"/>
              </a:rPr>
              <a:t> </a:t>
            </a:r>
            <a:r>
              <a:rPr lang="en-US" sz="6000" b="1" dirty="0" err="1" smtClean="0">
                <a:solidFill>
                  <a:srgbClr val="0070C0"/>
                </a:solidFill>
                <a:latin typeface="Sriracha"/>
              </a:rPr>
              <a:t>hát</a:t>
            </a:r>
            <a:r>
              <a:rPr lang="en-US" sz="6000" b="1" dirty="0" smtClean="0">
                <a:solidFill>
                  <a:srgbClr val="0070C0"/>
                </a:solidFill>
                <a:latin typeface="Sriracha"/>
              </a:rPr>
              <a:t>: </a:t>
            </a:r>
            <a:r>
              <a:rPr lang="en-US" sz="6000" b="1" dirty="0" err="1" smtClean="0">
                <a:solidFill>
                  <a:srgbClr val="0070C0"/>
                </a:solidFill>
                <a:latin typeface="Sriracha"/>
              </a:rPr>
              <a:t>Quà</a:t>
            </a:r>
            <a:r>
              <a:rPr lang="en-US" sz="6000" b="1" dirty="0" smtClean="0">
                <a:solidFill>
                  <a:srgbClr val="0070C0"/>
                </a:solidFill>
                <a:latin typeface="Sriracha"/>
              </a:rPr>
              <a:t> 8-3</a:t>
            </a:r>
            <a:endParaRPr lang="en-US" sz="6000" b="1" dirty="0">
              <a:solidFill>
                <a:srgbClr val="0070C0"/>
              </a:solidFill>
              <a:latin typeface="Sriracha"/>
            </a:endParaRPr>
          </a:p>
        </p:txBody>
      </p:sp>
    </p:spTree>
    <p:custDataLst>
      <p:tags r:id="rId1"/>
    </p:custDataLst>
    <p:extLst>
      <p:ext uri="{BB962C8B-B14F-4D97-AF65-F5344CB8AC3E}">
        <p14:creationId xmlns:p14="http://schemas.microsoft.com/office/powerpoint/2010/main" val="1349699840"/>
      </p:ext>
    </p:extLst>
  </p:cSld>
  <p:clrMapOvr>
    <a:masterClrMapping/>
  </p:clrMapOvr>
  <mc:AlternateContent xmlns:mc="http://schemas.openxmlformats.org/markup-compatibility/2006" xmlns:p14="http://schemas.microsoft.com/office/powerpoint/2010/main">
    <mc:Choice Requires="p14">
      <p:transition p14:dur="0" advTm="17464"/>
    </mc:Choice>
    <mc:Fallback xmlns="">
      <p:transition advTm="174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t="3" b="15726"/>
          <a:stretch>
            <a:fillRect t="-6000" b="-6000"/>
          </a:stretch>
        </a:blipFill>
        <a:effectLst/>
      </p:bgPr>
    </p:bg>
    <p:spTree>
      <p:nvGrpSpPr>
        <p:cNvPr id="1" name=""/>
        <p:cNvGrpSpPr/>
        <p:nvPr/>
      </p:nvGrpSpPr>
      <p:grpSpPr>
        <a:xfrm>
          <a:off x="0" y="0"/>
          <a:ext cx="0" cy="0"/>
          <a:chOff x="0" y="0"/>
          <a:chExt cx="0" cy="0"/>
        </a:xfrm>
      </p:grpSpPr>
      <p:grpSp>
        <p:nvGrpSpPr>
          <p:cNvPr id="2" name="Group 2"/>
          <p:cNvGrpSpPr/>
          <p:nvPr/>
        </p:nvGrpSpPr>
        <p:grpSpPr>
          <a:xfrm>
            <a:off x="1397479" y="745862"/>
            <a:ext cx="9290649" cy="5543174"/>
            <a:chOff x="0" y="0"/>
            <a:chExt cx="2706135" cy="1899265"/>
          </a:xfrm>
          <a:solidFill>
            <a:schemeClr val="accent6">
              <a:lumMod val="40000"/>
              <a:lumOff val="60000"/>
            </a:schemeClr>
          </a:solidFill>
        </p:grpSpPr>
        <p:sp>
          <p:nvSpPr>
            <p:cNvPr id="3" name="Freeform 3"/>
            <p:cNvSpPr/>
            <p:nvPr/>
          </p:nvSpPr>
          <p:spPr>
            <a:xfrm>
              <a:off x="0" y="0"/>
              <a:ext cx="2706135" cy="1899265"/>
            </a:xfrm>
            <a:custGeom>
              <a:avLst/>
              <a:gdLst/>
              <a:ahLst/>
              <a:cxnLst/>
              <a:rect l="l" t="t" r="r" b="b"/>
              <a:pathLst>
                <a:path w="2706135" h="1899265">
                  <a:moveTo>
                    <a:pt x="2581675" y="1899265"/>
                  </a:moveTo>
                  <a:lnTo>
                    <a:pt x="124460" y="1899265"/>
                  </a:lnTo>
                  <a:cubicBezTo>
                    <a:pt x="55880" y="1899265"/>
                    <a:pt x="0" y="1843385"/>
                    <a:pt x="0" y="1774805"/>
                  </a:cubicBezTo>
                  <a:lnTo>
                    <a:pt x="0" y="124460"/>
                  </a:lnTo>
                  <a:cubicBezTo>
                    <a:pt x="0" y="55880"/>
                    <a:pt x="55880" y="0"/>
                    <a:pt x="124460" y="0"/>
                  </a:cubicBezTo>
                  <a:lnTo>
                    <a:pt x="2581675" y="0"/>
                  </a:lnTo>
                  <a:cubicBezTo>
                    <a:pt x="2650255" y="0"/>
                    <a:pt x="2706135" y="55880"/>
                    <a:pt x="2706135" y="124460"/>
                  </a:cubicBezTo>
                  <a:lnTo>
                    <a:pt x="2706135" y="1774805"/>
                  </a:lnTo>
                  <a:cubicBezTo>
                    <a:pt x="2706135" y="1843385"/>
                    <a:pt x="2650255" y="1899265"/>
                    <a:pt x="2581675" y="1899265"/>
                  </a:cubicBezTo>
                  <a:close/>
                </a:path>
              </a:pathLst>
            </a:custGeom>
            <a:grpFill/>
          </p:spPr>
        </p:sp>
      </p:grpSp>
      <p:pic>
        <p:nvPicPr>
          <p:cNvPr id="4" name="Picture 4"/>
          <p:cNvPicPr>
            <a:picLocks noChangeAspect="1"/>
          </p:cNvPicPr>
          <p:nvPr/>
        </p:nvPicPr>
        <p:blipFill>
          <a:blip r:embed="rId4"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30568" y="528638"/>
            <a:ext cx="1730864" cy="5798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54081" y="2951799"/>
            <a:ext cx="1370521" cy="387590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39940" y="4203747"/>
            <a:ext cx="1640478" cy="245305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2670" y="4032841"/>
            <a:ext cx="1621022" cy="279486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0332" y="109542"/>
            <a:ext cx="2496646" cy="1171154"/>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915586" y="92647"/>
            <a:ext cx="1889185" cy="1130209"/>
          </a:xfrm>
          <a:prstGeom prst="rect">
            <a:avLst/>
          </a:prstGeom>
        </p:spPr>
      </p:pic>
      <p:pic>
        <p:nvPicPr>
          <p:cNvPr id="19"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3727206" y="5722854"/>
            <a:ext cx="286422" cy="281215"/>
          </a:xfrm>
          <a:prstGeom prst="rect">
            <a:avLst/>
          </a:prstGeom>
        </p:spPr>
      </p:pic>
      <p:pic>
        <p:nvPicPr>
          <p:cNvPr id="20"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072811" y="5692086"/>
            <a:ext cx="342753" cy="342753"/>
          </a:xfrm>
          <a:prstGeom prst="rect">
            <a:avLst/>
          </a:prstGeom>
        </p:spPr>
      </p:pic>
      <p:sp>
        <p:nvSpPr>
          <p:cNvPr id="18" name="TextBox 4"/>
          <p:cNvSpPr txBox="1"/>
          <p:nvPr/>
        </p:nvSpPr>
        <p:spPr>
          <a:xfrm>
            <a:off x="1699403" y="1980337"/>
            <a:ext cx="8686800" cy="1718419"/>
          </a:xfrm>
          <a:prstGeom prst="rect">
            <a:avLst/>
          </a:prstGeom>
        </p:spPr>
        <p:txBody>
          <a:bodyPr wrap="square" lIns="0" tIns="0" rIns="0" bIns="0" rtlCol="0" anchor="t">
            <a:spAutoFit/>
          </a:bodyPr>
          <a:lstStyle/>
          <a:p>
            <a:pPr algn="ctr" defTabSz="609630">
              <a:lnSpc>
                <a:spcPts val="6666"/>
              </a:lnSpc>
            </a:pPr>
            <a:r>
              <a:rPr lang="nb-NO" sz="2800" b="1" dirty="0" smtClean="0">
                <a:solidFill>
                  <a:srgbClr val="0070C0"/>
                </a:solidFill>
                <a:latin typeface="Arial" panose="020B0604020202020204" pitchFamily="34" charset="0"/>
                <a:cs typeface="Arial" panose="020B0604020202020204" pitchFamily="34" charset="0"/>
              </a:rPr>
              <a:t>Ngày </a:t>
            </a:r>
            <a:r>
              <a:rPr lang="nb-NO" sz="2800" b="1" dirty="0">
                <a:solidFill>
                  <a:srgbClr val="0070C0"/>
                </a:solidFill>
                <a:latin typeface="Arial" panose="020B0604020202020204" pitchFamily="34" charset="0"/>
                <a:cs typeface="Arial" panose="020B0604020202020204" pitchFamily="34" charset="0"/>
              </a:rPr>
              <a:t>mùng 8/3 là ngày Quốc tế phụ </a:t>
            </a:r>
            <a:r>
              <a:rPr lang="nb-NO" sz="2800" b="1" dirty="0" smtClean="0">
                <a:solidFill>
                  <a:srgbClr val="0070C0"/>
                </a:solidFill>
                <a:latin typeface="Arial" panose="020B0604020202020204" pitchFamily="34" charset="0"/>
                <a:cs typeface="Arial" panose="020B0604020202020204" pitchFamily="34" charset="0"/>
              </a:rPr>
              <a:t>nữ. </a:t>
            </a:r>
          </a:p>
          <a:p>
            <a:pPr algn="ctr" defTabSz="609630">
              <a:lnSpc>
                <a:spcPts val="6666"/>
              </a:lnSpc>
            </a:pPr>
            <a:r>
              <a:rPr lang="nb-NO" sz="2800" b="1" dirty="0">
                <a:solidFill>
                  <a:srgbClr val="0070C0"/>
                </a:solidFill>
                <a:latin typeface="Arial" panose="020B0604020202020204" pitchFamily="34" charset="0"/>
                <a:cs typeface="Arial" panose="020B0604020202020204" pitchFamily="34" charset="0"/>
              </a:rPr>
              <a:t>L</a:t>
            </a:r>
            <a:r>
              <a:rPr lang="nb-NO" sz="2800" b="1" dirty="0" smtClean="0">
                <a:solidFill>
                  <a:srgbClr val="0070C0"/>
                </a:solidFill>
                <a:latin typeface="Arial" panose="020B0604020202020204" pitchFamily="34" charset="0"/>
                <a:cs typeface="Arial" panose="020B0604020202020204" pitchFamily="34" charset="0"/>
              </a:rPr>
              <a:t>à ngày của </a:t>
            </a:r>
            <a:r>
              <a:rPr lang="nb-NO" sz="2800" b="1" dirty="0">
                <a:solidFill>
                  <a:srgbClr val="0070C0"/>
                </a:solidFill>
                <a:latin typeface="Arial" panose="020B0604020202020204" pitchFamily="34" charset="0"/>
                <a:cs typeface="Arial" panose="020B0604020202020204" pitchFamily="34" charset="0"/>
              </a:rPr>
              <a:t>các bà, các mẹ, các </a:t>
            </a:r>
            <a:r>
              <a:rPr lang="nb-NO" sz="2800" b="1" dirty="0" smtClean="0">
                <a:solidFill>
                  <a:srgbClr val="0070C0"/>
                </a:solidFill>
                <a:latin typeface="Arial" panose="020B0604020202020204" pitchFamily="34" charset="0"/>
                <a:cs typeface="Arial" panose="020B0604020202020204" pitchFamily="34" charset="0"/>
              </a:rPr>
              <a:t>cô và các bạn gái.</a:t>
            </a:r>
            <a:endParaRPr lang="en-US" sz="2800" b="1" dirty="0" smtClean="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04591021"/>
      </p:ext>
    </p:extLst>
  </p:cSld>
  <p:clrMapOvr>
    <a:masterClrMapping/>
  </p:clrMapOvr>
  <p:transition spd="slow" advTm="2223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1026" name="Picture 2" descr="Hình ảnh Pháo Hoa Vector Png | Vector &amp;amp; Png tải xuống miễn phí - Pikbes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765" b="97353" l="3235" r="66471"/>
                    </a14:imgEffect>
                  </a14:imgLayer>
                </a14:imgProps>
              </a:ext>
              <a:ext uri="{28A0092B-C50C-407E-A947-70E740481C1C}">
                <a14:useLocalDpi xmlns:a14="http://schemas.microsoft.com/office/drawing/2010/main" val="0"/>
              </a:ext>
            </a:extLst>
          </a:blip>
          <a:srcRect/>
          <a:stretch>
            <a:fillRect/>
          </a:stretch>
        </p:blipFill>
        <p:spPr bwMode="auto">
          <a:xfrm>
            <a:off x="-191202" y="3739436"/>
            <a:ext cx="32385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Pháo Hoa Vector Png | Vector &amp;amp; Png tải xuống miễn phí - Pikbest"/>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1765" b="44118" l="53824" r="100000"/>
                    </a14:imgEffect>
                  </a14:imgLayer>
                </a14:imgProps>
              </a:ext>
              <a:ext uri="{28A0092B-C50C-407E-A947-70E740481C1C}">
                <a14:useLocalDpi xmlns:a14="http://schemas.microsoft.com/office/drawing/2010/main" val="0"/>
              </a:ext>
            </a:extLst>
          </a:blip>
          <a:srcRect/>
          <a:stretch>
            <a:fillRect/>
          </a:stretch>
        </p:blipFill>
        <p:spPr bwMode="auto">
          <a:xfrm>
            <a:off x="9111727" y="-248301"/>
            <a:ext cx="3238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p:cNvSpPr txBox="1"/>
          <p:nvPr/>
        </p:nvSpPr>
        <p:spPr>
          <a:xfrm>
            <a:off x="2030578" y="2654066"/>
            <a:ext cx="7368903" cy="1515287"/>
          </a:xfrm>
          <a:prstGeom prst="rect">
            <a:avLst/>
          </a:prstGeom>
        </p:spPr>
        <p:txBody>
          <a:bodyPr wrap="square" lIns="0" tIns="0" rIns="0" bIns="0" rtlCol="0" anchor="t">
            <a:spAutoFit/>
          </a:bodyPr>
          <a:lstStyle/>
          <a:p>
            <a:pPr algn="ctr" defTabSz="609630">
              <a:lnSpc>
                <a:spcPts val="3827"/>
              </a:lnSpc>
            </a:pPr>
            <a:r>
              <a:rPr lang="en-US" sz="6000" b="1" dirty="0" err="1" smtClean="0">
                <a:solidFill>
                  <a:srgbClr val="0070C0"/>
                </a:solidFill>
                <a:latin typeface="Sriracha"/>
              </a:rPr>
              <a:t>Dạy</a:t>
            </a:r>
            <a:r>
              <a:rPr lang="en-US" sz="6000" b="1" dirty="0" smtClean="0">
                <a:solidFill>
                  <a:srgbClr val="0070C0"/>
                </a:solidFill>
                <a:latin typeface="Sriracha"/>
              </a:rPr>
              <a:t> </a:t>
            </a:r>
            <a:r>
              <a:rPr lang="en-US" sz="6000" b="1" dirty="0" err="1" smtClean="0">
                <a:solidFill>
                  <a:srgbClr val="0070C0"/>
                </a:solidFill>
                <a:latin typeface="Sriracha"/>
              </a:rPr>
              <a:t>hát</a:t>
            </a:r>
            <a:r>
              <a:rPr lang="en-US" sz="6000" b="1" dirty="0" smtClean="0">
                <a:solidFill>
                  <a:srgbClr val="0070C0"/>
                </a:solidFill>
                <a:latin typeface="Sriracha"/>
              </a:rPr>
              <a:t>: </a:t>
            </a:r>
            <a:r>
              <a:rPr lang="en-US" sz="6000" b="1" dirty="0" err="1" smtClean="0">
                <a:solidFill>
                  <a:srgbClr val="0070C0"/>
                </a:solidFill>
                <a:latin typeface="Sriracha"/>
              </a:rPr>
              <a:t>Quà</a:t>
            </a:r>
            <a:r>
              <a:rPr lang="en-US" sz="6000" b="1" dirty="0" smtClean="0">
                <a:solidFill>
                  <a:srgbClr val="0070C0"/>
                </a:solidFill>
                <a:latin typeface="Sriracha"/>
              </a:rPr>
              <a:t> 8-3</a:t>
            </a:r>
          </a:p>
          <a:p>
            <a:pPr algn="ctr" defTabSz="609630">
              <a:lnSpc>
                <a:spcPts val="3827"/>
              </a:lnSpc>
            </a:pPr>
            <a:endParaRPr lang="en-US" sz="6000" b="1" dirty="0" smtClean="0">
              <a:solidFill>
                <a:srgbClr val="0070C0"/>
              </a:solidFill>
              <a:latin typeface="Sriracha"/>
            </a:endParaRPr>
          </a:p>
          <a:p>
            <a:pPr algn="ctr" defTabSz="609630">
              <a:lnSpc>
                <a:spcPts val="3827"/>
              </a:lnSpc>
            </a:pPr>
            <a:r>
              <a:rPr lang="en-US" sz="5400" b="1" i="1" dirty="0" smtClean="0">
                <a:solidFill>
                  <a:srgbClr val="FF0000"/>
                </a:solidFill>
                <a:latin typeface="Sriracha"/>
              </a:rPr>
              <a:t>(</a:t>
            </a:r>
            <a:r>
              <a:rPr lang="en-US" sz="5400" b="1" i="1" dirty="0" err="1" smtClean="0">
                <a:solidFill>
                  <a:srgbClr val="FF0000"/>
                </a:solidFill>
                <a:latin typeface="Sriracha"/>
              </a:rPr>
              <a:t>Hoàng</a:t>
            </a:r>
            <a:r>
              <a:rPr lang="en-US" sz="5400" b="1" i="1" dirty="0" smtClean="0">
                <a:solidFill>
                  <a:srgbClr val="FF0000"/>
                </a:solidFill>
                <a:latin typeface="Sriracha"/>
              </a:rPr>
              <a:t> Long)</a:t>
            </a:r>
            <a:endParaRPr lang="en-US" sz="5400" b="1" i="1" dirty="0">
              <a:solidFill>
                <a:srgbClr val="FF0000"/>
              </a:solidFill>
              <a:latin typeface="Sriracha"/>
            </a:endParaRPr>
          </a:p>
        </p:txBody>
      </p:sp>
    </p:spTree>
    <p:custDataLst>
      <p:tags r:id="rId1"/>
    </p:custDataLst>
    <p:extLst>
      <p:ext uri="{BB962C8B-B14F-4D97-AF65-F5344CB8AC3E}">
        <p14:creationId xmlns:p14="http://schemas.microsoft.com/office/powerpoint/2010/main" val="3725038303"/>
      </p:ext>
    </p:extLst>
  </p:cSld>
  <p:clrMapOvr>
    <a:masterClrMapping/>
  </p:clrMapOvr>
  <mc:AlternateContent xmlns:mc="http://schemas.openxmlformats.org/markup-compatibility/2006" xmlns:p14="http://schemas.microsoft.com/office/powerpoint/2010/main">
    <mc:Choice Requires="p14">
      <p:transition spd="slow" p14:dur="1500" advTm="19497">
        <p:split orient="vert"/>
      </p:transition>
    </mc:Choice>
    <mc:Fallback xmlns="">
      <p:transition spd="slow" advTm="19497">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629" y="3907765"/>
            <a:ext cx="1486957" cy="2432649"/>
          </a:xfrm>
          <a:prstGeom prst="rect">
            <a:avLst/>
          </a:prstGeom>
        </p:spPr>
      </p:pic>
      <p:pic>
        <p:nvPicPr>
          <p:cNvPr id="1026" name="Picture 2" descr="children,boys,kids,dancing,celebrating,children s day,playing,children  clipart,boy clipart,kids clipart,dancing clipar… | Clipart boy, Kids  clipart, Dancing clipart"/>
          <p:cNvPicPr>
            <a:picLocks noChangeAspect="1" noChangeArrowheads="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l="22124" t="5226" r="17428"/>
          <a:stretch/>
        </p:blipFill>
        <p:spPr bwMode="auto">
          <a:xfrm>
            <a:off x="1524371" y="3797061"/>
            <a:ext cx="1658775" cy="2608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8048" y="1586966"/>
            <a:ext cx="9437299" cy="2123658"/>
          </a:xfrm>
          <a:prstGeom prst="rect">
            <a:avLst/>
          </a:prstGeom>
          <a:noFill/>
        </p:spPr>
        <p:txBody>
          <a:bodyPr wrap="square" rtlCol="0">
            <a:spAutoFit/>
          </a:bodyPr>
          <a:lstStyle/>
          <a:p>
            <a:pPr algn="ctr"/>
            <a:r>
              <a:rPr lang="en-US" sz="6600" b="1" dirty="0" err="1" smtClean="0">
                <a:solidFill>
                  <a:srgbClr val="0070C0"/>
                </a:solidFill>
                <a:latin typeface="Arial" panose="020B0604020202020204" pitchFamily="34" charset="0"/>
                <a:cs typeface="Arial" panose="020B0604020202020204" pitchFamily="34" charset="0"/>
              </a:rPr>
              <a:t>Lần</a:t>
            </a:r>
            <a:r>
              <a:rPr lang="en-US" sz="6600" b="1" dirty="0" smtClean="0">
                <a:solidFill>
                  <a:srgbClr val="0070C0"/>
                </a:solidFill>
                <a:latin typeface="Arial" panose="020B0604020202020204" pitchFamily="34" charset="0"/>
                <a:cs typeface="Arial" panose="020B0604020202020204" pitchFamily="34" charset="0"/>
              </a:rPr>
              <a:t> 1:</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Cô</a:t>
            </a: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hát</a:t>
            </a: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không</a:t>
            </a: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nhạc</a:t>
            </a:r>
            <a:endParaRPr lang="en-US" sz="66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33699799"/>
      </p:ext>
    </p:extLst>
  </p:cSld>
  <p:clrMapOvr>
    <a:masterClrMapping/>
  </p:clrMapOvr>
  <mc:AlternateContent xmlns:mc="http://schemas.openxmlformats.org/markup-compatibility/2006" xmlns:p14="http://schemas.microsoft.com/office/powerpoint/2010/main">
    <mc:Choice Requires="p14">
      <p:transition spd="slow" p14:dur="1500" advTm="8459">
        <p:split orient="vert"/>
      </p:transition>
    </mc:Choice>
    <mc:Fallback xmlns="">
      <p:transition spd="slow" advTm="8459">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00797DB-9718-2FCE-07FF-8FF59188E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13804" y="1121139"/>
            <a:ext cx="6282905" cy="1846659"/>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hát</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có</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tên</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là</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gì</a:t>
            </a:r>
            <a:r>
              <a:rPr lang="en-US" sz="4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endParaRPr lang="en-US" sz="66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4977441" y="2430404"/>
            <a:ext cx="6679722" cy="1846659"/>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hát</a:t>
            </a:r>
            <a:r>
              <a:rPr lang="en-US" sz="4400" b="1" dirty="0" smtClean="0">
                <a:solidFill>
                  <a:srgbClr val="0070C0"/>
                </a:solidFill>
                <a:latin typeface="Arial" panose="020B0604020202020204" pitchFamily="34" charset="0"/>
                <a:cs typeface="Arial" panose="020B0604020202020204" pitchFamily="34" charset="0"/>
              </a:rPr>
              <a:t> do </a:t>
            </a:r>
            <a:r>
              <a:rPr lang="en-US" sz="4400" b="1" dirty="0" err="1" smtClean="0">
                <a:solidFill>
                  <a:srgbClr val="0070C0"/>
                </a:solidFill>
                <a:latin typeface="Arial" panose="020B0604020202020204" pitchFamily="34" charset="0"/>
                <a:cs typeface="Arial" panose="020B0604020202020204" pitchFamily="34" charset="0"/>
              </a:rPr>
              <a:t>ai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sáng</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tác</a:t>
            </a:r>
            <a:r>
              <a:rPr lang="en-US" sz="4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endParaRPr lang="en-US" sz="6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305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3577" y="745862"/>
            <a:ext cx="9989389" cy="5543174"/>
            <a:chOff x="0" y="0"/>
            <a:chExt cx="2706135" cy="1899265"/>
          </a:xfrm>
          <a:solidFill>
            <a:schemeClr val="accent6">
              <a:lumMod val="40000"/>
              <a:lumOff val="60000"/>
            </a:schemeClr>
          </a:solidFill>
        </p:grpSpPr>
        <p:sp>
          <p:nvSpPr>
            <p:cNvPr id="3" name="Freeform 3"/>
            <p:cNvSpPr/>
            <p:nvPr/>
          </p:nvSpPr>
          <p:spPr>
            <a:xfrm>
              <a:off x="0" y="0"/>
              <a:ext cx="2706135" cy="1899265"/>
            </a:xfrm>
            <a:custGeom>
              <a:avLst/>
              <a:gdLst/>
              <a:ahLst/>
              <a:cxnLst/>
              <a:rect l="l" t="t" r="r" b="b"/>
              <a:pathLst>
                <a:path w="2706135" h="1899265">
                  <a:moveTo>
                    <a:pt x="2581675" y="1899265"/>
                  </a:moveTo>
                  <a:lnTo>
                    <a:pt x="124460" y="1899265"/>
                  </a:lnTo>
                  <a:cubicBezTo>
                    <a:pt x="55880" y="1899265"/>
                    <a:pt x="0" y="1843385"/>
                    <a:pt x="0" y="1774805"/>
                  </a:cubicBezTo>
                  <a:lnTo>
                    <a:pt x="0" y="124460"/>
                  </a:lnTo>
                  <a:cubicBezTo>
                    <a:pt x="0" y="55880"/>
                    <a:pt x="55880" y="0"/>
                    <a:pt x="124460" y="0"/>
                  </a:cubicBezTo>
                  <a:lnTo>
                    <a:pt x="2581675" y="0"/>
                  </a:lnTo>
                  <a:cubicBezTo>
                    <a:pt x="2650255" y="0"/>
                    <a:pt x="2706135" y="55880"/>
                    <a:pt x="2706135" y="124460"/>
                  </a:cubicBezTo>
                  <a:lnTo>
                    <a:pt x="2706135" y="1774805"/>
                  </a:lnTo>
                  <a:cubicBezTo>
                    <a:pt x="2706135" y="1843385"/>
                    <a:pt x="2650255" y="1899265"/>
                    <a:pt x="2581675" y="1899265"/>
                  </a:cubicBezTo>
                  <a:close/>
                </a:path>
              </a:pathLst>
            </a:custGeom>
            <a:grpFill/>
          </p:spPr>
        </p:sp>
      </p:grpSp>
      <p:pic>
        <p:nvPicPr>
          <p:cNvPr id="4" name="Picture 4"/>
          <p:cNvPicPr>
            <a:picLocks noChangeAspect="1"/>
          </p:cNvPicPr>
          <p:nvPr/>
        </p:nvPicPr>
        <p:blipFill>
          <a:blip r:embed="rId3"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30568" y="528638"/>
            <a:ext cx="1730864" cy="5798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54081" y="2951799"/>
            <a:ext cx="1370521" cy="387590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39940" y="4203747"/>
            <a:ext cx="1640478" cy="245305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38097" y="4061231"/>
            <a:ext cx="1621022" cy="279486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0332" y="109542"/>
            <a:ext cx="2496646" cy="1171154"/>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915586" y="92647"/>
            <a:ext cx="1889185" cy="1130209"/>
          </a:xfrm>
          <a:prstGeom prst="rect">
            <a:avLst/>
          </a:prstGeom>
        </p:spPr>
      </p:pic>
      <p:pic>
        <p:nvPicPr>
          <p:cNvPr id="19"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3727206" y="5722854"/>
            <a:ext cx="286422" cy="281215"/>
          </a:xfrm>
          <a:prstGeom prst="rect">
            <a:avLst/>
          </a:prstGeom>
        </p:spPr>
      </p:pic>
      <p:pic>
        <p:nvPicPr>
          <p:cNvPr id="20"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072811" y="5692086"/>
            <a:ext cx="342753" cy="342753"/>
          </a:xfrm>
          <a:prstGeom prst="rect">
            <a:avLst/>
          </a:prstGeom>
        </p:spPr>
      </p:pic>
      <p:sp>
        <p:nvSpPr>
          <p:cNvPr id="18" name="TextBox 4"/>
          <p:cNvSpPr txBox="1"/>
          <p:nvPr/>
        </p:nvSpPr>
        <p:spPr>
          <a:xfrm>
            <a:off x="1439288" y="1683958"/>
            <a:ext cx="9577965" cy="2577629"/>
          </a:xfrm>
          <a:prstGeom prst="rect">
            <a:avLst/>
          </a:prstGeom>
        </p:spPr>
        <p:txBody>
          <a:bodyPr wrap="square" lIns="0" tIns="0" rIns="0" bIns="0" rtlCol="0" anchor="t">
            <a:spAutoFit/>
          </a:bodyPr>
          <a:lstStyle/>
          <a:p>
            <a:pPr algn="ctr" defTabSz="609630">
              <a:lnSpc>
                <a:spcPts val="6666"/>
              </a:lnSpc>
            </a:pPr>
            <a:r>
              <a:rPr lang="nb-NO" sz="3600" b="1" dirty="0">
                <a:solidFill>
                  <a:srgbClr val="0070C0"/>
                </a:solidFill>
                <a:latin typeface="Arial" panose="020B0604020202020204" pitchFamily="34" charset="0"/>
                <a:cs typeface="Arial" panose="020B0604020202020204" pitchFamily="34" charset="0"/>
              </a:rPr>
              <a:t>Bài hát nói về niềm vui của bạn nhỏ </a:t>
            </a:r>
            <a:endParaRPr lang="nb-NO" sz="3600" b="1" dirty="0" smtClean="0">
              <a:solidFill>
                <a:srgbClr val="0070C0"/>
              </a:solidFill>
              <a:latin typeface="Arial" panose="020B0604020202020204" pitchFamily="34" charset="0"/>
              <a:cs typeface="Arial" panose="020B0604020202020204" pitchFamily="34" charset="0"/>
            </a:endParaRPr>
          </a:p>
          <a:p>
            <a:pPr algn="ctr" defTabSz="609630">
              <a:lnSpc>
                <a:spcPts val="6666"/>
              </a:lnSpc>
            </a:pPr>
            <a:r>
              <a:rPr lang="nb-NO" sz="3600" b="1" dirty="0" smtClean="0">
                <a:solidFill>
                  <a:srgbClr val="0070C0"/>
                </a:solidFill>
                <a:latin typeface="Arial" panose="020B0604020202020204" pitchFamily="34" charset="0"/>
                <a:cs typeface="Arial" panose="020B0604020202020204" pitchFamily="34" charset="0"/>
              </a:rPr>
              <a:t>khi </a:t>
            </a:r>
            <a:r>
              <a:rPr lang="nb-NO" sz="3600" b="1" dirty="0">
                <a:solidFill>
                  <a:srgbClr val="0070C0"/>
                </a:solidFill>
                <a:latin typeface="Arial" panose="020B0604020202020204" pitchFamily="34" charset="0"/>
                <a:cs typeface="Arial" panose="020B0604020202020204" pitchFamily="34" charset="0"/>
              </a:rPr>
              <a:t>làm được một bông hoa </a:t>
            </a:r>
            <a:r>
              <a:rPr lang="nb-NO" sz="3600" b="1" dirty="0" smtClean="0">
                <a:solidFill>
                  <a:srgbClr val="0070C0"/>
                </a:solidFill>
                <a:latin typeface="Arial" panose="020B0604020202020204" pitchFamily="34" charset="0"/>
                <a:cs typeface="Arial" panose="020B0604020202020204" pitchFamily="34" charset="0"/>
              </a:rPr>
              <a:t>đẹp về </a:t>
            </a:r>
            <a:r>
              <a:rPr lang="nb-NO" sz="3600" b="1" dirty="0">
                <a:solidFill>
                  <a:srgbClr val="0070C0"/>
                </a:solidFill>
                <a:latin typeface="Arial" panose="020B0604020202020204" pitchFamily="34" charset="0"/>
                <a:cs typeface="Arial" panose="020B0604020202020204" pitchFamily="34" charset="0"/>
              </a:rPr>
              <a:t>tặng mẹ </a:t>
            </a:r>
            <a:endParaRPr lang="nb-NO" sz="3600" b="1" dirty="0" smtClean="0">
              <a:solidFill>
                <a:srgbClr val="0070C0"/>
              </a:solidFill>
              <a:latin typeface="Arial" panose="020B0604020202020204" pitchFamily="34" charset="0"/>
              <a:cs typeface="Arial" panose="020B0604020202020204" pitchFamily="34" charset="0"/>
            </a:endParaRPr>
          </a:p>
          <a:p>
            <a:pPr algn="ctr" defTabSz="609630">
              <a:lnSpc>
                <a:spcPts val="6666"/>
              </a:lnSpc>
            </a:pPr>
            <a:r>
              <a:rPr lang="nb-NO" sz="3600" b="1" dirty="0" smtClean="0">
                <a:solidFill>
                  <a:srgbClr val="0070C0"/>
                </a:solidFill>
                <a:latin typeface="Arial" panose="020B0604020202020204" pitchFamily="34" charset="0"/>
                <a:cs typeface="Arial" panose="020B0604020202020204" pitchFamily="34" charset="0"/>
              </a:rPr>
              <a:t>nhân </a:t>
            </a:r>
            <a:r>
              <a:rPr lang="nb-NO" sz="3600" b="1" dirty="0">
                <a:solidFill>
                  <a:srgbClr val="0070C0"/>
                </a:solidFill>
                <a:latin typeface="Arial" panose="020B0604020202020204" pitchFamily="34" charset="0"/>
                <a:cs typeface="Arial" panose="020B0604020202020204" pitchFamily="34" charset="0"/>
              </a:rPr>
              <a:t>ngày 8/3 đấy</a:t>
            </a:r>
            <a:endParaRPr lang="en-US" sz="3600" b="1" dirty="0" smtClean="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55666824"/>
      </p:ext>
    </p:extLst>
  </p:cSld>
  <p:clrMapOvr>
    <a:masterClrMapping/>
  </p:clrMapOvr>
  <p:transition spd="slow" advTm="2223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272127-AD03-8476-02D3-4B63880D6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09289" y="1490008"/>
            <a:ext cx="5931037"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Lần</a:t>
            </a:r>
            <a:r>
              <a:rPr lang="en-US" sz="5400" b="1" dirty="0" smtClean="0">
                <a:solidFill>
                  <a:srgbClr val="0070C0"/>
                </a:solidFill>
                <a:latin typeface="Arial" panose="020B0604020202020204" pitchFamily="34" charset="0"/>
                <a:cs typeface="Arial" panose="020B0604020202020204" pitchFamily="34" charset="0"/>
              </a:rPr>
              <a:t> 2:</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Cô</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hát</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có</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nhạc</a:t>
            </a:r>
            <a:endParaRPr lang="en-US" sz="6600" b="1" dirty="0">
              <a:solidFill>
                <a:srgbClr val="0070C0"/>
              </a:solidFill>
              <a:latin typeface="Arial" panose="020B0604020202020204" pitchFamily="34" charset="0"/>
              <a:cs typeface="Arial" panose="020B0604020202020204" pitchFamily="34" charset="0"/>
            </a:endParaRPr>
          </a:p>
        </p:txBody>
      </p:sp>
      <p:pic>
        <p:nvPicPr>
          <p:cNvPr id="7" name="Quà mùng 8 tháng 3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370637"/>
            <a:ext cx="487363" cy="487363"/>
          </a:xfrm>
          <a:prstGeom prst="rect">
            <a:avLst/>
          </a:prstGeom>
        </p:spPr>
      </p:pic>
    </p:spTree>
    <p:extLst>
      <p:ext uri="{BB962C8B-B14F-4D97-AF65-F5344CB8AC3E}">
        <p14:creationId xmlns:p14="http://schemas.microsoft.com/office/powerpoint/2010/main" val="97441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98" name="Picture 2" descr="Bài Hát Tiếng Anh Trẻ Em Vui Nhộn (Dễ Nhớ)"/>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5528" y="3345945"/>
            <a:ext cx="3626454" cy="36264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93013" y="2145616"/>
            <a:ext cx="5146142" cy="1200329"/>
          </a:xfrm>
          <a:prstGeom prst="rect">
            <a:avLst/>
          </a:prstGeom>
          <a:noFill/>
        </p:spPr>
        <p:txBody>
          <a:bodyPr wrap="square" rtlCol="0">
            <a:spAutoFit/>
          </a:bodyPr>
          <a:lstStyle/>
          <a:p>
            <a:pPr algn="ctr"/>
            <a:r>
              <a:rPr lang="en-US" sz="7200" b="1" dirty="0" err="1" smtClean="0">
                <a:solidFill>
                  <a:srgbClr val="0070C0"/>
                </a:solidFill>
                <a:latin typeface="Arial" panose="020B0604020202020204" pitchFamily="34" charset="0"/>
                <a:cs typeface="Arial" panose="020B0604020202020204" pitchFamily="34" charset="0"/>
              </a:rPr>
              <a:t>Đàm</a:t>
            </a:r>
            <a:r>
              <a:rPr lang="en-US" sz="7200" b="1" dirty="0" smtClean="0">
                <a:solidFill>
                  <a:srgbClr val="0070C0"/>
                </a:solidFill>
                <a:latin typeface="Arial" panose="020B0604020202020204" pitchFamily="34" charset="0"/>
                <a:cs typeface="Arial" panose="020B0604020202020204" pitchFamily="34" charset="0"/>
              </a:rPr>
              <a:t> </a:t>
            </a:r>
            <a:r>
              <a:rPr lang="en-US" sz="7200" b="1" dirty="0" err="1" smtClean="0">
                <a:solidFill>
                  <a:srgbClr val="0070C0"/>
                </a:solidFill>
                <a:latin typeface="Arial" panose="020B0604020202020204" pitchFamily="34" charset="0"/>
                <a:cs typeface="Arial" panose="020B0604020202020204" pitchFamily="34" charset="0"/>
              </a:rPr>
              <a:t>thoại</a:t>
            </a:r>
            <a:endParaRPr lang="en-US" sz="88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84622298"/>
      </p:ext>
    </p:extLst>
  </p:cSld>
  <p:clrMapOvr>
    <a:masterClrMapping/>
  </p:clrMapOvr>
  <mc:AlternateContent xmlns:mc="http://schemas.openxmlformats.org/markup-compatibility/2006" xmlns:p14="http://schemas.microsoft.com/office/powerpoint/2010/main">
    <mc:Choice Requires="p14">
      <p:transition spd="slow" p14:dur="1400" advTm="22427">
        <p14:doors dir="vert"/>
      </p:transition>
    </mc:Choice>
    <mc:Fallback xmlns="">
      <p:transition spd="slow" advTm="22427">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2.3|5.2|5.2|2.8|1.6"/>
</p:tagLst>
</file>

<file path=ppt/tags/tag10.xml><?xml version="1.0" encoding="utf-8"?>
<p:tagLst xmlns:a="http://schemas.openxmlformats.org/drawingml/2006/main" xmlns:r="http://schemas.openxmlformats.org/officeDocument/2006/relationships" xmlns:p="http://schemas.openxmlformats.org/presentationml/2006/main">
  <p:tag name="TIMING" val="|1.9|4|1.2|32|2.5|6.1"/>
</p:tagLst>
</file>

<file path=ppt/tags/tag11.xml><?xml version="1.0" encoding="utf-8"?>
<p:tagLst xmlns:a="http://schemas.openxmlformats.org/drawingml/2006/main" xmlns:r="http://schemas.openxmlformats.org/officeDocument/2006/relationships" xmlns:p="http://schemas.openxmlformats.org/presentationml/2006/main">
  <p:tag name="TIMING" val="|2|2.9|5.1|3.3"/>
</p:tagLst>
</file>

<file path=ppt/tags/tag12.xml><?xml version="1.0" encoding="utf-8"?>
<p:tagLst xmlns:a="http://schemas.openxmlformats.org/drawingml/2006/main" xmlns:r="http://schemas.openxmlformats.org/officeDocument/2006/relationships" xmlns:p="http://schemas.openxmlformats.org/presentationml/2006/main">
  <p:tag name="TIMING" val="|1.9|4|1.2|32|2.5|6.1"/>
</p:tagLst>
</file>

<file path=ppt/tags/tag13.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20.3"/>
</p:tagLst>
</file>

<file path=ppt/tags/tag3.xml><?xml version="1.0" encoding="utf-8"?>
<p:tagLst xmlns:a="http://schemas.openxmlformats.org/drawingml/2006/main" xmlns:r="http://schemas.openxmlformats.org/officeDocument/2006/relationships" xmlns:p="http://schemas.openxmlformats.org/presentationml/2006/main">
  <p:tag name="TIMING" val="|2|2.9|5.1|3.3"/>
</p:tagLst>
</file>

<file path=ppt/tags/tag4.xml><?xml version="1.0" encoding="utf-8"?>
<p:tagLst xmlns:a="http://schemas.openxmlformats.org/drawingml/2006/main" xmlns:r="http://schemas.openxmlformats.org/officeDocument/2006/relationships" xmlns:p="http://schemas.openxmlformats.org/presentationml/2006/main">
  <p:tag name="TIMING" val="|1.8|8.6"/>
</p:tagLst>
</file>

<file path=ppt/tags/tag5.xml><?xml version="1.0" encoding="utf-8"?>
<p:tagLst xmlns:a="http://schemas.openxmlformats.org/drawingml/2006/main" xmlns:r="http://schemas.openxmlformats.org/officeDocument/2006/relationships" xmlns:p="http://schemas.openxmlformats.org/presentationml/2006/main">
  <p:tag name="TIMING" val="|2.6"/>
</p:tagLst>
</file>

<file path=ppt/tags/tag6.xml><?xml version="1.0" encoding="utf-8"?>
<p:tagLst xmlns:a="http://schemas.openxmlformats.org/drawingml/2006/main" xmlns:r="http://schemas.openxmlformats.org/officeDocument/2006/relationships" xmlns:p="http://schemas.openxmlformats.org/presentationml/2006/main">
  <p:tag name="TIMING" val="|2|2.9|5.1|3.3"/>
</p:tagLst>
</file>

<file path=ppt/tags/tag7.xml><?xml version="1.0" encoding="utf-8"?>
<p:tagLst xmlns:a="http://schemas.openxmlformats.org/drawingml/2006/main" xmlns:r="http://schemas.openxmlformats.org/officeDocument/2006/relationships" xmlns:p="http://schemas.openxmlformats.org/presentationml/2006/main">
  <p:tag name="TIMING" val="|13.6|2"/>
</p:tagLst>
</file>

<file path=ppt/tags/tag8.xml><?xml version="1.0" encoding="utf-8"?>
<p:tagLst xmlns:a="http://schemas.openxmlformats.org/drawingml/2006/main" xmlns:r="http://schemas.openxmlformats.org/officeDocument/2006/relationships" xmlns:p="http://schemas.openxmlformats.org/presentationml/2006/main">
  <p:tag name="TIMING" val="|0|8.9"/>
</p:tagLst>
</file>

<file path=ppt/tags/tag9.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5720</TotalTime>
  <Words>333</Words>
  <Application>Microsoft Office PowerPoint</Application>
  <PresentationFormat>Widescreen</PresentationFormat>
  <Paragraphs>47</Paragraphs>
  <Slides>19</Slides>
  <Notes>0</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Bell MT</vt:lpstr>
      <vt:lpstr>Calibri</vt:lpstr>
      <vt:lpstr>Calibri Light</vt:lpstr>
      <vt:lpstr>Cambria</vt:lpstr>
      <vt:lpstr>Constantia</vt:lpstr>
      <vt:lpstr>Sriracha</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 Lien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Lien</dc:creator>
  <cp:lastModifiedBy>Admin</cp:lastModifiedBy>
  <cp:revision>286</cp:revision>
  <dcterms:created xsi:type="dcterms:W3CDTF">2021-10-02T16:11:43Z</dcterms:created>
  <dcterms:modified xsi:type="dcterms:W3CDTF">2025-03-08T13:46:58Z</dcterms:modified>
</cp:coreProperties>
</file>