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omments/comment1.xml" ContentType="application/vnd.openxmlformats-officedocument.presentationml.comments+xml"/>
  <Override PartName="/ppt/media/image4.jpg" ContentType="image/png"/>
  <Override PartName="/ppt/media/image7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99" r:id="rId2"/>
    <p:sldId id="258" r:id="rId3"/>
    <p:sldId id="264" r:id="rId4"/>
    <p:sldId id="265" r:id="rId5"/>
    <p:sldId id="282" r:id="rId6"/>
    <p:sldId id="283" r:id="rId7"/>
    <p:sldId id="284" r:id="rId8"/>
    <p:sldId id="267" r:id="rId9"/>
    <p:sldId id="274" r:id="rId10"/>
    <p:sldId id="275" r:id="rId11"/>
    <p:sldId id="270" r:id="rId12"/>
    <p:sldId id="276" r:id="rId13"/>
    <p:sldId id="271" r:id="rId14"/>
    <p:sldId id="278" r:id="rId15"/>
    <p:sldId id="285" r:id="rId16"/>
    <p:sldId id="287" r:id="rId17"/>
    <p:sldId id="288" r:id="rId18"/>
    <p:sldId id="289" r:id="rId19"/>
    <p:sldId id="279" r:id="rId20"/>
    <p:sldId id="280" r:id="rId21"/>
    <p:sldId id="281" r:id="rId22"/>
    <p:sldId id="290" r:id="rId23"/>
    <p:sldId id="291" r:id="rId24"/>
    <p:sldId id="292" r:id="rId25"/>
    <p:sldId id="293" r:id="rId26"/>
    <p:sldId id="294" r:id="rId27"/>
    <p:sldId id="295" r:id="rId28"/>
    <p:sldId id="296" r:id="rId29"/>
    <p:sldId id="297" r:id="rId30"/>
    <p:sldId id="300" r:id="rId31"/>
    <p:sldId id="298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11-07T21:14:24.364" idx="1">
    <p:pos x="7680" y="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C6D86-0FD8-419B-9573-A73899D31843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ED4ED-AA80-4E10-B8B6-2E87B3292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990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C6D86-0FD8-419B-9573-A73899D31843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ED4ED-AA80-4E10-B8B6-2E87B3292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018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C6D86-0FD8-419B-9573-A73899D31843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ED4ED-AA80-4E10-B8B6-2E87B3292432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182551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C6D86-0FD8-419B-9573-A73899D31843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ED4ED-AA80-4E10-B8B6-2E87B3292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1683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C6D86-0FD8-419B-9573-A73899D31843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ED4ED-AA80-4E10-B8B6-2E87B3292432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473147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C6D86-0FD8-419B-9573-A73899D31843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ED4ED-AA80-4E10-B8B6-2E87B3292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3128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C6D86-0FD8-419B-9573-A73899D31843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ED4ED-AA80-4E10-B8B6-2E87B3292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8450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C6D86-0FD8-419B-9573-A73899D31843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ED4ED-AA80-4E10-B8B6-2E87B3292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671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C6D86-0FD8-419B-9573-A73899D31843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ED4ED-AA80-4E10-B8B6-2E87B3292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744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C6D86-0FD8-419B-9573-A73899D31843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ED4ED-AA80-4E10-B8B6-2E87B3292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704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C6D86-0FD8-419B-9573-A73899D31843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ED4ED-AA80-4E10-B8B6-2E87B3292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658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C6D86-0FD8-419B-9573-A73899D31843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ED4ED-AA80-4E10-B8B6-2E87B3292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30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C6D86-0FD8-419B-9573-A73899D31843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ED4ED-AA80-4E10-B8B6-2E87B3292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98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C6D86-0FD8-419B-9573-A73899D31843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ED4ED-AA80-4E10-B8B6-2E87B3292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941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C6D86-0FD8-419B-9573-A73899D31843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ED4ED-AA80-4E10-B8B6-2E87B3292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881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C6D86-0FD8-419B-9573-A73899D31843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ED4ED-AA80-4E10-B8B6-2E87B3292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968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3C6D86-0FD8-419B-9573-A73899D31843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6BED4ED-AA80-4E10-B8B6-2E87B3292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366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28.xml"/><Relationship Id="rId3" Type="http://schemas.openxmlformats.org/officeDocument/2006/relationships/image" Target="../media/image13.jpg"/><Relationship Id="rId7" Type="http://schemas.openxmlformats.org/officeDocument/2006/relationships/slide" Target="slide26.xml"/><Relationship Id="rId2" Type="http://schemas.openxmlformats.org/officeDocument/2006/relationships/slide" Target="slide30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9.xml"/><Relationship Id="rId5" Type="http://schemas.openxmlformats.org/officeDocument/2006/relationships/audio" Target="../media/audio1.wav"/><Relationship Id="rId10" Type="http://schemas.openxmlformats.org/officeDocument/2006/relationships/slide" Target="slide25.xml"/><Relationship Id="rId4" Type="http://schemas.openxmlformats.org/officeDocument/2006/relationships/slide" Target="slide24.xml"/><Relationship Id="rId9" Type="http://schemas.openxmlformats.org/officeDocument/2006/relationships/slide" Target="slide2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" Target="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" Target="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" Target="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" Target="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" Target="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" Target="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65315" y="3547789"/>
            <a:ext cx="607089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b="1" dirty="0">
                <a:solidFill>
                  <a:srgbClr val="FF0000"/>
                </a:solidFill>
              </a:rPr>
              <a:t>Lĩnh vực: Phát triển ngôn </a:t>
            </a:r>
            <a:r>
              <a:rPr lang="vi-VN" sz="2800" b="1" dirty="0" smtClean="0">
                <a:solidFill>
                  <a:srgbClr val="FF0000"/>
                </a:solidFill>
              </a:rPr>
              <a:t>ngữ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vi-VN" sz="2800" b="1" dirty="0" smtClean="0">
                <a:solidFill>
                  <a:srgbClr val="FF0000"/>
                </a:solidFill>
              </a:rPr>
              <a:t>Đề </a:t>
            </a:r>
            <a:r>
              <a:rPr lang="vi-VN" sz="2800" b="1" dirty="0">
                <a:solidFill>
                  <a:srgbClr val="FF0000"/>
                </a:solidFill>
              </a:rPr>
              <a:t>tài: Làm quen với chữ cái i</a:t>
            </a:r>
            <a:r>
              <a:rPr lang="vi-VN" sz="2800" b="1" dirty="0" smtClean="0">
                <a:solidFill>
                  <a:srgbClr val="FF0000"/>
                </a:solidFill>
              </a:rPr>
              <a:t>,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vi-VN" sz="2800" b="1" dirty="0" smtClean="0">
                <a:solidFill>
                  <a:srgbClr val="FF0000"/>
                </a:solidFill>
              </a:rPr>
              <a:t>t</a:t>
            </a:r>
            <a:r>
              <a:rPr lang="en-US" sz="2800" b="1" dirty="0" smtClean="0">
                <a:solidFill>
                  <a:srgbClr val="FF0000"/>
                </a:solidFill>
              </a:rPr>
              <a:t>,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vi-VN" sz="2800" b="1" dirty="0" smtClean="0">
                <a:solidFill>
                  <a:srgbClr val="FF0000"/>
                </a:solidFill>
              </a:rPr>
              <a:t>c</a:t>
            </a:r>
            <a:endParaRPr lang="vi-VN" sz="28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vi-VN" sz="2800" b="1" dirty="0">
                <a:solidFill>
                  <a:srgbClr val="FF0000"/>
                </a:solidFill>
              </a:rPr>
              <a:t>Độ tuổi: 5 - 6 tuổi</a:t>
            </a:r>
            <a:endParaRPr lang="en-US" sz="2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93119" y="699747"/>
            <a:ext cx="66152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NẮNG MAI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005" y="1346078"/>
            <a:ext cx="1817511" cy="181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55766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54" y="-1"/>
            <a:ext cx="9078686" cy="488550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507316" y="5061845"/>
            <a:ext cx="193354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C«</a:t>
            </a:r>
            <a:endParaRPr lang="en-US" sz="9600" dirty="0"/>
          </a:p>
        </p:txBody>
      </p:sp>
      <p:sp>
        <p:nvSpPr>
          <p:cNvPr id="13" name="Rectangle 12"/>
          <p:cNvSpPr/>
          <p:nvPr/>
        </p:nvSpPr>
        <p:spPr>
          <a:xfrm>
            <a:off x="3700302" y="5061845"/>
            <a:ext cx="55335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b="1" dirty="0">
                <a:solidFill>
                  <a:srgbClr val="FF0000"/>
                </a:solidFill>
                <a:latin typeface=".VnAvant" panose="020B7200000000000000" pitchFamily="34" charset="0"/>
              </a:rPr>
              <a:t>t</a:t>
            </a:r>
            <a:endParaRPr lang="en-US" sz="9600" dirty="0"/>
          </a:p>
        </p:txBody>
      </p:sp>
      <p:sp>
        <p:nvSpPr>
          <p:cNvPr id="14" name="Rectangle 13"/>
          <p:cNvSpPr/>
          <p:nvPr/>
        </p:nvSpPr>
        <p:spPr>
          <a:xfrm>
            <a:off x="4106702" y="5061845"/>
            <a:ext cx="171232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h</a:t>
            </a:r>
            <a:r>
              <a:rPr lang="en-US" sz="96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î</a:t>
            </a:r>
            <a:endParaRPr lang="en-US" sz="9600" dirty="0"/>
          </a:p>
        </p:txBody>
      </p:sp>
      <p:sp>
        <p:nvSpPr>
          <p:cNvPr id="15" name="Rectangle 14"/>
          <p:cNvSpPr/>
          <p:nvPr/>
        </p:nvSpPr>
        <p:spPr>
          <a:xfrm>
            <a:off x="6078473" y="5061845"/>
            <a:ext cx="286969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may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287305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54040" y="-266462"/>
            <a:ext cx="2106667" cy="77867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0" b="1" dirty="0">
                <a:solidFill>
                  <a:srgbClr val="FF0000"/>
                </a:solidFill>
                <a:latin typeface=".VnAvant" panose="020B7200000000000000" pitchFamily="34" charset="0"/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2130059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07" b="65969"/>
          <a:stretch/>
        </p:blipFill>
        <p:spPr>
          <a:xfrm>
            <a:off x="2957346" y="2144889"/>
            <a:ext cx="5599970" cy="7736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38" r="49406"/>
          <a:stretch/>
        </p:blipFill>
        <p:spPr>
          <a:xfrm>
            <a:off x="4979010" y="1232686"/>
            <a:ext cx="778321" cy="5760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554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868333" y="519825"/>
            <a:ext cx="1196622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t</a:t>
            </a:r>
            <a:endParaRPr lang="en-US" sz="40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14357" y="519825"/>
            <a:ext cx="1196622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T</a:t>
            </a:r>
            <a:endParaRPr lang="en-US" sz="40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22" t="3833" r="32934" b="9056"/>
          <a:stretch/>
        </p:blipFill>
        <p:spPr>
          <a:xfrm>
            <a:off x="248355" y="1095021"/>
            <a:ext cx="3318933" cy="4425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908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7312" y="245234"/>
            <a:ext cx="5958597" cy="814251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vi-VN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SO SÁNH CHỮ : i, </a:t>
            </a:r>
            <a:endParaRPr lang="en-US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VNI-Avo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21285" y="245234"/>
            <a:ext cx="1502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VNI-Avo" pitchFamily="2" charset="0"/>
              </a:rPr>
              <a:t>t</a:t>
            </a:r>
            <a:endParaRPr lang="en-US" sz="3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VNI-Avo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81023" y="1466795"/>
            <a:ext cx="75635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  <a:endParaRPr lang="en-US" sz="30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23062" y="1466795"/>
            <a:ext cx="11966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t</a:t>
            </a:r>
            <a:endParaRPr lang="en-US" sz="30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211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8212" y="346834"/>
            <a:ext cx="5958597" cy="814251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.VnAvant" panose="020B7200000000000000" pitchFamily="34" charset="0"/>
              </a:rPr>
              <a:t>So </a:t>
            </a:r>
            <a:r>
              <a:rPr lang="en-US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.VnAvant" panose="020B7200000000000000" pitchFamily="34" charset="0"/>
              </a:rPr>
              <a:t>s¸nh</a:t>
            </a:r>
            <a:r>
              <a:rPr lang="en-US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.VnAvant" panose="020B7200000000000000" pitchFamily="34" charset="0"/>
              </a:rPr>
              <a:t>ch</a:t>
            </a:r>
            <a:r>
              <a:rPr lang="en-US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.VnAvant" panose="020B7200000000000000" pitchFamily="34" charset="0"/>
              </a:rPr>
              <a:t>÷: </a:t>
            </a:r>
            <a:r>
              <a:rPr lang="en-US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.VnAvant" panose="020B7200000000000000" pitchFamily="34" charset="0"/>
              </a:rPr>
              <a:t>i</a:t>
            </a:r>
            <a:r>
              <a:rPr lang="en-US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.VnAvant" panose="020B7200000000000000" pitchFamily="34" charset="0"/>
              </a:rPr>
              <a:t>, t</a:t>
            </a:r>
            <a:endParaRPr lang="en-US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.VnAvant" panose="020B7200000000000000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38" r="49406"/>
          <a:stretch/>
        </p:blipFill>
        <p:spPr>
          <a:xfrm>
            <a:off x="3292935" y="2065075"/>
            <a:ext cx="616245" cy="46373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38" r="49406"/>
          <a:stretch/>
        </p:blipFill>
        <p:spPr>
          <a:xfrm>
            <a:off x="6952096" y="2707076"/>
            <a:ext cx="616245" cy="38404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018"/>
          <a:stretch/>
        </p:blipFill>
        <p:spPr>
          <a:xfrm>
            <a:off x="6097208" y="1672894"/>
            <a:ext cx="2265675" cy="10130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07" b="65969"/>
          <a:stretch/>
        </p:blipFill>
        <p:spPr>
          <a:xfrm>
            <a:off x="1721151" y="2805109"/>
            <a:ext cx="4376057" cy="55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938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073" y="161331"/>
            <a:ext cx="8398128" cy="49659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51201" y="5127251"/>
            <a:ext cx="77780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B¸c</a:t>
            </a:r>
            <a:r>
              <a:rPr lang="en-US" sz="96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96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sü</a:t>
            </a:r>
            <a:endParaRPr lang="en-US" sz="96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158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361" y="168850"/>
            <a:ext cx="8378135" cy="484341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44928" y="5012268"/>
            <a:ext cx="14663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B</a:t>
            </a:r>
            <a:endParaRPr lang="en-US" sz="96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28642" y="5012268"/>
            <a:ext cx="12641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a</a:t>
            </a:r>
            <a:endParaRPr lang="en-US" sz="96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49233" y="4990196"/>
            <a:ext cx="19720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c</a:t>
            </a:r>
            <a:endParaRPr lang="en-US" sz="96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21176" y="5012268"/>
            <a:ext cx="24271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sü</a:t>
            </a:r>
            <a:endParaRPr lang="en-US" sz="96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707" y="5230794"/>
            <a:ext cx="352474" cy="257211"/>
          </a:xfrm>
          <a:prstGeom prst="rect">
            <a:avLst/>
          </a:prstGeom>
        </p:spPr>
      </p:pic>
      <p:sp>
        <p:nvSpPr>
          <p:cNvPr id="13" name="Minus 12"/>
          <p:cNvSpPr/>
          <p:nvPr/>
        </p:nvSpPr>
        <p:spPr>
          <a:xfrm>
            <a:off x="3656952" y="6400800"/>
            <a:ext cx="904933" cy="56444"/>
          </a:xfrm>
          <a:prstGeom prst="mathMinus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547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362" y="157561"/>
            <a:ext cx="8443283" cy="488108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44928" y="5012268"/>
            <a:ext cx="17964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B¸</a:t>
            </a:r>
            <a:endParaRPr lang="en-US" sz="96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48812" y="5038641"/>
            <a:ext cx="14663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c</a:t>
            </a:r>
            <a:endParaRPr lang="en-US" sz="96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58934" y="5012268"/>
            <a:ext cx="24271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sü</a:t>
            </a:r>
            <a:endParaRPr lang="en-US" sz="96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00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64001" y="959555"/>
            <a:ext cx="388337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C</a:t>
            </a:r>
            <a:endParaRPr lang="en-US" sz="30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1969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04" y="1"/>
            <a:ext cx="8948056" cy="454587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39999" y="4876799"/>
            <a:ext cx="59040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C« </a:t>
            </a:r>
            <a:r>
              <a:rPr lang="en-US" sz="96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gi¸o</a:t>
            </a:r>
            <a:endParaRPr lang="en-US" sz="96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800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22878" y="935271"/>
            <a:ext cx="351828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0" b="1" dirty="0">
                <a:solidFill>
                  <a:srgbClr val="FF0000"/>
                </a:solidFill>
                <a:latin typeface=".VnAvant" panose="020B7200000000000000" pitchFamily="34" charset="0"/>
              </a:rPr>
              <a:t>C</a:t>
            </a:r>
            <a:endParaRPr lang="en-US" sz="30000" dirty="0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5027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37" t="2277" r="31748" b="3722"/>
          <a:stretch/>
        </p:blipFill>
        <p:spPr>
          <a:xfrm>
            <a:off x="801302" y="1700561"/>
            <a:ext cx="2359378" cy="317839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822877" y="935271"/>
            <a:ext cx="351828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0" b="1" dirty="0">
                <a:solidFill>
                  <a:srgbClr val="FF0000"/>
                </a:solidFill>
                <a:latin typeface=".VnAvant" panose="020B7200000000000000" pitchFamily="34" charset="0"/>
              </a:rPr>
              <a:t>c</a:t>
            </a:r>
            <a:endParaRPr lang="en-US" sz="30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44452" y="935271"/>
            <a:ext cx="351828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C</a:t>
            </a:r>
            <a:endParaRPr lang="en-US" sz="30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55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215" y="-1"/>
            <a:ext cx="12219215" cy="692078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50974" y="2783541"/>
            <a:ext cx="579389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TRÒ CHƠI:</a:t>
            </a:r>
          </a:p>
          <a:p>
            <a:pPr algn="ctr"/>
            <a:r>
              <a:rPr lang="vi-VN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Ô CỬA BÍ MẬT</a:t>
            </a:r>
            <a:endParaRPr lang="en-US" sz="6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4341616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7416"/>
            <a:ext cx="12192000" cy="6830758"/>
          </a:xfrm>
          <a:prstGeom prst="rect">
            <a:avLst/>
          </a:prstGeom>
        </p:spPr>
      </p:pic>
      <p:sp>
        <p:nvSpPr>
          <p:cNvPr id="2" name="Rounded Rectangle 1">
            <a:hlinkClick r:id="rId4" action="ppaction://hlinksldjump">
              <a:snd r:embed="rId5" name="chimes.wav"/>
            </a:hlinkClick>
          </p:cNvPr>
          <p:cNvSpPr/>
          <p:nvPr/>
        </p:nvSpPr>
        <p:spPr>
          <a:xfrm>
            <a:off x="2032170" y="724606"/>
            <a:ext cx="2286000" cy="2116183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1000" b="1" dirty="0">
                <a:solidFill>
                  <a:srgbClr val="FF0000"/>
                </a:solidFill>
              </a:rPr>
              <a:t>1</a:t>
            </a:r>
            <a:endParaRPr lang="en-US" sz="11000" b="1" dirty="0">
              <a:solidFill>
                <a:srgbClr val="FF0000"/>
              </a:solidFill>
            </a:endParaRPr>
          </a:p>
        </p:txBody>
      </p:sp>
      <p:sp>
        <p:nvSpPr>
          <p:cNvPr id="3" name="Rounded Rectangle 2">
            <a:hlinkClick r:id="rId6" action="ppaction://hlinksldjump">
              <a:snd r:embed="rId5" name="chimes.wav"/>
            </a:hlinkClick>
          </p:cNvPr>
          <p:cNvSpPr/>
          <p:nvPr/>
        </p:nvSpPr>
        <p:spPr>
          <a:xfrm>
            <a:off x="8150968" y="3561805"/>
            <a:ext cx="2286000" cy="2116183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1000" b="1" dirty="0">
                <a:solidFill>
                  <a:srgbClr val="FF0000"/>
                </a:solidFill>
              </a:rPr>
              <a:t>6</a:t>
            </a:r>
            <a:endParaRPr lang="en-US" sz="11000" b="1" dirty="0">
              <a:solidFill>
                <a:srgbClr val="FF0000"/>
              </a:solidFill>
            </a:endParaRPr>
          </a:p>
        </p:txBody>
      </p:sp>
      <p:sp>
        <p:nvSpPr>
          <p:cNvPr id="4" name="Rounded Rectangle 3">
            <a:hlinkClick r:id="rId7" action="ppaction://hlinksldjump">
              <a:snd r:embed="rId5" name="chimes.wav"/>
            </a:hlinkClick>
          </p:cNvPr>
          <p:cNvSpPr/>
          <p:nvPr/>
        </p:nvSpPr>
        <p:spPr>
          <a:xfrm>
            <a:off x="8150968" y="714103"/>
            <a:ext cx="2286000" cy="2116183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1000" b="1" dirty="0">
                <a:solidFill>
                  <a:srgbClr val="FF0000"/>
                </a:solidFill>
              </a:rPr>
              <a:t>3</a:t>
            </a:r>
            <a:endParaRPr lang="en-US" sz="11000" b="1" dirty="0">
              <a:solidFill>
                <a:srgbClr val="FF0000"/>
              </a:solidFill>
            </a:endParaRPr>
          </a:p>
        </p:txBody>
      </p:sp>
      <p:sp>
        <p:nvSpPr>
          <p:cNvPr id="5" name="Rounded Rectangle 4">
            <a:hlinkClick r:id="rId8" action="ppaction://hlinksldjump">
              <a:snd r:embed="rId5" name="chimes.wav"/>
            </a:hlinkClick>
          </p:cNvPr>
          <p:cNvSpPr/>
          <p:nvPr/>
        </p:nvSpPr>
        <p:spPr>
          <a:xfrm>
            <a:off x="5091569" y="3561805"/>
            <a:ext cx="2286000" cy="2116183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1000" b="1" dirty="0">
                <a:solidFill>
                  <a:srgbClr val="FF0000"/>
                </a:solidFill>
              </a:rPr>
              <a:t>5</a:t>
            </a:r>
            <a:endParaRPr lang="en-US" sz="11000" b="1" dirty="0">
              <a:solidFill>
                <a:srgbClr val="FF0000"/>
              </a:solidFill>
            </a:endParaRPr>
          </a:p>
        </p:txBody>
      </p:sp>
      <p:sp>
        <p:nvSpPr>
          <p:cNvPr id="6" name="Rounded Rectangle 5">
            <a:hlinkClick r:id="rId9" action="ppaction://hlinksldjump">
              <a:snd r:embed="rId5" name="chimes.wav"/>
            </a:hlinkClick>
          </p:cNvPr>
          <p:cNvSpPr/>
          <p:nvPr/>
        </p:nvSpPr>
        <p:spPr>
          <a:xfrm>
            <a:off x="2032170" y="3582811"/>
            <a:ext cx="2286000" cy="2116183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1000" b="1" dirty="0">
                <a:solidFill>
                  <a:srgbClr val="FF0000"/>
                </a:solidFill>
              </a:rPr>
              <a:t>4</a:t>
            </a:r>
            <a:endParaRPr lang="en-US" sz="11000" b="1" dirty="0">
              <a:solidFill>
                <a:srgbClr val="FF0000"/>
              </a:solidFill>
            </a:endParaRPr>
          </a:p>
        </p:txBody>
      </p:sp>
      <p:sp>
        <p:nvSpPr>
          <p:cNvPr id="7" name="Rounded Rectangle 6">
            <a:hlinkClick r:id="rId10" action="ppaction://hlinksldjump">
              <a:snd r:embed="rId5" name="chimes.wav"/>
            </a:hlinkClick>
          </p:cNvPr>
          <p:cNvSpPr/>
          <p:nvPr/>
        </p:nvSpPr>
        <p:spPr>
          <a:xfrm>
            <a:off x="5091569" y="714103"/>
            <a:ext cx="2286000" cy="2116183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1000" b="1" dirty="0">
                <a:solidFill>
                  <a:srgbClr val="FF0000"/>
                </a:solidFill>
              </a:rPr>
              <a:t>2</a:t>
            </a:r>
            <a:endParaRPr lang="en-US" sz="11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149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 action="ppaction://hlinksldjump">
              <a:snd r:embed="rId3" name="applause.wav"/>
            </a:hlinkClick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852" y="1"/>
            <a:ext cx="8554154" cy="48724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10487" y="5083225"/>
            <a:ext cx="393088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Bé</a:t>
            </a:r>
            <a:r>
              <a:rPr lang="en-US" sz="96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®</a:t>
            </a:r>
            <a:r>
              <a:rPr lang="en-US" sz="9600" b="1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éi</a:t>
            </a:r>
            <a:endParaRPr lang="en-US" sz="9600" b="1" dirty="0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3782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 action="ppaction://hlinksldjump">
              <a:snd r:embed="rId3" name="applause.wav"/>
            </a:hlinkClick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029" y="0"/>
            <a:ext cx="8307977" cy="47156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08414" y="5121931"/>
            <a:ext cx="245150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Y t¸</a:t>
            </a:r>
            <a:endParaRPr lang="en-US" sz="9600" b="1" dirty="0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5367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 action="ppaction://hlinksldjump">
              <a:snd r:embed="rId3" name="applause.wav"/>
            </a:hlinkClick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206" y="0"/>
            <a:ext cx="8513988" cy="4794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21131" y="4924697"/>
            <a:ext cx="538160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C«ng</a:t>
            </a:r>
            <a:r>
              <a:rPr lang="en-US" sz="96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an</a:t>
            </a:r>
            <a:endParaRPr lang="en-US" sz="9600" b="1" dirty="0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4843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 action="ppaction://hlinksldjump">
              <a:snd r:embed="rId3" name="applause.wav"/>
            </a:hlinkClick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20" y="31131"/>
            <a:ext cx="7707086" cy="50372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03615" y="5068388"/>
            <a:ext cx="479169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Th</a:t>
            </a:r>
            <a:r>
              <a:rPr lang="en-US" sz="9600" b="1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î</a:t>
            </a:r>
            <a:r>
              <a:rPr lang="en-US" sz="96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9600" b="1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x©y</a:t>
            </a:r>
            <a:endParaRPr lang="en-US" sz="9600" b="1" dirty="0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6281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 action="ppaction://hlinksldjump">
              <a:snd r:embed="rId3" name="applause.wav"/>
            </a:hlinkClick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66" y="0"/>
            <a:ext cx="8321040" cy="50814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15856" y="5081451"/>
            <a:ext cx="37532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Ca </a:t>
            </a:r>
            <a:r>
              <a:rPr lang="en-US" sz="9600" b="1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sü</a:t>
            </a:r>
            <a:endParaRPr lang="en-US" sz="9600" b="1" dirty="0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5124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 action="ppaction://hlinksldjump">
              <a:snd r:embed="rId3" name="applause.wav"/>
            </a:hlinkClick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322" y="0"/>
            <a:ext cx="8365683" cy="49769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32875" y="5094516"/>
            <a:ext cx="530946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Thî</a:t>
            </a:r>
            <a:r>
              <a:rPr lang="en-US" sz="96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9600" b="1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méc</a:t>
            </a:r>
            <a:endParaRPr lang="en-US" sz="9600" b="1" dirty="0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371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04" y="1"/>
            <a:ext cx="8948056" cy="454587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77363" y="4825257"/>
            <a:ext cx="114486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C</a:t>
            </a:r>
            <a:endParaRPr lang="en-US" sz="96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53851" y="4825257"/>
            <a:ext cx="97334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>
                <a:solidFill>
                  <a:srgbClr val="FF0000"/>
                </a:solidFill>
                <a:latin typeface=".VnAvant" panose="020B7200000000000000" pitchFamily="34" charset="0"/>
              </a:rPr>
              <a:t>«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72454" y="4825257"/>
            <a:ext cx="129394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gi</a:t>
            </a:r>
            <a:endParaRPr lang="en-US" sz="96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83706" y="4796795"/>
            <a:ext cx="99738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>
                <a:solidFill>
                  <a:srgbClr val="FF0000"/>
                </a:solidFill>
                <a:latin typeface=".VnAvant" panose="020B7200000000000000" pitchFamily="34" charset="0"/>
              </a:rPr>
              <a:t>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36394" y="4768333"/>
            <a:ext cx="97334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o</a:t>
            </a:r>
            <a:endParaRPr lang="en-US" sz="96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5930" y="4931763"/>
            <a:ext cx="371527" cy="285790"/>
          </a:xfrm>
          <a:prstGeom prst="rect">
            <a:avLst/>
          </a:prstGeom>
        </p:spPr>
      </p:pic>
      <p:sp>
        <p:nvSpPr>
          <p:cNvPr id="17" name="Minus 16"/>
          <p:cNvSpPr/>
          <p:nvPr/>
        </p:nvSpPr>
        <p:spPr>
          <a:xfrm>
            <a:off x="3604311" y="6175022"/>
            <a:ext cx="1022883" cy="219895"/>
          </a:xfrm>
          <a:prstGeom prst="mathMin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Minus 17"/>
          <p:cNvSpPr/>
          <p:nvPr/>
        </p:nvSpPr>
        <p:spPr>
          <a:xfrm>
            <a:off x="5994128" y="6146560"/>
            <a:ext cx="1022883" cy="219895"/>
          </a:xfrm>
          <a:prstGeom prst="mathMin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Minus 18"/>
          <p:cNvSpPr/>
          <p:nvPr/>
        </p:nvSpPr>
        <p:spPr>
          <a:xfrm>
            <a:off x="6836394" y="6154907"/>
            <a:ext cx="1026116" cy="219895"/>
          </a:xfrm>
          <a:prstGeom prst="mathMin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526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9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0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6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7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6" grpId="0"/>
      <p:bldP spid="17" grpId="0" animBg="1"/>
      <p:bldP spid="18" grpId="0" animBg="1"/>
      <p:bldP spid="1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20153" y="2026447"/>
            <a:ext cx="8456161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0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Trß</a:t>
            </a:r>
            <a:r>
              <a:rPr lang="en-US" sz="50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50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ch¬i</a:t>
            </a:r>
            <a:endParaRPr lang="en-US" sz="5000" b="1" dirty="0" smtClean="0">
              <a:solidFill>
                <a:srgbClr val="FF0000"/>
              </a:solidFill>
              <a:latin typeface=".VnAvant" panose="020B7200000000000000" pitchFamily="34" charset="0"/>
            </a:endParaRPr>
          </a:p>
          <a:p>
            <a:pPr algn="ctr"/>
            <a:r>
              <a:rPr lang="en-US" sz="50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Nh÷ng</a:t>
            </a:r>
            <a:r>
              <a:rPr lang="en-US" sz="50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50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ch</a:t>
            </a:r>
            <a:r>
              <a:rPr lang="en-US" sz="50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÷ </a:t>
            </a:r>
            <a:r>
              <a:rPr lang="en-US" sz="50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c¸i</a:t>
            </a:r>
            <a:r>
              <a:rPr lang="en-US" sz="50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50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ngé</a:t>
            </a:r>
            <a:r>
              <a:rPr lang="en-US" sz="50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50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nghÜnh</a:t>
            </a:r>
            <a:endParaRPr lang="en-US" sz="5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099166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5501" y="2840124"/>
            <a:ext cx="7620997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0" b="1" i="1" dirty="0" smtClean="0">
                <a:solidFill>
                  <a:schemeClr val="accent1">
                    <a:lumMod val="50000"/>
                  </a:schemeClr>
                </a:solidFill>
                <a:latin typeface="VNI-Avo" pitchFamily="2" charset="0"/>
              </a:rPr>
              <a:t>Thank you!</a:t>
            </a:r>
            <a:endParaRPr lang="en-US" sz="15000" b="1" i="1" dirty="0">
              <a:solidFill>
                <a:schemeClr val="accent1">
                  <a:lumMod val="50000"/>
                </a:schemeClr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805777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04" y="1"/>
            <a:ext cx="8948056" cy="454587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89956" y="5000978"/>
            <a:ext cx="30705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C« g</a:t>
            </a:r>
            <a:endParaRPr lang="en-US" sz="96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96846" y="5000978"/>
            <a:ext cx="5926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  <a:endParaRPr lang="en-US" sz="96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93179" y="5000978"/>
            <a:ext cx="19445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¸o</a:t>
            </a:r>
            <a:endParaRPr lang="en-US" sz="96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767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73710" y="298510"/>
            <a:ext cx="1812512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  <a:endParaRPr lang="en-US" sz="40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267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018"/>
          <a:stretch/>
        </p:blipFill>
        <p:spPr>
          <a:xfrm>
            <a:off x="3650373" y="846667"/>
            <a:ext cx="3466235" cy="14707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16" b="11380"/>
          <a:stretch/>
        </p:blipFill>
        <p:spPr>
          <a:xfrm>
            <a:off x="3602243" y="2530001"/>
            <a:ext cx="3562494" cy="3453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795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8" t="24198" r="13680" b="24280"/>
          <a:stretch/>
        </p:blipFill>
        <p:spPr>
          <a:xfrm>
            <a:off x="631423" y="1185331"/>
            <a:ext cx="3782534" cy="37825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61378" y="1082974"/>
            <a:ext cx="75635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  <a:endParaRPr lang="en-US" sz="30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34489" y="1082975"/>
            <a:ext cx="13208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  <a:endParaRPr lang="en-US" sz="30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538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54" y="-1"/>
            <a:ext cx="9078686" cy="488550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591734" y="4885508"/>
            <a:ext cx="77780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C« </a:t>
            </a:r>
            <a:r>
              <a:rPr lang="en-US" sz="96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thî</a:t>
            </a:r>
            <a:r>
              <a:rPr lang="en-US" sz="96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may</a:t>
            </a:r>
            <a:endParaRPr lang="en-US" sz="96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68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54" y="-1"/>
            <a:ext cx="9078686" cy="488550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402811" y="5061845"/>
            <a:ext cx="114486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C</a:t>
            </a:r>
            <a:endParaRPr lang="en-US" sz="9600" dirty="0"/>
          </a:p>
        </p:txBody>
      </p:sp>
      <p:sp>
        <p:nvSpPr>
          <p:cNvPr id="12" name="Rectangle 11"/>
          <p:cNvSpPr/>
          <p:nvPr/>
        </p:nvSpPr>
        <p:spPr>
          <a:xfrm>
            <a:off x="2374705" y="5061845"/>
            <a:ext cx="97334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b="1" dirty="0">
                <a:solidFill>
                  <a:srgbClr val="FF0000"/>
                </a:solidFill>
                <a:latin typeface=".VnAvant" panose="020B7200000000000000" pitchFamily="34" charset="0"/>
              </a:rPr>
              <a:t>«</a:t>
            </a:r>
            <a:endParaRPr lang="en-US" sz="9600" dirty="0"/>
          </a:p>
        </p:txBody>
      </p:sp>
      <p:sp>
        <p:nvSpPr>
          <p:cNvPr id="13" name="Rectangle 12"/>
          <p:cNvSpPr/>
          <p:nvPr/>
        </p:nvSpPr>
        <p:spPr>
          <a:xfrm>
            <a:off x="3641870" y="5061845"/>
            <a:ext cx="129234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th</a:t>
            </a:r>
            <a:endParaRPr lang="en-US" sz="9600" dirty="0"/>
          </a:p>
        </p:txBody>
      </p:sp>
      <p:sp>
        <p:nvSpPr>
          <p:cNvPr id="14" name="Rectangle 13"/>
          <p:cNvSpPr/>
          <p:nvPr/>
        </p:nvSpPr>
        <p:spPr>
          <a:xfrm>
            <a:off x="4709251" y="5061845"/>
            <a:ext cx="97334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b="1" dirty="0">
                <a:solidFill>
                  <a:srgbClr val="FF0000"/>
                </a:solidFill>
                <a:latin typeface=".VnAvant" panose="020B7200000000000000" pitchFamily="34" charset="0"/>
              </a:rPr>
              <a:t>¬</a:t>
            </a:r>
            <a:endParaRPr lang="en-US" sz="9600" dirty="0"/>
          </a:p>
        </p:txBody>
      </p:sp>
      <p:sp>
        <p:nvSpPr>
          <p:cNvPr id="15" name="Rectangle 14"/>
          <p:cNvSpPr/>
          <p:nvPr/>
        </p:nvSpPr>
        <p:spPr>
          <a:xfrm>
            <a:off x="4931266" y="5288340"/>
            <a:ext cx="52931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.</a:t>
            </a:r>
            <a:endParaRPr lang="en-US" sz="9600" dirty="0"/>
          </a:p>
        </p:txBody>
      </p:sp>
      <p:sp>
        <p:nvSpPr>
          <p:cNvPr id="16" name="Rectangle 15"/>
          <p:cNvSpPr/>
          <p:nvPr/>
        </p:nvSpPr>
        <p:spPr>
          <a:xfrm>
            <a:off x="5922200" y="5061845"/>
            <a:ext cx="120319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m</a:t>
            </a:r>
            <a:endParaRPr lang="en-US" sz="9600" dirty="0"/>
          </a:p>
        </p:txBody>
      </p:sp>
      <p:sp>
        <p:nvSpPr>
          <p:cNvPr id="17" name="Rectangle 16"/>
          <p:cNvSpPr/>
          <p:nvPr/>
        </p:nvSpPr>
        <p:spPr>
          <a:xfrm>
            <a:off x="7043796" y="5061845"/>
            <a:ext cx="9084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a</a:t>
            </a:r>
            <a:endParaRPr lang="en-US" sz="9600" dirty="0"/>
          </a:p>
        </p:txBody>
      </p:sp>
      <p:sp>
        <p:nvSpPr>
          <p:cNvPr id="18" name="Rectangle 17"/>
          <p:cNvSpPr/>
          <p:nvPr/>
        </p:nvSpPr>
        <p:spPr>
          <a:xfrm>
            <a:off x="7844168" y="5061845"/>
            <a:ext cx="89960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y</a:t>
            </a:r>
            <a:endParaRPr lang="en-US" sz="9600" dirty="0"/>
          </a:p>
        </p:txBody>
      </p:sp>
      <p:sp>
        <p:nvSpPr>
          <p:cNvPr id="19" name="Minus 18"/>
          <p:cNvSpPr/>
          <p:nvPr/>
        </p:nvSpPr>
        <p:spPr>
          <a:xfrm>
            <a:off x="2349934" y="6411610"/>
            <a:ext cx="1022883" cy="219895"/>
          </a:xfrm>
          <a:prstGeom prst="mathMin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Minus 19"/>
          <p:cNvSpPr/>
          <p:nvPr/>
        </p:nvSpPr>
        <p:spPr>
          <a:xfrm>
            <a:off x="4682971" y="6411610"/>
            <a:ext cx="1022883" cy="219895"/>
          </a:xfrm>
          <a:prstGeom prst="mathMin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Minus 20"/>
          <p:cNvSpPr/>
          <p:nvPr/>
        </p:nvSpPr>
        <p:spPr>
          <a:xfrm>
            <a:off x="7020500" y="6357628"/>
            <a:ext cx="1022883" cy="219895"/>
          </a:xfrm>
          <a:prstGeom prst="mathMin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549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8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5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6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2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3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7" grpId="0"/>
      <p:bldP spid="19" grpId="0" animBg="1"/>
      <p:bldP spid="20" grpId="0" animBg="1"/>
      <p:bldP spid="21" grpId="0" animBg="1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415</TotalTime>
  <Words>147</Words>
  <Application>Microsoft Office PowerPoint</Application>
  <PresentationFormat>Widescreen</PresentationFormat>
  <Paragraphs>67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.VnAvant</vt:lpstr>
      <vt:lpstr>Arial</vt:lpstr>
      <vt:lpstr>Times New Roman</vt:lpstr>
      <vt:lpstr>Trebuchet MS</vt:lpstr>
      <vt:lpstr>VNI-Avo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 SÁNH CHỮ : i, </vt:lpstr>
      <vt:lpstr>So s¸nh ch÷: i, 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Techsi.vn</cp:lastModifiedBy>
  <cp:revision>42</cp:revision>
  <dcterms:created xsi:type="dcterms:W3CDTF">2023-12-04T13:25:47Z</dcterms:created>
  <dcterms:modified xsi:type="dcterms:W3CDTF">2024-12-18T02:55:35Z</dcterms:modified>
</cp:coreProperties>
</file>