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7.jpeg"/><Relationship Id="rId2" Type="http://schemas.openxmlformats.org/officeDocument/2006/relationships/audio" Target="../media/audio3.wav"/><Relationship Id="rId1" Type="http://schemas.openxmlformats.org/officeDocument/2006/relationships/audio" Target="../media/audio2.wav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10" Type="http://schemas.openxmlformats.org/officeDocument/2006/relationships/image" Target="../media/image39.gif"/><Relationship Id="rId4" Type="http://schemas.openxmlformats.org/officeDocument/2006/relationships/image" Target="../media/image34.jpeg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Desktop\0936260286\tuy&#7879;t%20ph&#7849;m%20phi%20nhung\MoiBanAnBeat-DangCapNhat_4cx9u.mp3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4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audio" Target="file:///C:\Documents%20and%20Settings\Admin\Desktop\0936260286\tuy&#7879;t%20ph&#7849;m%20phi%20nhung\75413.mp3" TargetMode="External"/><Relationship Id="rId7" Type="http://schemas.openxmlformats.org/officeDocument/2006/relationships/image" Target="../media/image14.jpeg"/><Relationship Id="rId2" Type="http://schemas.openxmlformats.org/officeDocument/2006/relationships/audio" Target="file:///C:\Documents%20and%20Settings\Admin\Desktop\0936260286\tuy&#7879;t%20ph&#7849;m%20phi%20nhung\11e58258af2fa7a7c95a0636150c54a2.mp3" TargetMode="External"/><Relationship Id="rId1" Type="http://schemas.openxmlformats.org/officeDocument/2006/relationships/audio" Target="../media/audio1.wav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/>
          <p:nvPr/>
        </p:nvSpPr>
        <p:spPr>
          <a:xfrm>
            <a:off x="3159125" y="76200"/>
            <a:ext cx="3209925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vi-VN" sz="1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vi-VN" sz="1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altLang="vi-VN" sz="1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altLang="vi-VN" sz="1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altLang="vi-VN" sz="18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</a:t>
            </a:r>
            <a:r>
              <a:rPr lang="en-US" altLang="vi-VN" sz="1800" b="1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altLang="vi-VN" sz="18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endParaRPr lang="en-US" altLang="vi-VN" sz="18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Times New Roman" panose="02020603050405020304" charset="0"/>
              <a:cs typeface="Times New Roman" panose="02020603050405020304" pitchFamily="18" charset="0"/>
            </a:endParaRPr>
          </a:p>
        </p:txBody>
      </p:sp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2514600" y="1905000"/>
            <a:ext cx="4414838" cy="609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Times New Roman"/>
                <a:cs typeface="Times New Roman"/>
              </a:rPr>
              <a:t>Lĩnh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Times New Roman"/>
                <a:cs typeface="Times New Roman"/>
              </a:rPr>
              <a:t>vực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Times New Roman"/>
                <a:cs typeface="Times New Roman"/>
              </a:rPr>
              <a:t>phát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Times New Roman"/>
                <a:cs typeface="Times New Roman"/>
              </a:rPr>
              <a:t>triển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Times New Roman"/>
                <a:cs typeface="Times New Roman"/>
              </a:rPr>
              <a:t>: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Times New Roman"/>
                <a:cs typeface="Times New Roman"/>
              </a:rPr>
              <a:t>Nhận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Times New Roman"/>
                <a:cs typeface="Times New Roman"/>
              </a:rPr>
              <a:t>thức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WordArt 11"/>
          <p:cNvSpPr>
            <a:spLocks noChangeArrowheads="1" noChangeShapeType="1" noTextEdit="1"/>
          </p:cNvSpPr>
          <p:nvPr/>
        </p:nvSpPr>
        <p:spPr bwMode="auto">
          <a:xfrm>
            <a:off x="2286000" y="2743200"/>
            <a:ext cx="4114800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Chủ đề: </a:t>
            </a:r>
            <a:r>
              <a:rPr lang="en-US" sz="40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Bản</a:t>
            </a:r>
            <a:r>
              <a:rPr lang="en-US" sz="40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40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thân</a:t>
            </a:r>
            <a:endParaRPr lang="en-US" sz="40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8" name="WordArt 7"/>
          <p:cNvSpPr>
            <a:spLocks noChangeArrowheads="1" noChangeShapeType="1" noTextEdit="1"/>
          </p:cNvSpPr>
          <p:nvPr/>
        </p:nvSpPr>
        <p:spPr bwMode="auto">
          <a:xfrm>
            <a:off x="1219200" y="3429000"/>
            <a:ext cx="6629400" cy="1371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solidFill>
                  <a:srgbClr val="0000CC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Đề</a:t>
            </a:r>
            <a:r>
              <a:rPr lang="en-US" sz="3600" b="1" kern="10" dirty="0">
                <a:solidFill>
                  <a:srgbClr val="0000CC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0000CC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tài</a:t>
            </a:r>
            <a:r>
              <a:rPr lang="en-US" sz="3600" b="1" kern="10" dirty="0">
                <a:solidFill>
                  <a:srgbClr val="0000CC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3600" b="1" kern="10" dirty="0" err="1" smtClean="0">
                <a:solidFill>
                  <a:srgbClr val="0000CC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Khám</a:t>
            </a:r>
            <a:r>
              <a:rPr lang="en-US" sz="3600" b="1" kern="10" dirty="0" smtClean="0">
                <a:solidFill>
                  <a:srgbClr val="0000CC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solidFill>
                  <a:srgbClr val="0000CC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phá</a:t>
            </a:r>
            <a:r>
              <a:rPr lang="en-US" sz="3600" b="1" kern="10" dirty="0" smtClean="0">
                <a:solidFill>
                  <a:srgbClr val="0000CC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solidFill>
                  <a:srgbClr val="0000CC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b="1" kern="10" dirty="0" smtClean="0">
                <a:solidFill>
                  <a:srgbClr val="0000CC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solidFill>
                  <a:srgbClr val="0000CC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giác</a:t>
            </a:r>
            <a:r>
              <a:rPr lang="en-US" sz="3600" b="1" kern="10" dirty="0" smtClean="0">
                <a:solidFill>
                  <a:srgbClr val="0000CC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solidFill>
                  <a:srgbClr val="0000CC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quan</a:t>
            </a:r>
            <a:endParaRPr lang="en-US" sz="3600" b="1" kern="10" dirty="0">
              <a:solidFill>
                <a:srgbClr val="0000CC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WordArt 9"/>
          <p:cNvSpPr>
            <a:spLocks noChangeArrowheads="1" noChangeShapeType="1" noTextEdit="1"/>
          </p:cNvSpPr>
          <p:nvPr/>
        </p:nvSpPr>
        <p:spPr bwMode="auto">
          <a:xfrm>
            <a:off x="2286000" y="5791200"/>
            <a:ext cx="419100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000000"/>
                  </a:outerShdw>
                </a:effectLst>
                <a:latin typeface="Times New Roman"/>
                <a:cs typeface="Times New Roman"/>
              </a:rPr>
              <a:t>Lớp</a:t>
            </a:r>
            <a:r>
              <a:rPr lang="en-US" sz="2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00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000000"/>
                  </a:outerShdw>
                </a:effectLst>
                <a:latin typeface="Times New Roman"/>
                <a:cs typeface="Times New Roman"/>
              </a:rPr>
              <a:t>mẫu</a:t>
            </a:r>
            <a:r>
              <a:rPr lang="en-US" sz="2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00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000000"/>
                  </a:outerShdw>
                </a:effectLst>
                <a:latin typeface="Times New Roman"/>
                <a:cs typeface="Times New Roman"/>
              </a:rPr>
              <a:t>giáo</a:t>
            </a:r>
            <a:r>
              <a:rPr lang="en-US" sz="2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000000"/>
                  </a:outerShdw>
                </a:effectLst>
                <a:latin typeface="Times New Roman"/>
                <a:cs typeface="Times New Roman"/>
              </a:rPr>
              <a:t> 3 </a:t>
            </a:r>
            <a:r>
              <a:rPr lang="en-US" sz="2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000000"/>
                  </a:outerShdw>
                </a:effectLst>
                <a:latin typeface="Times New Roman"/>
                <a:cs typeface="Times New Roman"/>
              </a:rPr>
              <a:t>tuổi</a:t>
            </a:r>
            <a:endParaRPr lang="en-US" sz="28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000000"/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4556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066800" y="554038"/>
            <a:ext cx="67056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zh-CN" sz="5400" b="1">
                <a:solidFill>
                  <a:srgbClr val="FF0066"/>
                </a:solidFill>
                <a:latin typeface="Times New Roman" pitchFamily="18" charset="0"/>
                <a:ea typeface="SimSun" pitchFamily="2" charset="-122"/>
              </a:rPr>
              <a:t>Tay </a:t>
            </a:r>
            <a:r>
              <a:rPr lang="en-US" altLang="zh-CN" sz="5400" b="1">
                <a:solidFill>
                  <a:srgbClr val="FF0066"/>
                </a:solidFill>
                <a:latin typeface=".VnTime" pitchFamily="34" charset="0"/>
                <a:ea typeface="SimSun" pitchFamily="2" charset="-122"/>
              </a:rPr>
              <a:t>làm được</a:t>
            </a:r>
            <a:r>
              <a:rPr lang="en-US" altLang="zh-CN" sz="5400" b="1">
                <a:solidFill>
                  <a:srgbClr val="FF0066"/>
                </a:solidFill>
                <a:latin typeface="Times New Roman" pitchFamily="18" charset="0"/>
                <a:ea typeface="SimSun" pitchFamily="2" charset="-122"/>
              </a:rPr>
              <a:t> </a:t>
            </a:r>
          </a:p>
          <a:p>
            <a:pPr algn="ctr" eaLnBrk="1" hangingPunct="1"/>
            <a:r>
              <a:rPr lang="en-US" altLang="zh-CN" sz="5400" b="1">
                <a:solidFill>
                  <a:srgbClr val="FF0066"/>
                </a:solidFill>
                <a:latin typeface="Times New Roman" pitchFamily="18" charset="0"/>
                <a:ea typeface="SimSun" pitchFamily="2" charset="-122"/>
              </a:rPr>
              <a:t>những gì?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2286000" y="5668963"/>
            <a:ext cx="51054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zh-CN" sz="7200" b="1">
              <a:solidFill>
                <a:srgbClr val="FF0066"/>
              </a:solidFill>
              <a:latin typeface="Times New Roman" pitchFamily="18" charset="0"/>
              <a:ea typeface="SimSun" pitchFamily="2" charset="-122"/>
            </a:endParaRPr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438400"/>
            <a:ext cx="4800600" cy="301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555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9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Escritorio_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3820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7" descr="Comida_0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73380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8" descr="Comida_0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429000"/>
            <a:ext cx="289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9" descr="Objeto_00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76400"/>
            <a:ext cx="2300288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2362200" y="533400"/>
            <a:ext cx="51054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4800" b="1">
                <a:solidFill>
                  <a:srgbClr val="0066FF"/>
                </a:solidFill>
                <a:latin typeface="Times New Roman" pitchFamily="18" charset="0"/>
                <a:ea typeface="SimSun" pitchFamily="2" charset="-122"/>
              </a:rPr>
              <a:t>Tay làm việc</a:t>
            </a:r>
          </a:p>
        </p:txBody>
      </p:sp>
    </p:spTree>
    <p:extLst>
      <p:ext uri="{BB962C8B-B14F-4D97-AF65-F5344CB8AC3E}">
        <p14:creationId xmlns:p14="http://schemas.microsoft.com/office/powerpoint/2010/main" val="226758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Documents and Settings\Angelia Perkins\Application Data\Microsoft\Media Catalog\Downloaded Clips\cl5c\j0232136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237807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6" descr="C:\Documents and Settings\Angelia Perkins\Application Data\Microsoft\Media Catalog\Downloaded Clips\cl26\j0095321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81200"/>
            <a:ext cx="2971800" cy="245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5" descr="C:\Documents and Settings\Angelia Perkins\Application Data\Microsoft\Media Catalog\Downloaded Clips\cl5d\j0232839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8600"/>
            <a:ext cx="2586038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3" descr="C:\Documents and Settings\Angelia Perkins\Application Data\Microsoft\Media Catalog\Downloaded Clips\cl38\j0141087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3400"/>
            <a:ext cx="2971800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4" descr="C:\Documents and Settings\Angelia Perkins\Application Data\Microsoft\Media Catalog\Downloaded Clips\cl4e\j0196458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191000"/>
            <a:ext cx="228600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914400" y="3276600"/>
            <a:ext cx="10382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.VnAvant" pitchFamily="34" charset="0"/>
                <a:ea typeface="SimSun" pitchFamily="2" charset="-122"/>
              </a:rPr>
              <a:t>Mềm</a:t>
            </a: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3810000" y="4038600"/>
            <a:ext cx="10906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.VnAvant" pitchFamily="34" charset="0"/>
                <a:ea typeface="SimSun" pitchFamily="2" charset="-122"/>
              </a:rPr>
              <a:t>Nhọn</a:t>
            </a:r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7467600" y="2393950"/>
            <a:ext cx="11668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.VnAvant" pitchFamily="34" charset="0"/>
                <a:ea typeface="SimSun" pitchFamily="2" charset="-122"/>
              </a:rPr>
              <a:t>Cứng</a:t>
            </a:r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7680325" y="5934075"/>
            <a:ext cx="9953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Nóng</a:t>
            </a:r>
          </a:p>
        </p:txBody>
      </p:sp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1050925" y="6161088"/>
            <a:ext cx="965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.VnAvant" pitchFamily="34" charset="0"/>
                <a:ea typeface="SimSun" pitchFamily="2" charset="-122"/>
              </a:rPr>
              <a:t>Lạnh</a:t>
            </a:r>
          </a:p>
        </p:txBody>
      </p:sp>
    </p:spTree>
    <p:extLst>
      <p:ext uri="{BB962C8B-B14F-4D97-AF65-F5344CB8AC3E}">
        <p14:creationId xmlns:p14="http://schemas.microsoft.com/office/powerpoint/2010/main" val="184709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30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3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3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30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3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50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30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3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30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1" grpId="0"/>
      <p:bldP spid="52232" grpId="0"/>
      <p:bldP spid="52233" grpId="0"/>
      <p:bldP spid="52234" grpId="0"/>
      <p:bldP spid="522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zh-CN" sz="4000" smtClean="0">
                <a:solidFill>
                  <a:srgbClr val="0000CC"/>
                </a:solidFill>
                <a:ea typeface="SimSun" pitchFamily="2" charset="-122"/>
              </a:rPr>
              <a:t/>
            </a:r>
            <a:br>
              <a:rPr lang="en-US" altLang="zh-CN" sz="4000" smtClean="0">
                <a:solidFill>
                  <a:srgbClr val="0000CC"/>
                </a:solidFill>
                <a:ea typeface="SimSun" pitchFamily="2" charset="-122"/>
              </a:rPr>
            </a:br>
            <a:r>
              <a:rPr lang="en-US" altLang="zh-CN" sz="4000" smtClean="0">
                <a:solidFill>
                  <a:srgbClr val="0000CC"/>
                </a:solidFill>
                <a:ea typeface="SimSun" pitchFamily="2" charset="-122"/>
              </a:rPr>
              <a:t>Chân có tác dụng gì?</a:t>
            </a:r>
            <a:br>
              <a:rPr lang="en-US" altLang="zh-CN" sz="4000" smtClean="0">
                <a:solidFill>
                  <a:srgbClr val="0000CC"/>
                </a:solidFill>
                <a:ea typeface="SimSun" pitchFamily="2" charset="-122"/>
              </a:rPr>
            </a:br>
            <a:endParaRPr lang="en-US" altLang="zh-CN" sz="4000" smtClean="0">
              <a:solidFill>
                <a:srgbClr val="0000CC"/>
              </a:solidFill>
              <a:ea typeface="SimSun" pitchFamily="2" charset="-122"/>
            </a:endParaRPr>
          </a:p>
        </p:txBody>
      </p:sp>
      <p:pic>
        <p:nvPicPr>
          <p:cNvPr id="4403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828800"/>
            <a:ext cx="6858000" cy="4414838"/>
          </a:xfrm>
        </p:spPr>
      </p:pic>
    </p:spTree>
    <p:extLst>
      <p:ext uri="{BB962C8B-B14F-4D97-AF65-F5344CB8AC3E}">
        <p14:creationId xmlns:p14="http://schemas.microsoft.com/office/powerpoint/2010/main" val="223810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1295400" y="152400"/>
            <a:ext cx="68341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zh-CN" sz="4000" b="1">
                <a:solidFill>
                  <a:srgbClr val="0000FF"/>
                </a:solidFill>
                <a:latin typeface=".VnAvant" pitchFamily="34" charset="0"/>
                <a:ea typeface="SimSun" pitchFamily="2" charset="-122"/>
              </a:rPr>
              <a:t>Tr</a:t>
            </a:r>
            <a:r>
              <a:rPr lang="en-US" altLang="zh-CN" sz="4000" b="1">
                <a:solidFill>
                  <a:srgbClr val="0000FF"/>
                </a:solidFill>
                <a:ea typeface="SimSun" pitchFamily="2" charset="-122"/>
              </a:rPr>
              <a:t>ò chơi: </a:t>
            </a:r>
            <a:r>
              <a:rPr lang="en-US" altLang="zh-CN" sz="4000" b="1">
                <a:solidFill>
                  <a:srgbClr val="0000FF"/>
                </a:solidFill>
                <a:latin typeface=".VnAvant" pitchFamily="34" charset="0"/>
                <a:ea typeface="SimSun" pitchFamily="2" charset="-122"/>
              </a:rPr>
              <a:t>“Ai gi</a:t>
            </a:r>
            <a:r>
              <a:rPr lang="en-US" altLang="zh-CN" sz="4000" b="1">
                <a:solidFill>
                  <a:srgbClr val="0000FF"/>
                </a:solidFill>
                <a:ea typeface="SimSun" pitchFamily="2" charset="-122"/>
              </a:rPr>
              <a:t>ỏi nhất</a:t>
            </a:r>
            <a:r>
              <a:rPr lang="en-US" altLang="zh-CN" sz="4000" b="1">
                <a:solidFill>
                  <a:srgbClr val="0000FF"/>
                </a:solidFill>
                <a:latin typeface=".VnAvant" pitchFamily="34" charset="0"/>
                <a:ea typeface="SimSun" pitchFamily="2" charset="-122"/>
              </a:rPr>
              <a:t>”</a:t>
            </a:r>
          </a:p>
        </p:txBody>
      </p:sp>
      <p:sp>
        <p:nvSpPr>
          <p:cNvPr id="15363" name="Oval 8"/>
          <p:cNvSpPr>
            <a:spLocks noChangeArrowheads="1"/>
          </p:cNvSpPr>
          <p:nvPr/>
        </p:nvSpPr>
        <p:spPr bwMode="auto">
          <a:xfrm>
            <a:off x="838200" y="1828800"/>
            <a:ext cx="2362200" cy="17526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zh-CN">
              <a:ea typeface="SimSun" pitchFamily="2" charset="-122"/>
            </a:endParaRPr>
          </a:p>
        </p:txBody>
      </p:sp>
      <p:pic>
        <p:nvPicPr>
          <p:cNvPr id="15364" name="Picture 9" descr="Image03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26" t="3133" r="23143" b="63670"/>
          <a:stretch>
            <a:fillRect/>
          </a:stretch>
        </p:blipFill>
        <p:spPr bwMode="auto">
          <a:xfrm>
            <a:off x="1524000" y="22098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2" name="Oval 10"/>
          <p:cNvSpPr>
            <a:spLocks noChangeArrowheads="1"/>
          </p:cNvSpPr>
          <p:nvPr/>
        </p:nvSpPr>
        <p:spPr bwMode="auto">
          <a:xfrm>
            <a:off x="838200" y="1828800"/>
            <a:ext cx="2362200" cy="1752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zh-CN" sz="2000" b="1">
                <a:solidFill>
                  <a:srgbClr val="FF00FF"/>
                </a:solidFill>
                <a:latin typeface="Times New Roman" pitchFamily="18" charset="0"/>
                <a:ea typeface="SimSun" pitchFamily="2" charset="-122"/>
              </a:rPr>
              <a:t>Cái gì có 5 ngón cầm</a:t>
            </a:r>
          </a:p>
          <a:p>
            <a:pPr algn="ctr" eaLnBrk="1" hangingPunct="1"/>
            <a:r>
              <a:rPr lang="en-US" altLang="zh-CN" sz="2000" b="1">
                <a:solidFill>
                  <a:srgbClr val="FF00FF"/>
                </a:solidFill>
                <a:latin typeface="Times New Roman" pitchFamily="18" charset="0"/>
                <a:ea typeface="SimSun" pitchFamily="2" charset="-122"/>
              </a:rPr>
              <a:t> bút, xúc ăn, múa…?</a:t>
            </a:r>
          </a:p>
        </p:txBody>
      </p:sp>
      <p:grpSp>
        <p:nvGrpSpPr>
          <p:cNvPr id="23567" name="Group 15"/>
          <p:cNvGrpSpPr>
            <a:grpSpLocks/>
          </p:cNvGrpSpPr>
          <p:nvPr/>
        </p:nvGrpSpPr>
        <p:grpSpPr bwMode="auto">
          <a:xfrm>
            <a:off x="838200" y="1828800"/>
            <a:ext cx="2438400" cy="1752600"/>
            <a:chOff x="3168" y="1152"/>
            <a:chExt cx="1488" cy="1104"/>
          </a:xfrm>
        </p:grpSpPr>
        <p:sp>
          <p:nvSpPr>
            <p:cNvPr id="15405" name="Oval 12"/>
            <p:cNvSpPr>
              <a:spLocks noChangeArrowheads="1"/>
            </p:cNvSpPr>
            <p:nvPr/>
          </p:nvSpPr>
          <p:spPr bwMode="auto">
            <a:xfrm>
              <a:off x="3168" y="1152"/>
              <a:ext cx="1488" cy="110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altLang="zh-CN">
                <a:ea typeface="SimSun" pitchFamily="2" charset="-122"/>
              </a:endParaRPr>
            </a:p>
          </p:txBody>
        </p:sp>
        <p:sp>
          <p:nvSpPr>
            <p:cNvPr id="15406" name="Text Box 14"/>
            <p:cNvSpPr txBox="1">
              <a:spLocks noChangeArrowheads="1"/>
            </p:cNvSpPr>
            <p:nvPr/>
          </p:nvSpPr>
          <p:spPr bwMode="auto">
            <a:xfrm>
              <a:off x="3648" y="1248"/>
              <a:ext cx="528" cy="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zh-CN" sz="9600" b="1">
                  <a:solidFill>
                    <a:srgbClr val="0000CC"/>
                  </a:solidFill>
                  <a:latin typeface=".VnAvant" pitchFamily="34" charset="0"/>
                  <a:ea typeface="SimSun" pitchFamily="2" charset="-122"/>
                </a:rPr>
                <a:t>1</a:t>
              </a:r>
            </a:p>
          </p:txBody>
        </p:sp>
      </p:grpSp>
      <p:sp>
        <p:nvSpPr>
          <p:cNvPr id="15367" name="Oval 16"/>
          <p:cNvSpPr>
            <a:spLocks noChangeArrowheads="1"/>
          </p:cNvSpPr>
          <p:nvPr/>
        </p:nvSpPr>
        <p:spPr bwMode="auto">
          <a:xfrm>
            <a:off x="3505200" y="1828800"/>
            <a:ext cx="2667000" cy="1905000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zh-CN">
              <a:ea typeface="SimSun" pitchFamily="2" charset="-122"/>
            </a:endParaRPr>
          </a:p>
        </p:txBody>
      </p:sp>
      <p:pic>
        <p:nvPicPr>
          <p:cNvPr id="15368" name="Picture 17" descr="Image04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7" t="28519" r="28026" b="20708"/>
          <a:stretch>
            <a:fillRect/>
          </a:stretch>
        </p:blipFill>
        <p:spPr bwMode="auto">
          <a:xfrm>
            <a:off x="4267200" y="2133600"/>
            <a:ext cx="137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73" name="Group 21"/>
          <p:cNvGrpSpPr>
            <a:grpSpLocks/>
          </p:cNvGrpSpPr>
          <p:nvPr/>
        </p:nvGrpSpPr>
        <p:grpSpPr bwMode="auto">
          <a:xfrm>
            <a:off x="3505200" y="1752600"/>
            <a:ext cx="2743200" cy="2032000"/>
            <a:chOff x="4032" y="720"/>
            <a:chExt cx="1584" cy="1104"/>
          </a:xfrm>
        </p:grpSpPr>
        <p:sp>
          <p:nvSpPr>
            <p:cNvPr id="15403" name="Oval 18"/>
            <p:cNvSpPr>
              <a:spLocks noChangeArrowheads="1"/>
            </p:cNvSpPr>
            <p:nvPr/>
          </p:nvSpPr>
          <p:spPr bwMode="auto">
            <a:xfrm>
              <a:off x="4032" y="720"/>
              <a:ext cx="1584" cy="1104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altLang="zh-CN">
                <a:ea typeface="SimSun" pitchFamily="2" charset="-122"/>
              </a:endParaRPr>
            </a:p>
          </p:txBody>
        </p:sp>
        <p:sp>
          <p:nvSpPr>
            <p:cNvPr id="15404" name="Text Box 20"/>
            <p:cNvSpPr txBox="1">
              <a:spLocks noChangeArrowheads="1"/>
            </p:cNvSpPr>
            <p:nvPr/>
          </p:nvSpPr>
          <p:spPr bwMode="auto">
            <a:xfrm>
              <a:off x="4080" y="960"/>
              <a:ext cx="1440" cy="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zh-CN" sz="2400" b="1">
                  <a:solidFill>
                    <a:srgbClr val="FFFF00"/>
                  </a:solidFill>
                  <a:latin typeface="Times New Roman" pitchFamily="18" charset="0"/>
                  <a:ea typeface="SimSun" pitchFamily="2" charset="-122"/>
                </a:rPr>
                <a:t>Cái gì giúp ta phânbiệt được mùi thơm, mùi hôi?</a:t>
              </a:r>
            </a:p>
          </p:txBody>
        </p:sp>
      </p:grpSp>
      <p:grpSp>
        <p:nvGrpSpPr>
          <p:cNvPr id="23577" name="Group 25"/>
          <p:cNvGrpSpPr>
            <a:grpSpLocks/>
          </p:cNvGrpSpPr>
          <p:nvPr/>
        </p:nvGrpSpPr>
        <p:grpSpPr bwMode="auto">
          <a:xfrm>
            <a:off x="3505200" y="1752600"/>
            <a:ext cx="2743200" cy="2057400"/>
            <a:chOff x="1776" y="2928"/>
            <a:chExt cx="1632" cy="1104"/>
          </a:xfrm>
        </p:grpSpPr>
        <p:sp>
          <p:nvSpPr>
            <p:cNvPr id="15401" name="Oval 22"/>
            <p:cNvSpPr>
              <a:spLocks noChangeArrowheads="1"/>
            </p:cNvSpPr>
            <p:nvPr/>
          </p:nvSpPr>
          <p:spPr bwMode="auto">
            <a:xfrm>
              <a:off x="1776" y="2928"/>
              <a:ext cx="1632" cy="1104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altLang="zh-CN">
                <a:ea typeface="SimSun" pitchFamily="2" charset="-122"/>
              </a:endParaRPr>
            </a:p>
          </p:txBody>
        </p:sp>
        <p:sp>
          <p:nvSpPr>
            <p:cNvPr id="15402" name="Text Box 24"/>
            <p:cNvSpPr txBox="1">
              <a:spLocks noChangeArrowheads="1"/>
            </p:cNvSpPr>
            <p:nvPr/>
          </p:nvSpPr>
          <p:spPr bwMode="auto">
            <a:xfrm>
              <a:off x="2352" y="2976"/>
              <a:ext cx="498" cy="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zh-CN" sz="9600" b="1">
                  <a:solidFill>
                    <a:srgbClr val="0000FF"/>
                  </a:solidFill>
                  <a:latin typeface=".VnAvant" pitchFamily="34" charset="0"/>
                  <a:ea typeface="SimSun" pitchFamily="2" charset="-122"/>
                </a:rPr>
                <a:t>2</a:t>
              </a:r>
            </a:p>
          </p:txBody>
        </p:sp>
      </p:grpSp>
      <p:sp>
        <p:nvSpPr>
          <p:cNvPr id="15371" name="Oval 26"/>
          <p:cNvSpPr>
            <a:spLocks noChangeArrowheads="1"/>
          </p:cNvSpPr>
          <p:nvPr/>
        </p:nvSpPr>
        <p:spPr bwMode="auto">
          <a:xfrm>
            <a:off x="762000" y="4495800"/>
            <a:ext cx="2362200" cy="18288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zh-CN">
              <a:ea typeface="SimSun" pitchFamily="2" charset="-122"/>
            </a:endParaRPr>
          </a:p>
        </p:txBody>
      </p:sp>
      <p:pic>
        <p:nvPicPr>
          <p:cNvPr id="15372" name="Picture 27" descr="Image04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3" t="22661" r="23143" b="10944"/>
          <a:stretch>
            <a:fillRect/>
          </a:stretch>
        </p:blipFill>
        <p:spPr bwMode="auto">
          <a:xfrm>
            <a:off x="1447800" y="4800600"/>
            <a:ext cx="1143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83" name="Group 31"/>
          <p:cNvGrpSpPr>
            <a:grpSpLocks/>
          </p:cNvGrpSpPr>
          <p:nvPr/>
        </p:nvGrpSpPr>
        <p:grpSpPr bwMode="auto">
          <a:xfrm>
            <a:off x="762000" y="4495800"/>
            <a:ext cx="2438400" cy="1828800"/>
            <a:chOff x="3264" y="2640"/>
            <a:chExt cx="1536" cy="1296"/>
          </a:xfrm>
        </p:grpSpPr>
        <p:sp>
          <p:nvSpPr>
            <p:cNvPr id="15399" name="Oval 28"/>
            <p:cNvSpPr>
              <a:spLocks noChangeArrowheads="1"/>
            </p:cNvSpPr>
            <p:nvPr/>
          </p:nvSpPr>
          <p:spPr bwMode="auto">
            <a:xfrm>
              <a:off x="3264" y="2640"/>
              <a:ext cx="1536" cy="1296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altLang="zh-CN">
                <a:ea typeface="SimSun" pitchFamily="2" charset="-122"/>
              </a:endParaRPr>
            </a:p>
          </p:txBody>
        </p:sp>
        <p:sp>
          <p:nvSpPr>
            <p:cNvPr id="15400" name="Text Box 30"/>
            <p:cNvSpPr txBox="1">
              <a:spLocks noChangeArrowheads="1"/>
            </p:cNvSpPr>
            <p:nvPr/>
          </p:nvSpPr>
          <p:spPr bwMode="auto">
            <a:xfrm>
              <a:off x="3312" y="2928"/>
              <a:ext cx="1451" cy="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zh-CN" sz="2000" b="1">
                  <a:solidFill>
                    <a:srgbClr val="000099"/>
                  </a:solidFill>
                  <a:latin typeface="Times New Roman" pitchFamily="18" charset="0"/>
                  <a:ea typeface="SimSun" pitchFamily="2" charset="-122"/>
                </a:rPr>
                <a:t>Cái gì giúp ta nghe</a:t>
              </a:r>
            </a:p>
            <a:p>
              <a:pPr algn="ctr" eaLnBrk="1" hangingPunct="1"/>
              <a:r>
                <a:rPr lang="en-US" altLang="zh-CN" sz="2000" b="1">
                  <a:solidFill>
                    <a:srgbClr val="000099"/>
                  </a:solidFill>
                  <a:latin typeface="Times New Roman" pitchFamily="18" charset="0"/>
                  <a:ea typeface="SimSun" pitchFamily="2" charset="-122"/>
                </a:rPr>
                <a:t>Được tiếng kêu mọi</a:t>
              </a:r>
            </a:p>
            <a:p>
              <a:pPr algn="ctr" eaLnBrk="1" hangingPunct="1"/>
              <a:r>
                <a:rPr lang="en-US" altLang="zh-CN" sz="2000" b="1">
                  <a:solidFill>
                    <a:srgbClr val="000099"/>
                  </a:solidFill>
                  <a:latin typeface="Times New Roman" pitchFamily="18" charset="0"/>
                  <a:ea typeface="SimSun" pitchFamily="2" charset="-122"/>
                </a:rPr>
                <a:t> vật xung quanh?</a:t>
              </a:r>
            </a:p>
          </p:txBody>
        </p:sp>
      </p:grpSp>
      <p:grpSp>
        <p:nvGrpSpPr>
          <p:cNvPr id="23587" name="Group 35"/>
          <p:cNvGrpSpPr>
            <a:grpSpLocks/>
          </p:cNvGrpSpPr>
          <p:nvPr/>
        </p:nvGrpSpPr>
        <p:grpSpPr bwMode="auto">
          <a:xfrm>
            <a:off x="762000" y="4495800"/>
            <a:ext cx="2438400" cy="1828800"/>
            <a:chOff x="2880" y="2784"/>
            <a:chExt cx="1488" cy="1056"/>
          </a:xfrm>
        </p:grpSpPr>
        <p:sp>
          <p:nvSpPr>
            <p:cNvPr id="15397" name="Oval 32"/>
            <p:cNvSpPr>
              <a:spLocks noChangeArrowheads="1"/>
            </p:cNvSpPr>
            <p:nvPr/>
          </p:nvSpPr>
          <p:spPr bwMode="auto">
            <a:xfrm>
              <a:off x="2880" y="2784"/>
              <a:ext cx="1488" cy="105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altLang="zh-CN">
                <a:ea typeface="SimSun" pitchFamily="2" charset="-122"/>
              </a:endParaRPr>
            </a:p>
          </p:txBody>
        </p:sp>
        <p:sp>
          <p:nvSpPr>
            <p:cNvPr id="15398" name="Text Box 34"/>
            <p:cNvSpPr txBox="1">
              <a:spLocks noChangeArrowheads="1"/>
            </p:cNvSpPr>
            <p:nvPr/>
          </p:nvSpPr>
          <p:spPr bwMode="auto">
            <a:xfrm>
              <a:off x="3360" y="2880"/>
              <a:ext cx="494" cy="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zh-CN" sz="8800" b="1">
                  <a:solidFill>
                    <a:srgbClr val="0000FF"/>
                  </a:solidFill>
                  <a:latin typeface=".VnAvant" pitchFamily="34" charset="0"/>
                  <a:ea typeface="SimSun" pitchFamily="2" charset="-122"/>
                </a:rPr>
                <a:t>3</a:t>
              </a:r>
            </a:p>
          </p:txBody>
        </p:sp>
      </p:grpSp>
      <p:sp>
        <p:nvSpPr>
          <p:cNvPr id="15375" name="Oval 36"/>
          <p:cNvSpPr>
            <a:spLocks noChangeArrowheads="1"/>
          </p:cNvSpPr>
          <p:nvPr/>
        </p:nvSpPr>
        <p:spPr bwMode="auto">
          <a:xfrm>
            <a:off x="4038600" y="4419600"/>
            <a:ext cx="2590800" cy="1828800"/>
          </a:xfrm>
          <a:prstGeom prst="ellipse">
            <a:avLst/>
          </a:prstGeom>
          <a:solidFill>
            <a:srgbClr val="8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zh-CN">
              <a:ea typeface="SimSun" pitchFamily="2" charset="-122"/>
            </a:endParaRPr>
          </a:p>
        </p:txBody>
      </p:sp>
      <p:pic>
        <p:nvPicPr>
          <p:cNvPr id="15376" name="Picture 37" descr="Image04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2" t="34378" r="30469" b="18755"/>
          <a:stretch>
            <a:fillRect/>
          </a:stretch>
        </p:blipFill>
        <p:spPr bwMode="auto">
          <a:xfrm>
            <a:off x="4724400" y="4648200"/>
            <a:ext cx="1295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93" name="Group 41"/>
          <p:cNvGrpSpPr>
            <a:grpSpLocks/>
          </p:cNvGrpSpPr>
          <p:nvPr/>
        </p:nvGrpSpPr>
        <p:grpSpPr bwMode="auto">
          <a:xfrm>
            <a:off x="3886200" y="4419600"/>
            <a:ext cx="2743200" cy="1828800"/>
            <a:chOff x="4176" y="1344"/>
            <a:chExt cx="1584" cy="1104"/>
          </a:xfrm>
        </p:grpSpPr>
        <p:sp>
          <p:nvSpPr>
            <p:cNvPr id="15395" name="Oval 38"/>
            <p:cNvSpPr>
              <a:spLocks noChangeArrowheads="1"/>
            </p:cNvSpPr>
            <p:nvPr/>
          </p:nvSpPr>
          <p:spPr bwMode="auto">
            <a:xfrm>
              <a:off x="4176" y="1344"/>
              <a:ext cx="1584" cy="110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altLang="zh-CN">
                <a:ea typeface="SimSun" pitchFamily="2" charset="-122"/>
              </a:endParaRPr>
            </a:p>
          </p:txBody>
        </p:sp>
        <p:sp>
          <p:nvSpPr>
            <p:cNvPr id="15396" name="Text Box 40"/>
            <p:cNvSpPr txBox="1">
              <a:spLocks noChangeArrowheads="1"/>
            </p:cNvSpPr>
            <p:nvPr/>
          </p:nvSpPr>
          <p:spPr bwMode="auto">
            <a:xfrm>
              <a:off x="4464" y="1637"/>
              <a:ext cx="1231" cy="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zh-CN" sz="2400" b="1">
                  <a:solidFill>
                    <a:srgbClr val="00FF00"/>
                  </a:solidFill>
                  <a:latin typeface="Times New Roman" pitchFamily="18" charset="0"/>
                  <a:ea typeface="SimSun" pitchFamily="2" charset="-122"/>
                </a:rPr>
                <a:t>Cái gì để ăn, </a:t>
              </a:r>
            </a:p>
            <a:p>
              <a:pPr eaLnBrk="1" hangingPunct="1"/>
              <a:r>
                <a:rPr lang="en-US" altLang="zh-CN" sz="2400" b="1">
                  <a:solidFill>
                    <a:srgbClr val="00FF00"/>
                  </a:solidFill>
                  <a:latin typeface="Times New Roman" pitchFamily="18" charset="0"/>
                  <a:ea typeface="SimSun" pitchFamily="2" charset="-122"/>
                </a:rPr>
                <a:t>để nói, hát…?</a:t>
              </a:r>
            </a:p>
          </p:txBody>
        </p:sp>
      </p:grpSp>
      <p:grpSp>
        <p:nvGrpSpPr>
          <p:cNvPr id="23597" name="Group 45"/>
          <p:cNvGrpSpPr>
            <a:grpSpLocks/>
          </p:cNvGrpSpPr>
          <p:nvPr/>
        </p:nvGrpSpPr>
        <p:grpSpPr bwMode="auto">
          <a:xfrm>
            <a:off x="3886200" y="4419600"/>
            <a:ext cx="2743200" cy="1828800"/>
            <a:chOff x="4176" y="1536"/>
            <a:chExt cx="1584" cy="1104"/>
          </a:xfrm>
        </p:grpSpPr>
        <p:sp>
          <p:nvSpPr>
            <p:cNvPr id="15393" name="Oval 42"/>
            <p:cNvSpPr>
              <a:spLocks noChangeArrowheads="1"/>
            </p:cNvSpPr>
            <p:nvPr/>
          </p:nvSpPr>
          <p:spPr bwMode="auto">
            <a:xfrm>
              <a:off x="4176" y="1536"/>
              <a:ext cx="1584" cy="1104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altLang="zh-CN">
                <a:ea typeface="SimSun" pitchFamily="2" charset="-122"/>
              </a:endParaRPr>
            </a:p>
          </p:txBody>
        </p:sp>
        <p:sp>
          <p:nvSpPr>
            <p:cNvPr id="15394" name="Text Box 44"/>
            <p:cNvSpPr txBox="1">
              <a:spLocks noChangeArrowheads="1"/>
            </p:cNvSpPr>
            <p:nvPr/>
          </p:nvSpPr>
          <p:spPr bwMode="auto">
            <a:xfrm>
              <a:off x="4656" y="1584"/>
              <a:ext cx="501" cy="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zh-CN" sz="9600" b="1">
                  <a:solidFill>
                    <a:srgbClr val="0000FF"/>
                  </a:solidFill>
                  <a:latin typeface=".VnAvant" pitchFamily="34" charset="0"/>
                  <a:ea typeface="SimSun" pitchFamily="2" charset="-122"/>
                </a:rPr>
                <a:t>4</a:t>
              </a:r>
            </a:p>
          </p:txBody>
        </p:sp>
      </p:grpSp>
      <p:sp>
        <p:nvSpPr>
          <p:cNvPr id="15379" name="Oval 46"/>
          <p:cNvSpPr>
            <a:spLocks noChangeArrowheads="1"/>
          </p:cNvSpPr>
          <p:nvPr/>
        </p:nvSpPr>
        <p:spPr bwMode="auto">
          <a:xfrm>
            <a:off x="6400800" y="2743200"/>
            <a:ext cx="2438400" cy="1905000"/>
          </a:xfrm>
          <a:prstGeom prst="ellipse">
            <a:avLst/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zh-CN">
              <a:ea typeface="SimSun" pitchFamily="2" charset="-122"/>
            </a:endParaRPr>
          </a:p>
        </p:txBody>
      </p:sp>
      <p:pic>
        <p:nvPicPr>
          <p:cNvPr id="15380" name="Picture 47" descr="Image04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6" t="20708" r="15819" b="8990"/>
          <a:stretch>
            <a:fillRect/>
          </a:stretch>
        </p:blipFill>
        <p:spPr bwMode="auto">
          <a:xfrm>
            <a:off x="6858000" y="30480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603" name="Group 51"/>
          <p:cNvGrpSpPr>
            <a:grpSpLocks/>
          </p:cNvGrpSpPr>
          <p:nvPr/>
        </p:nvGrpSpPr>
        <p:grpSpPr bwMode="auto">
          <a:xfrm>
            <a:off x="6400800" y="2743200"/>
            <a:ext cx="2438400" cy="1905000"/>
            <a:chOff x="4224" y="3120"/>
            <a:chExt cx="1536" cy="960"/>
          </a:xfrm>
        </p:grpSpPr>
        <p:sp>
          <p:nvSpPr>
            <p:cNvPr id="15391" name="Oval 48"/>
            <p:cNvSpPr>
              <a:spLocks noChangeArrowheads="1"/>
            </p:cNvSpPr>
            <p:nvPr/>
          </p:nvSpPr>
          <p:spPr bwMode="auto">
            <a:xfrm>
              <a:off x="4224" y="3120"/>
              <a:ext cx="1536" cy="96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altLang="zh-CN">
                <a:ea typeface="SimSun" pitchFamily="2" charset="-122"/>
              </a:endParaRPr>
            </a:p>
          </p:txBody>
        </p:sp>
        <p:sp>
          <p:nvSpPr>
            <p:cNvPr id="15392" name="Text Box 50"/>
            <p:cNvSpPr txBox="1">
              <a:spLocks noChangeArrowheads="1"/>
            </p:cNvSpPr>
            <p:nvPr/>
          </p:nvSpPr>
          <p:spPr bwMode="auto">
            <a:xfrm>
              <a:off x="4368" y="3312"/>
              <a:ext cx="1392" cy="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zh-CN" sz="2400" b="1">
                  <a:solidFill>
                    <a:srgbClr val="0000FF"/>
                  </a:solidFill>
                  <a:latin typeface="Times New Roman" pitchFamily="18" charset="0"/>
                  <a:ea typeface="SimSun" pitchFamily="2" charset="-122"/>
                </a:rPr>
                <a:t>Cái gì để nhìn,</a:t>
              </a:r>
            </a:p>
            <a:p>
              <a:pPr algn="ctr" eaLnBrk="1" hangingPunct="1"/>
              <a:r>
                <a:rPr lang="en-US" altLang="zh-CN" sz="2400" b="1">
                  <a:solidFill>
                    <a:srgbClr val="0000FF"/>
                  </a:solidFill>
                  <a:latin typeface="Times New Roman" pitchFamily="18" charset="0"/>
                  <a:ea typeface="SimSun" pitchFamily="2" charset="-122"/>
                </a:rPr>
                <a:t>Mọi vật xung quanh?</a:t>
              </a:r>
            </a:p>
          </p:txBody>
        </p:sp>
      </p:grpSp>
      <p:grpSp>
        <p:nvGrpSpPr>
          <p:cNvPr id="23608" name="Group 56"/>
          <p:cNvGrpSpPr>
            <a:grpSpLocks/>
          </p:cNvGrpSpPr>
          <p:nvPr/>
        </p:nvGrpSpPr>
        <p:grpSpPr bwMode="auto">
          <a:xfrm>
            <a:off x="6400800" y="2743200"/>
            <a:ext cx="2438400" cy="1905000"/>
            <a:chOff x="4752" y="2928"/>
            <a:chExt cx="1536" cy="1200"/>
          </a:xfrm>
        </p:grpSpPr>
        <p:sp>
          <p:nvSpPr>
            <p:cNvPr id="15389" name="Oval 52"/>
            <p:cNvSpPr>
              <a:spLocks noChangeArrowheads="1"/>
            </p:cNvSpPr>
            <p:nvPr/>
          </p:nvSpPr>
          <p:spPr bwMode="auto">
            <a:xfrm>
              <a:off x="4752" y="2928"/>
              <a:ext cx="1536" cy="1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altLang="zh-CN">
                <a:ea typeface="SimSun" pitchFamily="2" charset="-122"/>
              </a:endParaRPr>
            </a:p>
          </p:txBody>
        </p:sp>
        <p:sp>
          <p:nvSpPr>
            <p:cNvPr id="15390" name="Text Box 54"/>
            <p:cNvSpPr txBox="1">
              <a:spLocks noChangeArrowheads="1"/>
            </p:cNvSpPr>
            <p:nvPr/>
          </p:nvSpPr>
          <p:spPr bwMode="auto">
            <a:xfrm>
              <a:off x="5214" y="3072"/>
              <a:ext cx="546" cy="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zh-CN" sz="9600" b="1">
                  <a:solidFill>
                    <a:srgbClr val="0000FF"/>
                  </a:solidFill>
                  <a:latin typeface=".VnAvant" pitchFamily="34" charset="0"/>
                  <a:ea typeface="SimSun" pitchFamily="2" charset="-122"/>
                </a:rPr>
                <a:t>5</a:t>
              </a:r>
            </a:p>
          </p:txBody>
        </p:sp>
      </p:grpSp>
      <p:pic>
        <p:nvPicPr>
          <p:cNvPr id="23609" name="Reco2092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Recorded Sound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10" name="Reco2093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Recorded Sound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5" name="Picture 59" descr="67202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6" name="Picture 60" descr="67202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288" y="0"/>
            <a:ext cx="11287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7" name="Picture 61" descr="67202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8" name="Picture 62" descr="67202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096000"/>
            <a:ext cx="9001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392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5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6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5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6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35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" dur="20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7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35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5" dur="2000"/>
                                        <p:tgtEl>
                                          <p:spTgt spid="235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7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35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2000"/>
                                        <p:tgtEl>
                                          <p:spTgt spid="235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8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35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7" dur="2000"/>
                                        <p:tgtEl>
                                          <p:spTgt spid="235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8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35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3" dur="2000"/>
                                        <p:tgtEl>
                                          <p:spTgt spid="235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9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35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3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3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9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36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6" dur="2000"/>
                                        <p:tgtEl>
                                          <p:spTgt spid="23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0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6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3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3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0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36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4000" fill="hold"/>
                                        <p:tgtEl>
                                          <p:spTgt spid="236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09"/>
                  </p:tgtEl>
                </p:cond>
              </p:nextCondLst>
            </p:seq>
            <p:audio>
              <p:cMediaNode>
                <p:cTn id="7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609"/>
                </p:tgtEl>
              </p:cMediaNode>
            </p:audio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36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4000" fill="hold"/>
                                        <p:tgtEl>
                                          <p:spTgt spid="236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10"/>
                  </p:tgtEl>
                </p:cond>
              </p:nextCondLst>
            </p:seq>
            <p:audio>
              <p:cMediaNode>
                <p:cTn id="7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610"/>
                </p:tgtEl>
              </p:cMediaNode>
            </p:audio>
          </p:childTnLst>
        </p:cTn>
      </p:par>
    </p:tnLst>
    <p:bldLst>
      <p:bldP spid="2356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Anh dep 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6387" name="Picture 3" descr="Bouque_of_pink_rosses"/>
          <p:cNvPicPr>
            <a:picLocks noGrp="1" noChangeAspect="1" noChangeArrowheads="1"/>
          </p:cNvPicPr>
          <p:nvPr>
            <p:ph type="title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5600" y="3581400"/>
            <a:ext cx="3276600" cy="3276600"/>
          </a:xfrm>
        </p:spPr>
      </p:pic>
      <p:sp>
        <p:nvSpPr>
          <p:cNvPr id="17412" name="WordArt 4"/>
          <p:cNvSpPr>
            <a:spLocks noChangeArrowheads="1" noChangeShapeType="1" noTextEdit="1"/>
          </p:cNvSpPr>
          <p:nvPr/>
        </p:nvSpPr>
        <p:spPr bwMode="auto">
          <a:xfrm>
            <a:off x="1714500" y="2092325"/>
            <a:ext cx="5715000" cy="14890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vi-VN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Xin chân thành cảm ơn</a:t>
            </a:r>
            <a:endParaRPr lang="en-US" sz="36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.VnAvant"/>
            </a:endParaRPr>
          </a:p>
        </p:txBody>
      </p:sp>
      <p:pic>
        <p:nvPicPr>
          <p:cNvPr id="20485" name="MoiBanAnBeat-DangCapNhat_4cx9u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38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9192967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4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6579" fill="hold"/>
                                        <p:tgtEl>
                                          <p:spTgt spid="204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85"/>
                </p:tgtEl>
              </p:cMediaNode>
            </p:audio>
          </p:childTnLst>
        </p:cTn>
      </p:par>
    </p:tnLst>
    <p:bldLst>
      <p:bldP spid="174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381000" y="0"/>
            <a:ext cx="8534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zh-CN" sz="4000" b="1">
                <a:solidFill>
                  <a:srgbClr val="6600FF"/>
                </a:solidFill>
                <a:ea typeface="SimSun" pitchFamily="2" charset="-122"/>
              </a:rPr>
              <a:t>Chúng ta có thể ngửi được </a:t>
            </a:r>
          </a:p>
          <a:p>
            <a:pPr algn="ctr" eaLnBrk="1" hangingPunct="1"/>
            <a:r>
              <a:rPr lang="en-US" altLang="zh-CN" sz="4000" b="1">
                <a:solidFill>
                  <a:srgbClr val="6600FF"/>
                </a:solidFill>
                <a:ea typeface="SimSun" pitchFamily="2" charset="-122"/>
              </a:rPr>
              <a:t>những mùi gì?</a:t>
            </a:r>
          </a:p>
        </p:txBody>
      </p:sp>
      <p:graphicFrame>
        <p:nvGraphicFramePr>
          <p:cNvPr id="29702" name="Object 6"/>
          <p:cNvGraphicFramePr>
            <a:graphicFrameLocks noChangeAspect="1"/>
          </p:cNvGraphicFramePr>
          <p:nvPr/>
        </p:nvGraphicFramePr>
        <p:xfrm>
          <a:off x="1905000" y="1828800"/>
          <a:ext cx="548640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3" imgW="4505954" imgH="1600000" progId="Paint.Picture">
                  <p:embed/>
                </p:oleObj>
              </mc:Choice>
              <mc:Fallback>
                <p:oleObj r:id="rId3" imgW="4505954" imgH="160000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828800"/>
                        <a:ext cx="5486400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237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3733800" y="1981200"/>
            <a:ext cx="14954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CN" sz="6000" b="1">
                <a:solidFill>
                  <a:srgbClr val="FF0000"/>
                </a:solidFill>
                <a:ea typeface="SimSun" pitchFamily="2" charset="-122"/>
              </a:rPr>
              <a:t>Mùi</a:t>
            </a:r>
          </a:p>
        </p:txBody>
      </p:sp>
      <p:pic>
        <p:nvPicPr>
          <p:cNvPr id="30723" name="Picture 4" descr="C:\Documents and Settings\Angelia Perkins\Application Data\Microsoft\Media Catalog\Downloaded Clips\cl0\FD00122_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0"/>
            <a:ext cx="2379663" cy="346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 descr="Comida_0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9000"/>
            <a:ext cx="22860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 descr="Natureza_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343400"/>
            <a:ext cx="20193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 descr="Comida_09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960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3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3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2819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1180070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57200"/>
            <a:ext cx="2971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1118076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38600"/>
            <a:ext cx="2819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ch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" t="2930" r="4445" b="9157"/>
          <a:stretch>
            <a:fillRect/>
          </a:stretch>
        </p:blipFill>
        <p:spPr bwMode="auto">
          <a:xfrm>
            <a:off x="6019800" y="3962400"/>
            <a:ext cx="2971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3810000" y="400050"/>
            <a:ext cx="19478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zh-CN" sz="4400" b="1">
                <a:solidFill>
                  <a:srgbClr val="FF0000"/>
                </a:solidFill>
                <a:latin typeface=".VnAvant" pitchFamily="34" charset="0"/>
                <a:ea typeface="SimSun" pitchFamily="2" charset="-122"/>
              </a:rPr>
              <a:t>Nh</a:t>
            </a:r>
            <a:r>
              <a:rPr lang="en-US" altLang="zh-CN" sz="4400" b="1">
                <a:solidFill>
                  <a:srgbClr val="FF0000"/>
                </a:solidFill>
                <a:ea typeface="SimSun" pitchFamily="2" charset="-122"/>
              </a:rPr>
              <a:t>ìn</a:t>
            </a:r>
          </a:p>
        </p:txBody>
      </p:sp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00200"/>
            <a:ext cx="2895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764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3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3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3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0" y="457200"/>
            <a:ext cx="8764588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zh-CN" sz="3600" b="1">
                <a:solidFill>
                  <a:srgbClr val="6600FF"/>
                </a:solidFill>
                <a:latin typeface=".VnAvant" pitchFamily="34" charset="0"/>
                <a:ea typeface="SimSun" pitchFamily="2" charset="-122"/>
              </a:rPr>
              <a:t>Mắt có tác dụng gì?</a:t>
            </a:r>
          </a:p>
          <a:p>
            <a:pPr algn="ctr" eaLnBrk="1" hangingPunct="1"/>
            <a:r>
              <a:rPr lang="en-US" altLang="zh-CN" sz="3600" b="1">
                <a:solidFill>
                  <a:srgbClr val="6600FF"/>
                </a:solidFill>
                <a:latin typeface=".VnAvant" pitchFamily="34" charset="0"/>
                <a:ea typeface="SimSun" pitchFamily="2" charset="-122"/>
              </a:rPr>
              <a:t>     </a:t>
            </a:r>
          </a:p>
          <a:p>
            <a:pPr algn="ctr" eaLnBrk="1" hangingPunct="1"/>
            <a:r>
              <a:rPr lang="en-US" altLang="zh-CN" sz="3600" b="1">
                <a:solidFill>
                  <a:srgbClr val="6600FF"/>
                </a:solidFill>
                <a:latin typeface=".VnAvant" pitchFamily="34" charset="0"/>
                <a:ea typeface="SimSun" pitchFamily="2" charset="-122"/>
              </a:rPr>
              <a:t>                    </a:t>
            </a:r>
            <a:endParaRPr lang="en-US" altLang="zh-CN" sz="3600" b="1">
              <a:solidFill>
                <a:srgbClr val="6600FF"/>
              </a:solidFill>
              <a:ea typeface="SimSun" pitchFamily="2" charset="-122"/>
            </a:endParaRPr>
          </a:p>
        </p:txBody>
      </p:sp>
      <p:graphicFrame>
        <p:nvGraphicFramePr>
          <p:cNvPr id="76803" name="Object 3"/>
          <p:cNvGraphicFramePr>
            <a:graphicFrameLocks noChangeAspect="1"/>
          </p:cNvGraphicFramePr>
          <p:nvPr/>
        </p:nvGraphicFramePr>
        <p:xfrm>
          <a:off x="1676400" y="1828800"/>
          <a:ext cx="609600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r:id="rId3" imgW="5229955" imgH="1638529" progId="Paint.Picture">
                  <p:embed/>
                </p:oleObj>
              </mc:Choice>
              <mc:Fallback>
                <p:oleObj r:id="rId3" imgW="5229955" imgH="163852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828800"/>
                        <a:ext cx="6096000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730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3124200" y="1752600"/>
            <a:ext cx="29972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zh-CN" sz="4800" b="1">
                <a:solidFill>
                  <a:srgbClr val="FF0000"/>
                </a:solidFill>
                <a:ea typeface="SimSun" pitchFamily="2" charset="-122"/>
              </a:rPr>
              <a:t>Âm thanh</a:t>
            </a:r>
          </a:p>
        </p:txBody>
      </p:sp>
      <p:pic>
        <p:nvPicPr>
          <p:cNvPr id="10249" name="Picture 9" descr="chim vang d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75" t="21622" b="11111"/>
          <a:stretch>
            <a:fillRect/>
          </a:stretch>
        </p:blipFill>
        <p:spPr bwMode="auto">
          <a:xfrm>
            <a:off x="6248400" y="228600"/>
            <a:ext cx="2590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0" descr="SHATTLE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6" t="1646" r="2280" b="32510"/>
          <a:stretch>
            <a:fillRect/>
          </a:stretch>
        </p:blipFill>
        <p:spPr bwMode="auto">
          <a:xfrm>
            <a:off x="304800" y="228600"/>
            <a:ext cx="2667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2" descr="15677555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9" t="18333" r="27499" b="21667"/>
          <a:stretch>
            <a:fillRect/>
          </a:stretch>
        </p:blipFill>
        <p:spPr bwMode="auto">
          <a:xfrm>
            <a:off x="228600" y="3276600"/>
            <a:ext cx="2819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895600"/>
            <a:ext cx="2819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707-2060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707-01.wav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11e58258af2fa7a7c95a0636150c54a2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219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7" name="75413.mp3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73380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413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3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3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2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9671" fill="hold"/>
                                        <p:tgtEl>
                                          <p:spTgt spid="102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4"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54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4966" fill="hold"/>
                                        <p:tgtEl>
                                          <p:spTgt spid="102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5"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55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2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7534" fill="hold"/>
                                        <p:tgtEl>
                                          <p:spTgt spid="102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7"/>
                  </p:tgtEl>
                </p:cond>
              </p:nextCondLst>
            </p:seq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57"/>
                </p:tgtEl>
              </p:cMediaNode>
            </p:audio>
          </p:childTnLst>
        </p:cTn>
      </p:par>
    </p:tnLst>
    <p:bldLst>
      <p:bldP spid="102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304800" y="346075"/>
            <a:ext cx="88392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zh-CN" sz="4800" b="1">
                <a:solidFill>
                  <a:srgbClr val="FF0000"/>
                </a:solidFill>
                <a:latin typeface=".VnAvant" pitchFamily="34" charset="0"/>
                <a:ea typeface="SimSun" pitchFamily="2" charset="-122"/>
              </a:rPr>
              <a:t>Tai </a:t>
            </a:r>
            <a:r>
              <a:rPr lang="en-US" altLang="zh-CN" sz="4800" b="1">
                <a:solidFill>
                  <a:srgbClr val="FF0000"/>
                </a:solidFill>
                <a:ea typeface="SimSun" pitchFamily="2" charset="-122"/>
              </a:rPr>
              <a:t>?</a:t>
            </a:r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71600"/>
            <a:ext cx="6858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009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0" y="45720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zh-CN" sz="5400" b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Miệng có tác dụng gì?</a:t>
            </a:r>
          </a:p>
        </p:txBody>
      </p:sp>
      <p:graphicFrame>
        <p:nvGraphicFramePr>
          <p:cNvPr id="17416" name="Object 8"/>
          <p:cNvGraphicFramePr>
            <a:graphicFrameLocks noChangeAspect="1"/>
          </p:cNvGraphicFramePr>
          <p:nvPr/>
        </p:nvGraphicFramePr>
        <p:xfrm>
          <a:off x="1828800" y="2362200"/>
          <a:ext cx="5486400" cy="312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r:id="rId3" imgW="3629532" imgH="1467055" progId="Paint.Picture">
                  <p:embed/>
                </p:oleObj>
              </mc:Choice>
              <mc:Fallback>
                <p:oleObj r:id="rId3" imgW="3629532" imgH="146705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362200"/>
                        <a:ext cx="5486400" cy="3128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587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5" descr="C:\Documents and Settings\Angelia Perkins\Application Data\Microsoft\Media Catalog\Downloaded Clips\cl64\j0250781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271938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2" descr="C:\Documents and Settings\Angelia Perkins\Application Data\Microsoft\Media Catalog\Downloaded Clips\cl69\j026430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28600"/>
            <a:ext cx="33528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3" descr="C:\Documents and Settings\Angelia Perkins\Application Data\Microsoft\Media Catalog\Downloaded Clips\cl62\j0246119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0"/>
            <a:ext cx="35052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0" descr="C:\Documents and Settings\Angelia Perkins\Application Data\Microsoft\Media Catalog\Downloaded Clips\cl69\j0264294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191000"/>
            <a:ext cx="18288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1600200" y="3048000"/>
            <a:ext cx="10064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.VnAvant" pitchFamily="34" charset="0"/>
                <a:ea typeface="SimSun" pitchFamily="2" charset="-122"/>
              </a:rPr>
              <a:t>Ngọt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5867400" y="3124200"/>
            <a:ext cx="9159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.VnAvant" pitchFamily="34" charset="0"/>
                <a:ea typeface="SimSun" pitchFamily="2" charset="-122"/>
              </a:rPr>
              <a:t>Mặn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1127125" y="6084888"/>
            <a:ext cx="11223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.VnAvant" pitchFamily="34" charset="0"/>
                <a:ea typeface="SimSun" pitchFamily="2" charset="-122"/>
              </a:rPr>
              <a:t>Chua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6858000" y="5943600"/>
            <a:ext cx="10874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.VnAvant" pitchFamily="34" charset="0"/>
                <a:ea typeface="SimSun" pitchFamily="2" charset="-122"/>
              </a:rPr>
              <a:t>Đắng</a:t>
            </a:r>
          </a:p>
        </p:txBody>
      </p:sp>
    </p:spTree>
    <p:extLst>
      <p:ext uri="{BB962C8B-B14F-4D97-AF65-F5344CB8AC3E}">
        <p14:creationId xmlns:p14="http://schemas.microsoft.com/office/powerpoint/2010/main" val="175467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/>
      <p:bldP spid="12297" grpId="0"/>
      <p:bldP spid="12298" grpId="0"/>
      <p:bldP spid="1229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</Words>
  <Application>Microsoft Office PowerPoint</Application>
  <PresentationFormat>On-screen Show (4:3)</PresentationFormat>
  <Paragraphs>46</Paragraphs>
  <Slides>15</Slides>
  <Notes>0</Notes>
  <HiddenSlides>0</HiddenSlides>
  <MMClips>6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Chân có tác dụng gì?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NMT</dc:creator>
  <cp:lastModifiedBy>NMT</cp:lastModifiedBy>
  <cp:revision>1</cp:revision>
  <dcterms:created xsi:type="dcterms:W3CDTF">2006-08-16T00:00:00Z</dcterms:created>
  <dcterms:modified xsi:type="dcterms:W3CDTF">2025-05-13T04:47:53Z</dcterms:modified>
</cp:coreProperties>
</file>